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305" r:id="rId4"/>
    <p:sldId id="290" r:id="rId5"/>
    <p:sldId id="291" r:id="rId6"/>
    <p:sldId id="289" r:id="rId7"/>
    <p:sldId id="257" r:id="rId8"/>
    <p:sldId id="294" r:id="rId9"/>
    <p:sldId id="311" r:id="rId10"/>
    <p:sldId id="296" r:id="rId11"/>
    <p:sldId id="297" r:id="rId12"/>
    <p:sldId id="295" r:id="rId13"/>
    <p:sldId id="287" r:id="rId14"/>
    <p:sldId id="298" r:id="rId15"/>
    <p:sldId id="299" r:id="rId16"/>
    <p:sldId id="300" r:id="rId17"/>
    <p:sldId id="301" r:id="rId18"/>
    <p:sldId id="302" r:id="rId19"/>
    <p:sldId id="288" r:id="rId20"/>
    <p:sldId id="292" r:id="rId21"/>
    <p:sldId id="312" r:id="rId22"/>
    <p:sldId id="303" r:id="rId23"/>
    <p:sldId id="306" r:id="rId24"/>
    <p:sldId id="307" r:id="rId25"/>
    <p:sldId id="308" r:id="rId26"/>
    <p:sldId id="309" r:id="rId27"/>
    <p:sldId id="310" r:id="rId28"/>
    <p:sldId id="313" r:id="rId29"/>
    <p:sldId id="314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29184C-9F25-422D-B145-FA6FEEDCF50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8FFB80-F916-41E5-8D3E-153CB4CA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0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1FC02F-A70C-4E4D-9DFB-A30F4A17C433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2106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7D1600-4D34-4767-94DB-9ECCC4551A83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7226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A61321-6E2E-4560-A0F1-94B2A95BA8B6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560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FFA1-5519-411A-A0CC-5530CB39758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CF73-1F94-4F93-8D43-434D5A1C9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329923"/>
      </p:ext>
    </p:extLst>
  </p:cSld>
  <p:clrMapOvr>
    <a:masterClrMapping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E80D7-F1C4-4F27-A63E-058094ADD6C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4D32-9E42-470C-A9C0-77FD56E38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91892"/>
      </p:ext>
    </p:extLst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E72E-DC05-4005-B60D-659C9CB0BDD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87E2-E9D9-463A-8811-DFB1F85C4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573"/>
      </p:ext>
    </p:extLst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2E5C-A60E-4272-B464-CC3C082068C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8702-6B13-4747-9DA3-DA1ECCEFC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39684"/>
      </p:ext>
    </p:extLst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B07D-49D9-4B0F-BB17-5E109F75D8D1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2409-15EA-4D23-A0BE-AB13618A1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84527"/>
      </p:ext>
    </p:extLst>
  </p:cSld>
  <p:clrMapOvr>
    <a:masterClrMapping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D238-FFF5-4846-9543-BBE34900674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9D2A-28D3-47ED-A51D-C4282FE9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23848"/>
      </p:ext>
    </p:extLst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CB57-EB86-4965-8722-BDA9BDF68B9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4466-E7BF-4598-AEBC-08273090B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4037"/>
      </p:ext>
    </p:extLst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294C-E8CF-4D29-A264-A136720E9836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A468-95E9-484F-8771-A0A8F4B07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17123"/>
      </p:ext>
    </p:extLst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03A6D-D97C-4509-A9FB-E7B7090E4AF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86C9-E42B-46C2-92D2-88FE6567C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32612"/>
      </p:ext>
    </p:extLst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9B750-4B0C-493B-AD42-CDD56BD0761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7AB2-225A-4664-A96E-1A17AB1CB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36138"/>
      </p:ext>
    </p:extLst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C8EA-EF16-402C-8066-395CBD26FBC2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0A23-E1BC-4D92-9848-343BAC34D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97129"/>
      </p:ext>
    </p:extLst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9FEEC0-5416-484E-AD45-08CC80709E0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C7076B-6FD0-4DC8-9242-DEBB5351A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mhtml:file://H:\&#1050;&#1091;&#1082;&#1086;&#1083;&#1100;&#1085;&#1099;&#1081;%20&#1090;&#1077;&#1072;&#1090;&#1088;\&#1041;&#1086;&#1088;&#1080;&#1089;%20&#1043;&#1086;&#1083;&#1076;&#1086;&#1074;&#1089;&#1082;&#1080;&#1081;%20-%20&#1050;&#1091;&#1082;&#1086;&#1083;&#1100;&#1085;&#1099;&#1081;%20&#1090;&#1077;&#1072;&#1090;&#1088;%20(&#1044;&#1077;&#1090;&#1089;&#1082;&#1072;&#1103;%20&#1101;&#1085;&#1094;&#1080;&#1082;&#1083;&#1086;&#1087;&#1077;&#1076;&#1080;&#1103;,%201999).mht!http://a-pesni.golosa.info/teatr/baby-kukly/kachparek.jpg" TargetMode="External"/><Relationship Id="rId3" Type="http://schemas.openxmlformats.org/officeDocument/2006/relationships/image" Target="mhtml:file://H:\&#1050;&#1091;&#1082;&#1086;&#1083;&#1100;&#1085;&#1099;&#1081;%20&#1090;&#1077;&#1072;&#1090;&#1088;\&#1041;&#1086;&#1088;&#1080;&#1089;%20&#1043;&#1086;&#1083;&#1076;&#1086;&#1074;&#1089;&#1082;&#1080;&#1081;%20-%20&#1050;&#1091;&#1082;&#1086;&#1083;&#1100;&#1085;&#1099;&#1081;%20&#1090;&#1077;&#1072;&#1090;&#1088;%20(&#1044;&#1077;&#1090;&#1089;&#1082;&#1072;&#1103;%20&#1101;&#1085;&#1094;&#1080;&#1082;&#1083;&#1086;&#1087;&#1077;&#1076;&#1080;&#1103;,%201999).mht!http://a-pesni.golosa.info/teatr/baby-kukly/karagez.jpg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mhtml:file://H:\&#1050;&#1091;&#1082;&#1086;&#1083;&#1100;&#1085;&#1099;&#1081;%20&#1090;&#1077;&#1072;&#1090;&#1088;\&#1041;&#1086;&#1088;&#1080;&#1089;%20&#1043;&#1086;&#1083;&#1076;&#1086;&#1074;&#1089;&#1082;&#1080;&#1081;%20-%20&#1050;&#1091;&#1082;&#1086;&#1083;&#1100;&#1085;&#1099;&#1081;%20&#1090;&#1077;&#1072;&#1090;&#1088;%20(&#1044;&#1077;&#1090;&#1089;&#1082;&#1072;&#1103;%20&#1101;&#1085;&#1094;&#1080;&#1082;&#1083;&#1086;&#1087;&#1077;&#1076;&#1080;&#1103;,%201999).mht!http://a-pesni.golosa.info/teatr/baby-kukly/polichinel.jpg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0%B5%D0%B0%D1%82%D1%80_%D0%BA%D1%83%D0%BA%D0%BE%D0%BB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107504" y="699286"/>
            <a:ext cx="86756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Тема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: </a:t>
            </a:r>
          </a:p>
          <a:p>
            <a:pPr algn="ctr" eaLnBrk="1" hangingPunct="1">
              <a:defRPr/>
            </a:pPr>
            <a:r>
              <a:rPr lang="ru-RU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Искусство</a:t>
            </a: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кукольного театра</a:t>
            </a:r>
          </a:p>
        </p:txBody>
      </p:sp>
      <p:pic>
        <p:nvPicPr>
          <p:cNvPr id="3075" name="Picture 2" descr="http://img-fotki.yandex.ru/get/5705/3859501.17/0_9aa51_b5285a34_XX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21" y="3540125"/>
            <a:ext cx="59848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116632"/>
            <a:ext cx="9137650" cy="83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5534561"/>
            <a:ext cx="28448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2016г.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981075"/>
            <a:ext cx="4537075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Нечто, напоминающее кукольное действо, описывает ещё древнегреческий историк Геродот (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425 гг. до н.э.). В шумном и весёлом празднике в честь бога Диониса участвовали ряженые с куклами-марионетками, а позднее,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рубе­же II-I веков до н.э., сложился театр, напоминающий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музыкаль­ную шкатулку. 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4559300" y="5516563"/>
            <a:ext cx="43703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Фигурка распространенного в древнем мире персонажа, кукольного героя народной античной комедии — Маккуса. </a:t>
            </a:r>
          </a:p>
        </p:txBody>
      </p:sp>
      <p:pic>
        <p:nvPicPr>
          <p:cNvPr id="13316" name="Picture 2" descr="http://www.teatr-kukolsm.ru/photos/resized/image058_456_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633501" cy="46639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0" y="2317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возникновения театра кукол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63" y="549275"/>
            <a:ext cx="44989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Существуют и более ранние свиде­тельства.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раскопок городов, при вскрытии пира­мид и саркофагов учёные-археологи обнаруживали рядом с умер­шими кукол, видимо, участвовавших в представлениях в честь фараонов и богов. Сделанные из дерева или металла, они имели специальные при­способления для привязывания нитей.</a:t>
            </a:r>
          </a:p>
        </p:txBody>
      </p:sp>
      <p:pic>
        <p:nvPicPr>
          <p:cNvPr id="3" name="Picture 6" descr="P101014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731"/>
            <a:ext cx="3946535" cy="51845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576763" y="5445125"/>
            <a:ext cx="4464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Древнем Египте во время таинств мистерий (религиозных обрядов) использовались огромные движущиеся фигуры кукол.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81" y="1196752"/>
            <a:ext cx="9088437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kern="0" spc="-7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римляне </a:t>
            </a:r>
            <a:r>
              <a:rPr lang="ru-RU" sz="2000" b="1" kern="0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располагали кукольные танцевальные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фигурки на диске. Под напором водяной струи диск вращался, а человечки весело кружились в хороводе.</a:t>
            </a:r>
          </a:p>
          <a:p>
            <a:pPr marL="324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вот в 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Древнем Китае 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 приводили в движение... пороховыми взры­вами.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02990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разное время у разных народов сложились очень интересные типы кукольного театра.</a:t>
            </a:r>
            <a:endParaRPr lang="ru-RU" sz="2400" kern="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610741" y="4823849"/>
            <a:ext cx="4105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Античная греческая фигура.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держит изображение снопа пшеницы и солнца.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Детали приводятся в движение при помощи специально прикрепленной веревки.</a:t>
            </a:r>
          </a:p>
        </p:txBody>
      </p:sp>
      <p:pic>
        <p:nvPicPr>
          <p:cNvPr id="68614" name="Picture 6" descr="http://www.teatr-kukolsm.ru/img/image/image034_(1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2835" y="2827968"/>
            <a:ext cx="4057283" cy="39323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101015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6" y="2420888"/>
            <a:ext cx="4068053" cy="33116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631" y="248281"/>
            <a:ext cx="8964612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вьетнамском кукольном театре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зрители рассаживались вокруг пруда, под гладью которого уже были приготовлены куклы. Как только начиналось представление, они всплывали на поверхность воды, а по окон­чании вновь погружались в воду.</a:t>
            </a:r>
          </a:p>
        </p:txBody>
      </p:sp>
      <p:pic>
        <p:nvPicPr>
          <p:cNvPr id="17412" name="Picture 4" descr="http://allviet.ru/images/music/vietnamski_teatr_kukol_na_v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799" y="2996952"/>
            <a:ext cx="5015201" cy="37614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1763688" y="5847407"/>
            <a:ext cx="23764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вьетнамский театр на воде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8" y="115888"/>
            <a:ext cx="91233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spc="-4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«повезло» кукольному театру в Древнем Риме и в </a:t>
            </a:r>
            <a:r>
              <a:rPr lang="ru-RU" sz="2400" b="1" spc="-4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</a:t>
            </a:r>
            <a:r>
              <a:rPr lang="ru-RU" sz="2400" b="1" spc="-4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­-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 средневековой Европы.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Кукольники обрушивались с сатирой на сильных мира сего и на представителей церкви. За это их наказывали, а римский император Юлий Цезарь вообще запретил куклам «разговари­вать». </a:t>
            </a:r>
          </a:p>
        </p:txBody>
      </p:sp>
      <p:pic>
        <p:nvPicPr>
          <p:cNvPr id="3" name="Picture 2" descr="http://www.teatr-kukolsm.ru/img/image/37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65" y="2090756"/>
            <a:ext cx="7665938" cy="38585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125" y="5805488"/>
            <a:ext cx="7621588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Гравюра с изображением действия планшетных кукол, которые двигаются с помощью верёвки. Такие фигурки были найдены в римских развалинах.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75" y="115888"/>
            <a:ext cx="91440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средневековой Европе христианское духовенство называло ку­кол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«погаными идолищами», их изгоняли и уничтожали.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народ любил кукольные представления, и церковь вынуждена была смириться.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сводами христианских храмов стали разыгрывать сцены на сюжеты Ветхого и Нового Заветов.</a:t>
            </a:r>
          </a:p>
        </p:txBody>
      </p:sp>
      <p:pic>
        <p:nvPicPr>
          <p:cNvPr id="3" name="Picture 3" descr="DSCN56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424693"/>
            <a:ext cx="6191418" cy="434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9460" name="Picture 2" descr="Картин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00" y="2392347"/>
            <a:ext cx="3513764" cy="22828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250825" y="4508500"/>
            <a:ext cx="2305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Кукольные персонажи представлений на тему Ветхого Завета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рубеже XVI-XVII вв. в Италии и в других странах мира </a:t>
            </a:r>
            <a:r>
              <a:rPr lang="ru-RU" sz="2400" b="1" spc="-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скла-дывались</a:t>
            </a:r>
            <a:r>
              <a:rPr lang="ru-RU" sz="2400" b="1" spc="-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традиции народного кукольного театра. </a:t>
            </a: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персонажем становится озорной, не унывающий че­ловечек.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каждой стране у него своё имя: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Италии - Пульчинелла, во Франции - Полишинель, в Англии - Панч, в Германии - Гансвурст, в России - Петрушка, а в Турции - Карагёз.</a:t>
            </a:r>
          </a:p>
        </p:txBody>
      </p:sp>
      <p:pic>
        <p:nvPicPr>
          <p:cNvPr id="20483" name="Picture 3" descr="Карагёз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003" y="2402182"/>
            <a:ext cx="3071370" cy="410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9925" y="6381750"/>
            <a:ext cx="10937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Карагёз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485" name="Picture 4" descr="Пульчинелла"/>
          <p:cNvPicPr>
            <a:picLocks noChangeAspect="1" noChangeArrowheads="1"/>
          </p:cNvPicPr>
          <p:nvPr/>
        </p:nvPicPr>
        <p:blipFill>
          <a:blip r:embed="rId4" cstate="email">
            <a:lum bright="4000"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81" y="2408257"/>
            <a:ext cx="2003276" cy="410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0350" y="6357938"/>
            <a:ext cx="1709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Пульчинелла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487" name="Picture 3" descr="Полишинель"/>
          <p:cNvPicPr>
            <a:picLocks noChangeAspect="1" noChangeArrowheads="1"/>
          </p:cNvPicPr>
          <p:nvPr/>
        </p:nvPicPr>
        <p:blipFill>
          <a:blip r:embed="rId5" r:link="rId6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0412" y="2402182"/>
            <a:ext cx="1968179" cy="410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513" y="6372225"/>
            <a:ext cx="16668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Полишинель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20489" name="Picture 3" descr="Кашпарек"/>
          <p:cNvPicPr>
            <a:picLocks noChangeAspect="1" noChangeArrowheads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041" y="2402182"/>
            <a:ext cx="2066070" cy="4104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62438" y="6372225"/>
            <a:ext cx="14525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Гансвурст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38" y="260350"/>
            <a:ext cx="5040313" cy="631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Английский писатель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Свифт (1667-1745), автор известного ро­мана «Путешествие Гулливера»,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посвятил «Оду Панчу»: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Взгляни, как публика грустит,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Покуда Панч за сценой скрыт.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вот, протяжен и высок,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Скрипучий слышен голосок,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словно подменили всех: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веселье, что за смех!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Панча сыплются пинки,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Тычки, затрещины, щелчки,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он хитёр, проказлив, смел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наплевать на всех хотел.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всё суёт свой нос...</a:t>
            </a:r>
          </a:p>
        </p:txBody>
      </p:sp>
      <p:pic>
        <p:nvPicPr>
          <p:cNvPr id="21507" name="Picture 2" descr="мистер Пан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6995"/>
            <a:ext cx="4113813" cy="56886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184900" y="5949950"/>
            <a:ext cx="1751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Мистер Панч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3" y="50800"/>
            <a:ext cx="9126537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проказлив и смел наш Петрушка.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Представьте, вы попа­ли на шумную ярмарку. И вот начинается представление бродячего кукольного театра, в котором участвует любимый герой народных сказок, анекдотов, бывальщин и потешных комедий - Петрушка.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625850" y="2276475"/>
            <a:ext cx="19542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Л.И.Соломаткин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Петрушка. 1878г. Изображена сцена свадьбы Петрушки.</a:t>
            </a:r>
          </a:p>
        </p:txBody>
      </p:sp>
      <p:pic>
        <p:nvPicPr>
          <p:cNvPr id="22532" name="Picture 2" descr="http://upload.wikimedia.org/wikipedia/commons/f/f4/%D0%A1%D0%BE%D0%BB%D0%BE%D0%BC%D0%B0%D1%82%D0%BA%D0%B8%D0%BD_%D0%9F%D0%B5%D1%82%D1%80%D1%83%D1%88%D0%BA%D0%B0_1878.jpg?uselang=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356988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3276600" y="4724400"/>
            <a:ext cx="2286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Петрушка. 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народного бродячего кукольника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И.Зайцева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Начало XX в.</a:t>
            </a:r>
          </a:p>
        </p:txBody>
      </p:sp>
      <p:pic>
        <p:nvPicPr>
          <p:cNvPr id="22534" name="Picture 4" descr="http://www.teatr-kukolsm.ru/img/image/image07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52" y="1988840"/>
            <a:ext cx="3331520" cy="46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vedtver.ru/common/slir/w760-h760/data/uploads/2013-09/page/25172/novo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420884"/>
            <a:ext cx="5076056" cy="4349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388" y="260350"/>
            <a:ext cx="5599112" cy="3662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 орешки щелкает,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то два – три крестьянина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Словечком перекинутся.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Хохочут, утешаются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часто в речь Петрушкину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Вставляют слово меткое,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Какого не придумаешь,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Хоть проглоти перо.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Н.А. Некрасов. 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на Руси жить хорошо...</a:t>
            </a:r>
          </a:p>
        </p:txBody>
      </p:sp>
      <p:pic>
        <p:nvPicPr>
          <p:cNvPr id="23556" name="Picture 5" descr="http://gl.weburg.net/00/events/4/18532/original/4310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8197"/>
            <a:ext cx="3378200" cy="253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http://russian7.ru/wp-content/uploads/2013/02/0_12890_cddec2c5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984" y="3839063"/>
            <a:ext cx="3633788" cy="272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713" y="160338"/>
            <a:ext cx="8893175" cy="2368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684000" indent="-36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пекинская опера? </a:t>
            </a:r>
          </a:p>
          <a:p>
            <a:pPr marL="684000" indent="-36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вмещает в себя пекинская опера?</a:t>
            </a:r>
          </a:p>
          <a:p>
            <a:pPr marL="684000" indent="-36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приемы и умения используются в опере?</a:t>
            </a:r>
          </a:p>
          <a:p>
            <a:pPr marL="684000" indent="-36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амплуа  используются в пекинской опере?</a:t>
            </a:r>
          </a:p>
        </p:txBody>
      </p:sp>
      <p:pic>
        <p:nvPicPr>
          <p:cNvPr id="4" name="Picture 4" descr="http://vodoley2000.com/wp-content/uploads/e00c3f969c17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73016" y="2636912"/>
            <a:ext cx="5339068" cy="4097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User\Desktop\bowoba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43" y="2924944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16" y="5085184"/>
            <a:ext cx="1691116" cy="99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442" y="3083807"/>
            <a:ext cx="1697074" cy="97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User\Desktop\bowoba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448" y="4568007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525" y="115888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последнее время театр кукол представляет собой сценическое взаимодействие актёров-кукловодов с куклами 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(актёры «играют в открытую»). В XX веке начало этому взаимодействию положил </a:t>
            </a:r>
            <a:r>
              <a:rPr lang="ru-RU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С.В.Образцов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эстрадной миниатюре, в которой действовали два персонажа: малыш по имени </a:t>
            </a:r>
            <a:r>
              <a:rPr lang="ru-RU" sz="2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Тяпа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его отец.</a:t>
            </a:r>
          </a:p>
        </p:txBody>
      </p:sp>
      <p:pic>
        <p:nvPicPr>
          <p:cNvPr id="24579" name="Picture 2" descr="http://mir-teatra.ru/uploads/posts/2013-02/1360875171_krasnoyarskiy-teatr-kukol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00" y="2536870"/>
            <a:ext cx="5109515" cy="40809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s019.radikal.ru/i610/1209/15/813205484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535095"/>
            <a:ext cx="2345266" cy="31007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00815" y="5526923"/>
            <a:ext cx="345598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миниатюры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С.В.Образцова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кукольным малышом по имени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Тяпа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(перчаточная кукла).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10218" y="205957"/>
            <a:ext cx="51879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театры кукол России</a:t>
            </a:r>
          </a:p>
          <a:p>
            <a:pPr marL="288000" indent="-288000">
              <a:buFont typeface="+mj-lt"/>
              <a:buAutoNum type="arabicPeriod"/>
              <a:defRPr/>
            </a:pPr>
            <a:r>
              <a:rPr lang="ru-RU" sz="24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</a:t>
            </a:r>
            <a:r>
              <a:rPr lang="ru-RU" sz="2400" b="1" i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Академи-ческий</a:t>
            </a:r>
            <a:r>
              <a:rPr lang="ru-RU" sz="24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Центральный театр кукол </a:t>
            </a:r>
            <a:r>
              <a:rPr lang="ru-RU" sz="2400" b="1" i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им.С.В.Образцова</a:t>
            </a:r>
            <a:endParaRPr lang="ru-RU" sz="2400" b="1" i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8000" indent="-288000">
              <a:buFont typeface="+mj-lt"/>
              <a:buAutoNum type="arabicPeriod"/>
              <a:defRPr/>
            </a:pPr>
            <a:r>
              <a:rPr lang="ru-RU" sz="24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театр кукол</a:t>
            </a:r>
          </a:p>
          <a:p>
            <a:pPr marL="288000" indent="-288000">
              <a:buFont typeface="+mj-lt"/>
              <a:buAutoNum type="arabicPeriod"/>
              <a:defRPr/>
            </a:pPr>
            <a:r>
              <a:rPr lang="ru-RU" sz="2400" b="1" i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Ярославский театр кукол</a:t>
            </a:r>
          </a:p>
          <a:p>
            <a:pPr marL="288000" indent="-288000">
              <a:buFont typeface="+mj-lt"/>
              <a:buAutoNum type="arabicPeriod"/>
              <a:defRPr/>
            </a:pPr>
            <a:r>
              <a:rPr lang="ru-RU" sz="2400" b="1" i="1" kern="0" spc="-6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сказочный театр </a:t>
            </a:r>
          </a:p>
        </p:txBody>
      </p:sp>
      <p:pic>
        <p:nvPicPr>
          <p:cNvPr id="25603" name="Picture 2" descr="http://protime.com.ua/files/images/foto_articles/399x500x0_1133e_1671a413_L.jpg.pagespeed.ic.eRLtkIHL8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5436" y="3284984"/>
            <a:ext cx="2808312" cy="338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xvatit.com/upload/medialibrary/467/467a6120896583ea884a93bf853a1a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671" y="3083721"/>
            <a:ext cx="4577806" cy="3433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http://mir-teatra.ru/uploads/posts/2012-05/1337363993_teatr-kukol-im.-obrazcov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5399" y="359155"/>
            <a:ext cx="3748386" cy="2772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2"/>
          <p:cNvSpPr>
            <a:spLocks noChangeArrowheads="1"/>
          </p:cNvSpPr>
          <p:nvPr/>
        </p:nvSpPr>
        <p:spPr bwMode="auto">
          <a:xfrm>
            <a:off x="671512" y="6367126"/>
            <a:ext cx="3794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кукол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им.С.В.Образцова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4625"/>
            <a:ext cx="91440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Теневой кукольный театр Индонезии «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613"/>
            <a:ext cx="49117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»- кукольный театр теней, возникший в древности на осно­ве ритуальных обрядов поклонения духам умерших.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Зрителям внушалась мысль, что в тени кукол на экране происходило перевоплощение душ предков, а жрец (ведущий) посредник между душами умерших и их потомками. Из это­го ритуального действа возник и развился знаменитый теневой куколь­ный театр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(кукла).</a:t>
            </a:r>
          </a:p>
        </p:txBody>
      </p:sp>
      <p:pic>
        <p:nvPicPr>
          <p:cNvPr id="26628" name="Picture 4" descr="http://sakhalife.ru/sites/default/files/story/2012/06/-2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092" y="786813"/>
            <a:ext cx="3258566" cy="562843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4897438" y="6396038"/>
            <a:ext cx="4017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театра ваянг. Индонезия.</a:t>
            </a:r>
          </a:p>
        </p:txBody>
      </p:sp>
      <p:pic>
        <p:nvPicPr>
          <p:cNvPr id="26630" name="Picture 6" descr="http://img0.liveinternet.ru/images/attach/c/1/50/852/50852596_0_37834_a6d609aa_X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786813"/>
            <a:ext cx="4196862" cy="579625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25" y="4070350"/>
            <a:ext cx="35179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Экран подсвечивается сзади лампочкой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силуэты казались более отчёт­ливыми.</a:t>
            </a:r>
          </a:p>
        </p:txBody>
      </p:sp>
      <p:pic>
        <p:nvPicPr>
          <p:cNvPr id="27652" name="Picture 4" descr="http://cs3.livemaster.ru/zhurnalfoto/6/8/2/120830011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5472112" cy="37147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5625" y="742950"/>
            <a:ext cx="3340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нами небольшой экран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белого тонкого полотна. </a:t>
            </a:r>
            <a:endParaRPr lang="ru-RU" sz="2400" dirty="0"/>
          </a:p>
        </p:txBody>
      </p:sp>
      <p:pic>
        <p:nvPicPr>
          <p:cNvPr id="6" name="Picture 2" descr="http://onewaytravel.ru/images/Kukli/IMG_72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5" y="73441"/>
            <a:ext cx="5574239" cy="37155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3588" y="279400"/>
            <a:ext cx="4587875" cy="30469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Позади экрана, на циновке сидит ведущий -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даланг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Слева от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даланга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ящик, в котором находятся куклы. К каж­дой из них прикреплены три палочки (одна для управления туловищем, а две другие - для рук).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25" y="4076700"/>
            <a:ext cx="3706813" cy="19399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же за экраном располагается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оркестр из во­семнадцати музыкальных инструментов.</a:t>
            </a:r>
          </a:p>
        </p:txBody>
      </p:sp>
      <p:pic>
        <p:nvPicPr>
          <p:cNvPr id="28677" name="Picture 4" descr="http://www.pegasdv.ru/upload/medialibrary/6e2/wayang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53686"/>
            <a:ext cx="5021975" cy="33473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62.photobucket.com/albums/h106/LastDjedai/Ind/60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44" y="83343"/>
            <a:ext cx="4466628" cy="337034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" y="385763"/>
            <a:ext cx="399573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экране один за другим появляются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тём-ные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силуэты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ваянгов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 герои располагаются с правой стороны,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-тельные - с левой. </a:t>
            </a:r>
          </a:p>
        </p:txBody>
      </p:sp>
      <p:pic>
        <p:nvPicPr>
          <p:cNvPr id="29699" name="Picture 2" descr="http://onewaytravel.ru/images/Kukli/IMG_736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238667"/>
            <a:ext cx="4968552" cy="35043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centerforworldmusic.org/tours/2006/images/06way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2011"/>
            <a:ext cx="5034136" cy="35742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263" y="3789363"/>
            <a:ext cx="3881437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Да­ланг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умело и быстро передвигает куклы, ком­ментирует действие и произносит реплики.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Повествование ведётся в напевно-речитативной манере. 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713"/>
            <a:ext cx="5508625" cy="378565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мастерски выполненное произ­ведение искусства.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вырезают из буйволовой кожи, а затем раскраши­вают. Облик куклы должен строго соответствовать установ­ленным эталонам. </a:t>
            </a:r>
          </a:p>
          <a:p>
            <a:pPr algn="ctr">
              <a:defRPr/>
            </a:pPr>
            <a:r>
              <a:rPr lang="ru-RU" sz="2400" b="1" spc="-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 куклы вырезают из дерева - объёмные куклы. </a:t>
            </a:r>
            <a:r>
              <a:rPr lang="ru-RU" sz="2400" b="1" spc="-5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объёмных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 менее распространён.</a:t>
            </a:r>
          </a:p>
        </p:txBody>
      </p:sp>
      <p:pic>
        <p:nvPicPr>
          <p:cNvPr id="30723" name="Picture 2" descr="http://www.orientmuseum.ru/pics/uva/uva_doll_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260648"/>
            <a:ext cx="3418705" cy="558848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4957763" y="5800725"/>
            <a:ext cx="41862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театра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Индонезия.</a:t>
            </a:r>
          </a:p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Середина XX в. Кожа, рог, резьба, роспись клеевыми красками. </a:t>
            </a:r>
          </a:p>
        </p:txBody>
      </p:sp>
      <p:pic>
        <p:nvPicPr>
          <p:cNvPr id="30725" name="Picture 2" descr="http://www.muzcentrum.ru/img/upload/109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816" y="3898365"/>
            <a:ext cx="4070127" cy="257666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Прямоугольник 4"/>
          <p:cNvSpPr>
            <a:spLocks noChangeArrowheads="1"/>
          </p:cNvSpPr>
          <p:nvPr/>
        </p:nvSpPr>
        <p:spPr bwMode="auto">
          <a:xfrm>
            <a:off x="683568" y="6381328"/>
            <a:ext cx="4016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Кукла театра ваянг. Индонезия.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4519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Теневой кукольный театр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ваянг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просто развлекательное зре­лище, его значение гораздо глубже, так как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воплощены жизненная мудрость, нравственные устои общества, идеи верной дружбы, идеалы добра и справедливости.</a:t>
            </a:r>
          </a:p>
        </p:txBody>
      </p:sp>
      <p:pic>
        <p:nvPicPr>
          <p:cNvPr id="1026" name="Picture 2" descr="http://olgakolos.ru/wp-content/uploads/020_puppet-perform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2132856"/>
            <a:ext cx="6840760" cy="4564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3525"/>
            <a:ext cx="8964612" cy="2738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576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виды кукольных театров. </a:t>
            </a:r>
          </a:p>
          <a:p>
            <a:pPr marL="576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куклы вы знаете? В чем их особенность? </a:t>
            </a:r>
          </a:p>
          <a:p>
            <a:pPr marL="576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история развития кукольных театров? </a:t>
            </a:r>
          </a:p>
          <a:p>
            <a:pPr marL="576000" indent="-3240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они так популярны и любимы в разных странах мира? </a:t>
            </a:r>
          </a:p>
        </p:txBody>
      </p:sp>
      <p:pic>
        <p:nvPicPr>
          <p:cNvPr id="32771" name="Picture 2" descr="http://www.cultnord.ru/mUserFiles/Image/3/15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422" y="3068960"/>
            <a:ext cx="5457825" cy="355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orientmuseum.ru/pics/uva/uva_doll_bi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1119" y="3358970"/>
            <a:ext cx="1822471" cy="297915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teatr-kukolsm.ru/img/image/image07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079" y="3357212"/>
            <a:ext cx="1813003" cy="2916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34481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«Мировая художественная культура». 7-9 классы: Базовый уровень.  </a:t>
            </a:r>
            <a:r>
              <a:rPr lang="ru-RU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 </a:t>
            </a:r>
            <a:r>
              <a:rPr lang="ru-RU" sz="20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художественной культуры (поурочное планирование), 8 класс. </a:t>
            </a:r>
            <a:r>
              <a:rPr lang="ru-RU" sz="2000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Н.Н.Куцман</a:t>
            </a:r>
            <a:r>
              <a:rPr lang="ru-RU" sz="200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Волгоград. Корифей. 2009 год.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://</a:t>
            </a:r>
            <a:r>
              <a:rPr lang="en-US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ru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.</a:t>
            </a:r>
            <a:r>
              <a:rPr lang="en-US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wikipedia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.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org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wiki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/%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2%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5%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1%82%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1%80_%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1%83%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BE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BB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5846"/>
      </p:ext>
    </p:extLst>
  </p:cSld>
  <p:clrMapOvr>
    <a:masterClrMapping/>
  </p:clrMapOvr>
  <p:transition spd="slow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http://img0.liveinternet.ru/images/attach/c/0/46/565/46565097_24406141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748049" cy="31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2771800" y="5791823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Михаил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Хохлачев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71183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Влюбиться в жизнь не поздно и не рано,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она истрачена на треть.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мир стучит в большие барабаны.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мир спешит на кукол поглазеть.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каждый вечер наш похож на утро.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предрассудки вышлем к праотцам.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наших кукол, маленьких и мудрых,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Струится кровь по тряпочным сердцам.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 натуре — вечные буяны.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нас прожектор выстрелил лучи.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мир стучит в большие барабаны.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большие трубы дуют трубачи.</a:t>
            </a:r>
            <a:b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Лариса Тараканова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650" y="204788"/>
            <a:ext cx="7561263" cy="954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Теа́тр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кукол — кукольный вид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пространственно-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временнóго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искусства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7463" y="2936875"/>
            <a:ext cx="2760662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Анимационное киноискусство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6013" y="2936875"/>
            <a:ext cx="360045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Кукольное искусство эстрады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3" idx="2"/>
            <a:endCxn id="5" idx="0"/>
          </p:cNvCxnSpPr>
          <p:nvPr/>
        </p:nvCxnSpPr>
        <p:spPr>
          <a:xfrm>
            <a:off x="4535488" y="1158875"/>
            <a:ext cx="1941512" cy="1778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6" idx="0"/>
          </p:cNvCxnSpPr>
          <p:nvPr/>
        </p:nvCxnSpPr>
        <p:spPr>
          <a:xfrm flipH="1">
            <a:off x="2916238" y="1158875"/>
            <a:ext cx="1619250" cy="1778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22263" y="1430338"/>
            <a:ext cx="403225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Мультипликационное и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немультипликационное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искусство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18138" y="1425575"/>
            <a:ext cx="30607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кукольные программы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3" idx="2"/>
            <a:endCxn id="17" idx="0"/>
          </p:cNvCxnSpPr>
          <p:nvPr/>
        </p:nvCxnSpPr>
        <p:spPr>
          <a:xfrm flipH="1">
            <a:off x="2338388" y="1158875"/>
            <a:ext cx="2197100" cy="2714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2"/>
            <a:endCxn id="18" idx="0"/>
          </p:cNvCxnSpPr>
          <p:nvPr/>
        </p:nvCxnSpPr>
        <p:spPr>
          <a:xfrm>
            <a:off x="4535488" y="1158875"/>
            <a:ext cx="2413000" cy="2667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6" name="Picture 2" descr="http://www.gayrussia.eu/upload/iblock/d0d/spoknochibi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3825344"/>
            <a:ext cx="5085000" cy="26279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://eco.vrnlib.ru/wp-content/uploads/2013/10/shapoklyak.0-03-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789040"/>
            <a:ext cx="3599999" cy="26642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TextBox 28"/>
          <p:cNvSpPr txBox="1">
            <a:spLocks noChangeArrowheads="1"/>
          </p:cNvSpPr>
          <p:nvPr/>
        </p:nvSpPr>
        <p:spPr bwMode="auto">
          <a:xfrm>
            <a:off x="323850" y="6237288"/>
            <a:ext cx="3259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Кадр из мультфильма «Крокодил Гена»</a:t>
            </a:r>
          </a:p>
        </p:txBody>
      </p:sp>
      <p:sp>
        <p:nvSpPr>
          <p:cNvPr id="7182" name="TextBox 30"/>
          <p:cNvSpPr txBox="1">
            <a:spLocks noChangeArrowheads="1"/>
          </p:cNvSpPr>
          <p:nvPr/>
        </p:nvSpPr>
        <p:spPr bwMode="auto">
          <a:xfrm>
            <a:off x="4535488" y="6237288"/>
            <a:ext cx="396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Кадр из телепередачи «Спокойной ночи, малыши»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9825" y="1355725"/>
            <a:ext cx="2736850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Плоскими </a:t>
            </a:r>
          </a:p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(куклы-актёры)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650" y="333375"/>
            <a:ext cx="7632700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Внешность персонажей изображается куклами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400" y="1389063"/>
            <a:ext cx="2286000" cy="4619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Объёмными 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4963" y="1338263"/>
            <a:ext cx="3035300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Полуобъёмными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(барельефы или горельефы)</a:t>
            </a:r>
            <a:endParaRPr lang="ru-RU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3" idx="2"/>
            <a:endCxn id="4" idx="0"/>
          </p:cNvCxnSpPr>
          <p:nvPr/>
        </p:nvCxnSpPr>
        <p:spPr>
          <a:xfrm flipH="1">
            <a:off x="1422400" y="793750"/>
            <a:ext cx="3149600" cy="5953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6" idx="0"/>
          </p:cNvCxnSpPr>
          <p:nvPr/>
        </p:nvCxnSpPr>
        <p:spPr>
          <a:xfrm flipH="1">
            <a:off x="4392613" y="793750"/>
            <a:ext cx="179387" cy="54451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  <a:endCxn id="2" idx="0"/>
          </p:cNvCxnSpPr>
          <p:nvPr/>
        </p:nvCxnSpPr>
        <p:spPr>
          <a:xfrm>
            <a:off x="4572000" y="793750"/>
            <a:ext cx="3016250" cy="4619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183" y="2655263"/>
            <a:ext cx="6843634" cy="409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475" y="620713"/>
            <a:ext cx="50895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Куклы-актёры управляются и приводятся в движение людьми,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актёрами-кукловодами, автоматическими механическими или механически-электрически-электронными устройствами.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538" y="3813175"/>
            <a:ext cx="41402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Словосочетание "кукольный театр" является некорректным и обижает кукольников, правильно говорить: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"театр кукол".</a:t>
            </a:r>
          </a:p>
        </p:txBody>
      </p:sp>
      <p:pic>
        <p:nvPicPr>
          <p:cNvPr id="9220" name="Picture 4" descr="http://boomstarter.s3.amazonaws.com/uploads/asset/image/7103/embed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4776"/>
            <a:ext cx="4006763" cy="56166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7663" y="6021388"/>
            <a:ext cx="36718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из фотовыставка "Тайна кукольного театра"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187450" y="260350"/>
            <a:ext cx="6678613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типы театров кукол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638" y="1279525"/>
            <a:ext cx="2751137" cy="1385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верховых кукол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(перчаточные,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гапитно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-тростевые)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73438" y="1374775"/>
            <a:ext cx="2532062" cy="1138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низовых кукол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(марионетки)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7763" y="1279525"/>
            <a:ext cx="2403475" cy="1385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кукол срединных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 верховых и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низовых)</a:t>
            </a:r>
          </a:p>
        </p:txBody>
      </p:sp>
      <p:cxnSp>
        <p:nvCxnSpPr>
          <p:cNvPr id="10" name="Прямая со стрелкой 9"/>
          <p:cNvCxnSpPr>
            <a:stCxn id="3074" idx="2"/>
            <a:endCxn id="3" idx="0"/>
          </p:cNvCxnSpPr>
          <p:nvPr/>
        </p:nvCxnSpPr>
        <p:spPr>
          <a:xfrm flipH="1">
            <a:off x="1649413" y="784225"/>
            <a:ext cx="2878137" cy="4953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074" idx="2"/>
            <a:endCxn id="4" idx="0"/>
          </p:cNvCxnSpPr>
          <p:nvPr/>
        </p:nvCxnSpPr>
        <p:spPr>
          <a:xfrm>
            <a:off x="4527550" y="784225"/>
            <a:ext cx="111125" cy="59055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074" idx="2"/>
            <a:endCxn id="5" idx="0"/>
          </p:cNvCxnSpPr>
          <p:nvPr/>
        </p:nvCxnSpPr>
        <p:spPr>
          <a:xfrm>
            <a:off x="4527550" y="784225"/>
            <a:ext cx="2901950" cy="4953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Box 3074"/>
          <p:cNvSpPr txBox="1"/>
          <p:nvPr/>
        </p:nvSpPr>
        <p:spPr>
          <a:xfrm>
            <a:off x="606425" y="3055938"/>
            <a:ext cx="2087563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 за ширмой</a:t>
            </a:r>
          </a:p>
        </p:txBody>
      </p:sp>
      <p:sp>
        <p:nvSpPr>
          <p:cNvPr id="3076" name="Прямоугольник 3075"/>
          <p:cNvSpPr/>
          <p:nvPr/>
        </p:nvSpPr>
        <p:spPr>
          <a:xfrm>
            <a:off x="6534150" y="3049588"/>
            <a:ext cx="1792288" cy="646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 на уровне кукол</a:t>
            </a:r>
          </a:p>
        </p:txBody>
      </p:sp>
      <p:sp>
        <p:nvSpPr>
          <p:cNvPr id="3077" name="Прямоугольник 3076"/>
          <p:cNvSpPr/>
          <p:nvPr/>
        </p:nvSpPr>
        <p:spPr>
          <a:xfrm>
            <a:off x="3517900" y="2909888"/>
            <a:ext cx="224313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 видны вполовину роста</a:t>
            </a:r>
          </a:p>
        </p:txBody>
      </p:sp>
      <p:cxnSp>
        <p:nvCxnSpPr>
          <p:cNvPr id="38" name="Прямая со стрелкой 37"/>
          <p:cNvCxnSpPr>
            <a:stCxn id="3" idx="2"/>
            <a:endCxn id="3075" idx="0"/>
          </p:cNvCxnSpPr>
          <p:nvPr/>
        </p:nvCxnSpPr>
        <p:spPr>
          <a:xfrm>
            <a:off x="1649413" y="2665413"/>
            <a:ext cx="1587" cy="3905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5" idx="2"/>
            <a:endCxn id="3076" idx="0"/>
          </p:cNvCxnSpPr>
          <p:nvPr/>
        </p:nvCxnSpPr>
        <p:spPr>
          <a:xfrm flipH="1">
            <a:off x="7429500" y="2665413"/>
            <a:ext cx="0" cy="3841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" idx="2"/>
            <a:endCxn id="3077" idx="0"/>
          </p:cNvCxnSpPr>
          <p:nvPr/>
        </p:nvCxnSpPr>
        <p:spPr>
          <a:xfrm>
            <a:off x="4638675" y="2513013"/>
            <a:ext cx="0" cy="3968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1" name="Picture 10" descr="http://img1.1tv.ru/imgsize460x345/PR2011082314510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65" y="3795236"/>
            <a:ext cx="3209987" cy="301085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2" descr="http://www.roadplanet.ru/img/news/big/2115_12835068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0336" y="3778963"/>
            <a:ext cx="2974846" cy="2994675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4" descr="http://mir-teatra.net/uploads/posts/2012-04/1333475723_odesskiy-teatr-kukol-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3732090"/>
            <a:ext cx="2880320" cy="3088423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0488" y="395288"/>
            <a:ext cx="48593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числу срединных кукол относятся,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Театра теней, куклы-марионетки, перчаточные куклы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куклы-актёры других конструкций. </a:t>
            </a:r>
          </a:p>
        </p:txBody>
      </p:sp>
      <p:pic>
        <p:nvPicPr>
          <p:cNvPr id="11267" name="Picture 4" descr="http://p5.img.cctvpic.com/photoworkspace/contentimg/2013/02/17/2013021710012453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714" y="110380"/>
            <a:ext cx="4124705" cy="30935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0375" y="3116263"/>
            <a:ext cx="26495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Театра теней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1269" name="Picture 6" descr="http://workingmama.ru/show.php?id=12893&amp;size=lar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815243"/>
            <a:ext cx="4464496" cy="36617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5225" y="6365875"/>
            <a:ext cx="24463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Куклы-марионетки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1271" name="Picture 8" descr="http://www.yatk.yaroslavl.ru/images/act/1uzeny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244" y="3492870"/>
            <a:ext cx="4314115" cy="29975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70550" y="6365875"/>
            <a:ext cx="25796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Перчаточные куклы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0" y="9683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кукол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28588" y="3236913"/>
            <a:ext cx="171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Марионетка </a:t>
            </a: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2057400" y="3252788"/>
            <a:ext cx="1741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Перчаточная</a:t>
            </a:r>
          </a:p>
        </p:txBody>
      </p:sp>
      <p:pic>
        <p:nvPicPr>
          <p:cNvPr id="12294" name="Picture 2" descr="http://img0.liveinternet.ru/images/attach/c/2/74/313/74313206_3480592_marionetka_al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11" y="542065"/>
            <a:ext cx="1812381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http://www.vppress.ru/photo/new/202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3128" y="542065"/>
            <a:ext cx="2172343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http://img-fotki.yandex.ru/get/5802/blagodnatalya.2d/0_5714a_d1967f76_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8737" y="548943"/>
            <a:ext cx="2880321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Прямоугольник 6"/>
          <p:cNvSpPr>
            <a:spLocks noChangeArrowheads="1"/>
          </p:cNvSpPr>
          <p:nvPr/>
        </p:nvSpPr>
        <p:spPr bwMode="auto">
          <a:xfrm>
            <a:off x="6840538" y="3273425"/>
            <a:ext cx="1497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Вертепная</a:t>
            </a:r>
          </a:p>
        </p:txBody>
      </p:sp>
      <p:pic>
        <p:nvPicPr>
          <p:cNvPr id="12298" name="Picture 12" descr="http://teremok-saratov.ru/images/stories/slideshow/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614089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7"/>
          <p:cNvSpPr>
            <a:spLocks noChangeArrowheads="1"/>
          </p:cNvSpPr>
          <p:nvPr/>
        </p:nvSpPr>
        <p:spPr bwMode="auto">
          <a:xfrm>
            <a:off x="555625" y="6386513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Планшетная </a:t>
            </a:r>
          </a:p>
        </p:txBody>
      </p:sp>
      <p:pic>
        <p:nvPicPr>
          <p:cNvPr id="12300" name="Picture 14" descr="http://2.bp.blogspot.com/-qFo80iEhUMo/T4Q3QOpElBI/AAAAAAAAASc/exUIz1Eq0S0/s1600/%D0%BC%D0%B8%D0%BC%D0%B8%D1%80%D1%83%D1%8E%D1%89%D0%B8%D0%B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6616" y="3645024"/>
            <a:ext cx="1944216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Прямоугольник 8"/>
          <p:cNvSpPr>
            <a:spLocks noChangeArrowheads="1"/>
          </p:cNvSpPr>
          <p:nvPr/>
        </p:nvSpPr>
        <p:spPr bwMode="auto">
          <a:xfrm>
            <a:off x="2860675" y="6378575"/>
            <a:ext cx="177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Мимирующая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302" name="Picture 16" descr="http://img1.liveinternet.ru/images/attach/b/3/7/848/7848803_IMG_8088_resize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5330" y="3645024"/>
            <a:ext cx="2417621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Прямоугольник 9"/>
          <p:cNvSpPr>
            <a:spLocks noChangeArrowheads="1"/>
          </p:cNvSpPr>
          <p:nvPr/>
        </p:nvSpPr>
        <p:spPr bwMode="auto">
          <a:xfrm>
            <a:off x="5064125" y="6367463"/>
            <a:ext cx="191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 теней </a:t>
            </a:r>
          </a:p>
        </p:txBody>
      </p:sp>
      <p:sp>
        <p:nvSpPr>
          <p:cNvPr id="12304" name="Прямоугольник 10"/>
          <p:cNvSpPr>
            <a:spLocks noChangeArrowheads="1"/>
          </p:cNvSpPr>
          <p:nvPr/>
        </p:nvSpPr>
        <p:spPr bwMode="auto">
          <a:xfrm>
            <a:off x="7478713" y="6372225"/>
            <a:ext cx="1412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Ростовая </a:t>
            </a:r>
          </a:p>
        </p:txBody>
      </p:sp>
      <p:pic>
        <p:nvPicPr>
          <p:cNvPr id="12305" name="Picture 18" descr="http://xn----9sbghb6biag4b.xn--p1ai/loaded_images/content/rostovie_kukli_tigra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7581" y="3645344"/>
            <a:ext cx="1916418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0" descr="http://www.skazkidoma.ru/perchatki/8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722" y="548943"/>
            <a:ext cx="2032140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4211638" y="3249613"/>
            <a:ext cx="162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тростях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1341</Words>
  <Application>Microsoft Office PowerPoint</Application>
  <PresentationFormat>Экран (4:3)</PresentationFormat>
  <Paragraphs>141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119</cp:revision>
  <dcterms:created xsi:type="dcterms:W3CDTF">2011-03-03T02:36:05Z</dcterms:created>
  <dcterms:modified xsi:type="dcterms:W3CDTF">2016-06-02T12:46:00Z</dcterms:modified>
</cp:coreProperties>
</file>