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1"/>
  </p:notesMasterIdLst>
  <p:sldIdLst>
    <p:sldId id="256" r:id="rId2"/>
    <p:sldId id="259" r:id="rId3"/>
    <p:sldId id="257" r:id="rId4"/>
    <p:sldId id="258" r:id="rId5"/>
    <p:sldId id="260" r:id="rId6"/>
    <p:sldId id="261" r:id="rId7"/>
    <p:sldId id="286" r:id="rId8"/>
    <p:sldId id="264" r:id="rId9"/>
    <p:sldId id="265" r:id="rId10"/>
    <p:sldId id="287" r:id="rId11"/>
    <p:sldId id="269" r:id="rId12"/>
    <p:sldId id="266" r:id="rId13"/>
    <p:sldId id="268" r:id="rId14"/>
    <p:sldId id="270" r:id="rId15"/>
    <p:sldId id="285" r:id="rId16"/>
    <p:sldId id="271" r:id="rId17"/>
    <p:sldId id="273" r:id="rId18"/>
    <p:sldId id="274" r:id="rId19"/>
    <p:sldId id="275" r:id="rId20"/>
    <p:sldId id="282" r:id="rId21"/>
    <p:sldId id="276" r:id="rId22"/>
    <p:sldId id="283" r:id="rId23"/>
    <p:sldId id="277" r:id="rId24"/>
    <p:sldId id="278" r:id="rId25"/>
    <p:sldId id="279" r:id="rId26"/>
    <p:sldId id="280" r:id="rId27"/>
    <p:sldId id="281" r:id="rId28"/>
    <p:sldId id="291" r:id="rId29"/>
    <p:sldId id="290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0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8906" autoAdjust="0"/>
  </p:normalViewPr>
  <p:slideViewPr>
    <p:cSldViewPr>
      <p:cViewPr>
        <p:scale>
          <a:sx n="100" d="100"/>
          <a:sy n="100" d="100"/>
        </p:scale>
        <p:origin x="-5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BF024-6E2B-4A3F-96B8-210318F3AD28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EFE38-8314-4581-8983-ECD29C9881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FE38-8314-4581-8983-ECD29C9881C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FE38-8314-4581-8983-ECD29C9881CE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FE38-8314-4581-8983-ECD29C9881CE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FE38-8314-4581-8983-ECD29C9881CE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FE38-8314-4581-8983-ECD29C9881CE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EFE38-8314-4581-8983-ECD29C9881CE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45C549E-F88E-4B6D-AA5F-095C4E2674F0}" type="datetimeFigureOut">
              <a:rPr lang="ru-RU" smtClean="0"/>
              <a:pPr/>
              <a:t>06.06.2016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38A4BE2-7655-48EA-BCC9-07CEF623B36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Комп-Физика\Рабочий стол\349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57148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929718" cy="164305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1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/>
            </a:r>
            <a:br>
              <a:rPr lang="ru-RU" sz="1400" dirty="0" smtClean="0">
                <a:ln>
                  <a:prstDash val="solid"/>
                </a:ln>
                <a:solidFill>
                  <a:schemeClr val="tx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</a:br>
            <a:r>
              <a:rPr lang="ru-RU" sz="1200" dirty="0" smtClean="0">
                <a:solidFill>
                  <a:schemeClr val="tx1"/>
                </a:solidFill>
              </a:rPr>
              <a:t>МКОУ «</a:t>
            </a:r>
            <a:r>
              <a:rPr lang="ru-RU" sz="1200" dirty="0" err="1" smtClean="0">
                <a:solidFill>
                  <a:schemeClr val="tx1"/>
                </a:solidFill>
              </a:rPr>
              <a:t>Табулгинская</a:t>
            </a:r>
            <a:r>
              <a:rPr lang="ru-RU" sz="1200" dirty="0" smtClean="0">
                <a:solidFill>
                  <a:schemeClr val="tx1"/>
                </a:solidFill>
              </a:rPr>
              <a:t> средняя общеобразовательная школа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им. П.Д.Слюсарева»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Чистоозерного  района  Новосибирской  области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 </a:t>
            </a:r>
            <a:br>
              <a:rPr lang="ru-RU" sz="1200" dirty="0" smtClean="0"/>
            </a:br>
            <a:endParaRPr lang="ru-RU" sz="1200" b="1" dirty="0">
              <a:ln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-1000164" y="4214818"/>
            <a:ext cx="2286016" cy="171451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endParaRPr lang="ru-RU" sz="1800" spc="50" dirty="0" smtClean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ru-RU" sz="1800" b="1" spc="50" dirty="0" smtClean="0">
              <a:ln w="11430">
                <a:solidFill>
                  <a:srgbClr val="FFFF00"/>
                </a:solidFill>
              </a:ln>
              <a:blipFill>
                <a:blip r:embed="rId3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just"/>
            <a:endParaRPr lang="ru-RU" sz="1800" b="1" spc="50" dirty="0" smtClean="0">
              <a:ln w="11430"/>
              <a:blipFill>
                <a:blip r:embed="rId4"/>
                <a:tile tx="0" ty="0" sx="100000" sy="100000" flip="none" algn="tl"/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14480" y="1357298"/>
            <a:ext cx="6500858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Проект</a:t>
            </a:r>
            <a:r>
              <a:rPr lang="ru-RU" sz="2000" b="1" cap="none" spc="0" dirty="0" smtClean="0">
                <a:ln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 </a:t>
            </a:r>
          </a:p>
          <a:p>
            <a:pPr algn="ctr"/>
            <a:r>
              <a:rPr lang="ru-RU" sz="2000" b="1" cap="none" spc="0" dirty="0" smtClean="0">
                <a:ln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на тему</a:t>
            </a:r>
            <a:r>
              <a:rPr lang="ru-RU" sz="2000" b="1" cap="none" spc="0" dirty="0" smtClean="0">
                <a:ln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:</a:t>
            </a:r>
          </a:p>
          <a:p>
            <a:pPr algn="ctr"/>
            <a:endParaRPr lang="ru-RU" sz="2000" b="1" dirty="0" smtClean="0">
              <a:ln>
                <a:prstDash val="solid"/>
              </a:ln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r>
              <a:rPr lang="ru-RU" sz="3600" b="1" cap="none" spc="0" dirty="0" smtClean="0">
                <a:ln>
                  <a:prstDash val="solid"/>
                </a:ln>
                <a:solidFill>
                  <a:srgbClr val="002060"/>
                </a:solidFill>
                <a:latin typeface="Arial Black" pitchFamily="34" charset="0"/>
              </a:rPr>
              <a:t>Калейдоскоп</a:t>
            </a:r>
          </a:p>
          <a:p>
            <a:pPr algn="ctr"/>
            <a:endParaRPr lang="ru-RU" sz="2000" b="1" dirty="0" smtClean="0">
              <a:ln>
                <a:prstDash val="solid"/>
              </a:ln>
              <a:solidFill>
                <a:srgbClr val="002060"/>
              </a:solidFill>
              <a:latin typeface="Arial Black" pitchFamily="34" charset="0"/>
            </a:endParaRPr>
          </a:p>
          <a:p>
            <a:pPr algn="ctr"/>
            <a:endParaRPr lang="ru-RU" sz="2000" b="1" cap="none" spc="0" dirty="0" smtClean="0">
              <a:ln>
                <a:prstDash val="solid"/>
              </a:ln>
              <a:solidFill>
                <a:srgbClr val="002060"/>
              </a:solidFill>
              <a:latin typeface="Arial Black" pitchFamily="34" charset="0"/>
            </a:endParaRPr>
          </a:p>
          <a:p>
            <a:pPr algn="r"/>
            <a:endParaRPr lang="ru-RU" sz="2000" b="1" dirty="0" smtClean="0">
              <a:ln>
                <a:prstDash val="solid"/>
              </a:ln>
              <a:solidFill>
                <a:srgbClr val="002060"/>
              </a:solidFill>
              <a:latin typeface="Arial Black" pitchFamily="34" charset="0"/>
            </a:endParaRPr>
          </a:p>
          <a:p>
            <a:pPr algn="r"/>
            <a:r>
              <a:rPr lang="ru-RU" sz="1200" b="1" cap="none" spc="0" dirty="0" smtClean="0">
                <a:ln>
                  <a:prstDash val="solid"/>
                </a:ln>
                <a:latin typeface="Arial Black" pitchFamily="34" charset="0"/>
              </a:rPr>
              <a:t>Авторы:  учащиеся 8 класса</a:t>
            </a:r>
          </a:p>
          <a:p>
            <a:pPr algn="r"/>
            <a:r>
              <a:rPr lang="ru-RU" sz="1200" b="1" cap="none" spc="0" dirty="0" smtClean="0">
                <a:ln>
                  <a:prstDash val="solid"/>
                </a:ln>
                <a:latin typeface="Arial Black" pitchFamily="34" charset="0"/>
              </a:rPr>
              <a:t> Лукашов Антон, Самусенко Екатерина</a:t>
            </a:r>
          </a:p>
          <a:p>
            <a:pPr algn="r"/>
            <a:r>
              <a:rPr lang="ru-RU" sz="1200" b="1" dirty="0" smtClean="0">
                <a:ln>
                  <a:prstDash val="solid"/>
                </a:ln>
                <a:latin typeface="Arial Black" pitchFamily="34" charset="0"/>
              </a:rPr>
              <a:t>Руководитель: учитель физики</a:t>
            </a:r>
          </a:p>
          <a:p>
            <a:pPr algn="r"/>
            <a:r>
              <a:rPr lang="ru-RU" sz="1200" b="1" dirty="0" smtClean="0">
                <a:ln>
                  <a:prstDash val="solid"/>
                </a:ln>
                <a:latin typeface="Arial Black" pitchFamily="34" charset="0"/>
              </a:rPr>
              <a:t> Жарикова Светлана Семеновна</a:t>
            </a:r>
            <a:endParaRPr lang="ru-RU" sz="1200" b="1" cap="none" spc="0" dirty="0" smtClean="0">
              <a:ln>
                <a:prstDash val="solid"/>
              </a:ln>
              <a:latin typeface="Arial Black" pitchFamily="34" charset="0"/>
            </a:endParaRPr>
          </a:p>
          <a:p>
            <a:pPr algn="ctr"/>
            <a:endParaRPr lang="ru-RU" sz="2000" b="1" dirty="0" smtClean="0">
              <a:ln>
                <a:prstDash val="solid"/>
              </a:ln>
              <a:latin typeface="Arial Black" pitchFamily="34" charset="0"/>
            </a:endParaRPr>
          </a:p>
          <a:p>
            <a:pPr algn="ctr"/>
            <a:endParaRPr lang="ru-RU" sz="2000" b="1" cap="none" spc="0" dirty="0">
              <a:ln>
                <a:prstDash val="solid"/>
              </a:ln>
              <a:solidFill>
                <a:srgbClr val="00206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Разновидности калейдоскопов:</a:t>
            </a:r>
            <a:endParaRPr lang="ru-RU" b="1" u="sng" cap="none" dirty="0">
              <a:ln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дебускоп</a:t>
            </a:r>
            <a:endParaRPr lang="ru-RU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типоскоп</a:t>
            </a:r>
            <a:endParaRPr lang="ru-RU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Clr>
                <a:srgbClr val="0070C0"/>
              </a:buClr>
              <a:buFont typeface="Wingdings" pitchFamily="2" charset="2"/>
              <a:buChar char="Ø"/>
            </a:pPr>
            <a:r>
              <a:rPr lang="ru-RU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афанеидоскоп</a:t>
            </a:r>
            <a:endParaRPr lang="ru-RU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2051" name="Picture 3" descr="C:\Documents and Settings\Комп-Физика\Рабочий стол\Типоско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2593976" cy="207170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050" name="Picture 2" descr="C:\Documents and Settings\Комп-Физика\Рабочий стол\дебусуоп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729273">
            <a:off x="5589457" y="4054611"/>
            <a:ext cx="2571768" cy="221457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053" name="Picture 5" descr="C:\Documents and Settings\Комп-Физика\Рабочий стол\рап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711698">
            <a:off x="1101676" y="4100711"/>
            <a:ext cx="2357454" cy="2148039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Пик их активности приходится на 1960-1970-е годы, когда были запатентованы несколько десятков усовершенствованных приборов.</a:t>
            </a:r>
          </a:p>
          <a:p>
            <a:endParaRPr lang="ru-RU" sz="2400" b="1" dirty="0" smtClean="0">
              <a:ln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2400" b="1" dirty="0" smtClean="0">
              <a:ln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endParaRPr lang="ru-RU" sz="2400" b="1" dirty="0" smtClean="0">
              <a:ln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2400" b="1" dirty="0" smtClean="0">
              <a:ln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latin typeface="Arial Black" pitchFamily="34" charset="0"/>
            </a:endParaRPr>
          </a:p>
          <a:p>
            <a:endParaRPr lang="ru-RU" sz="2400" b="1" dirty="0" smtClean="0">
              <a:ln>
                <a:solidFill>
                  <a:srgbClr val="0070C0"/>
                </a:solidFill>
                <a:prstDash val="solid"/>
              </a:ln>
              <a:solidFill>
                <a:srgbClr val="7030A0"/>
              </a:solidFill>
              <a:latin typeface="Arial Black" pitchFamily="34" charset="0"/>
            </a:endParaRPr>
          </a:p>
          <a:p>
            <a:r>
              <a:rPr lang="ru-RU" sz="2400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Калейдоскопы </a:t>
            </a:r>
          </a:p>
          <a:p>
            <a:r>
              <a:rPr lang="ru-RU" sz="2400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мастерской</a:t>
            </a:r>
          </a:p>
          <a:p>
            <a:r>
              <a:rPr lang="ru-RU" sz="2400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«Русский Калейдоскоп»</a:t>
            </a:r>
            <a:endParaRPr lang="ru-RU" sz="2400" b="1" dirty="0">
              <a:ln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857496"/>
            <a:ext cx="3571900" cy="34143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40443">
            <a:off x="3309584" y="4123953"/>
            <a:ext cx="1896633" cy="2476501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93151">
            <a:off x="583000" y="3958355"/>
            <a:ext cx="1988001" cy="265327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011323">
            <a:off x="1327957" y="1293062"/>
            <a:ext cx="1872888" cy="232823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928694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Типы калейдоскопов:</a:t>
            </a:r>
            <a:endParaRPr lang="ru-RU" b="1" u="sng" cap="none" dirty="0">
              <a:ln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камерный </a:t>
            </a:r>
            <a:endParaRPr lang="ru-RU" b="1" dirty="0" smtClean="0">
              <a:ln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жидкий </a:t>
            </a:r>
          </a:p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колесный </a:t>
            </a:r>
          </a:p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b="1" dirty="0" err="1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теледоскоп</a:t>
            </a:r>
            <a:endParaRPr lang="ru-RU" b="1" dirty="0" smtClean="0">
              <a:ln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многоразовый </a:t>
            </a:r>
          </a:p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светодиодный </a:t>
            </a:r>
          </a:p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электронный </a:t>
            </a:r>
          </a:p>
          <a:p>
            <a:pPr marL="514350" indent="-514350">
              <a:buClr>
                <a:srgbClr val="0070C0"/>
              </a:buClr>
              <a:buFont typeface="Wingdings" pitchFamily="2" charset="2"/>
              <a:buChar char="Ø"/>
            </a:pPr>
            <a:r>
              <a:rPr lang="ru-RU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лазерный </a:t>
            </a:r>
            <a:endParaRPr lang="ru-RU" b="1" dirty="0">
              <a:ln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450057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5" name="Picture 3" descr="C:\Documents and Settings\Комп-Физика\Рабочий стол\46767316_1248611368_Yuriko__Mitsuru_Yoda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248370">
            <a:off x="6750830" y="1377356"/>
            <a:ext cx="1785950" cy="254000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247981">
            <a:off x="5997950" y="4048301"/>
            <a:ext cx="1754182" cy="257174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107238">
            <a:off x="4005973" y="1311549"/>
            <a:ext cx="1928826" cy="2538771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Физические принципы калейдоскопов </a:t>
            </a:r>
            <a:endParaRPr lang="ru-RU" b="1" u="sng" cap="none" dirty="0">
              <a:ln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Калейдоскоп состоит из цилиндрической трубки, в которой находятся несколько (две или больше) отражающих пластин – зеркал</a:t>
            </a:r>
          </a:p>
          <a:p>
            <a:pPr marL="0" indent="0"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Схема расположения отражающих пластин</a:t>
            </a:r>
          </a:p>
          <a:p>
            <a:pPr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Комп-Физика\Рабочий стол\1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929066"/>
            <a:ext cx="5715040" cy="221457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686800" cy="838200"/>
          </a:xfrm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 cap="none" dirty="0">
              <a:ln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85688" y="142852"/>
          <a:ext cx="8858312" cy="6981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299"/>
                <a:gridCol w="3659009"/>
                <a:gridCol w="2699004"/>
              </a:tblGrid>
              <a:tr h="785818"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Название  электронного калейдоскопа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Программа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0" lang="ru-RU" sz="20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+mn-ea"/>
                          <a:cs typeface="+mn-cs"/>
                        </a:rPr>
                        <a:t>Сайт  программы</a:t>
                      </a:r>
                      <a:endParaRPr lang="ru-RU" sz="200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45720" marR="45720"/>
                </a:tc>
              </a:tr>
              <a:tr h="1106762"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Kaleider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Kaleidoscop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Программа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Kaleider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Kaleidoscopes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Генератор электронных калейдоскопов</a:t>
                      </a:r>
                    </a:p>
                    <a:p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http://www.zefrank.com/dtoy_vs_byokal/index.html.</a:t>
                      </a:r>
                    </a:p>
                    <a:p>
                      <a:endParaRPr lang="ru-RU" dirty="0"/>
                    </a:p>
                  </a:txBody>
                  <a:tcPr marL="45720" marR="45720"/>
                </a:tc>
              </a:tr>
              <a:tr h="1617575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Калейдоскоп из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пазл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Калейдоскоп-паззл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98/NT/XP /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Vista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Flash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- программа с настройками инструментов рисования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98/NT/XP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/Vista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Calibri"/>
                        </a:rPr>
                        <a:t>http://finitegeometry.org/sc/16/kal/. </a:t>
                      </a:r>
                      <a:endParaRPr lang="ru-RU" sz="11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/>
                </a:tc>
              </a:tr>
              <a:tr h="862352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Динамический калейдоскоп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Генератор электронных калейдоскопов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Kaleider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98/NT/XP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http://www.whizical.com/index.htm?http://www.whizical.com/LiqProg.htm</a:t>
                      </a:r>
                      <a:endParaRPr lang="ru-RU" sz="11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5720" marR="45720">
                    <a:solidFill>
                      <a:schemeClr val="bg2"/>
                    </a:solidFill>
                  </a:tcPr>
                </a:tc>
              </a:tr>
              <a:tr h="153240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Генератор электронных калейдоскопов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Kaleider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Liquib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TM калейдоскоп</a:t>
                      </a:r>
                      <a:endParaRPr lang="ru-RU" dirty="0"/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Liquib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1.2— графическая программа,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Windows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98/NT/XP,</a:t>
                      </a:r>
                      <a:endParaRPr kumimoji="0" lang="ru-RU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http://www.whizical.com/index.htm?http://www.whizical.com/LiqProg.htm</a:t>
                      </a:r>
                      <a:endParaRPr lang="ru-RU" dirty="0"/>
                    </a:p>
                  </a:txBody>
                  <a:tcPr marL="45720" marR="457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5016"/>
            <a:ext cx="7072362" cy="1571636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200" b="1" cap="none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При помощи программы </a:t>
            </a:r>
            <a:r>
              <a:rPr lang="ru-RU" sz="2200" b="1" cap="none" dirty="0" err="1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Flash</a:t>
            </a:r>
            <a:r>
              <a:rPr lang="ru-RU" sz="2200" b="1" cap="none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 можно быстро создать электронный калейдоскоп</a:t>
            </a: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4" name="Picture 2" descr="C:\Documents and Settings\Комп-Физика\Рабочий стол\ПРОЕКТ 2012\фото\тоФото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001056" cy="50006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686800" cy="8382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Методика и результаты работы над проектом </a:t>
            </a:r>
            <a:endParaRPr lang="ru-RU" b="1" u="sng" cap="none" dirty="0">
              <a:ln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pic>
        <p:nvPicPr>
          <p:cNvPr id="5" name="Picture 8" descr="IMG_017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71546"/>
            <a:ext cx="3429000" cy="2572789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SDC104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18" y="1071546"/>
            <a:ext cx="3428982" cy="2571736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399211">
            <a:off x="363991" y="3970059"/>
            <a:ext cx="3571876" cy="278606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6" descr="SNC001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43320">
            <a:off x="5481530" y="3826186"/>
            <a:ext cx="3564055" cy="2909432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10" descr="SNC0016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28794" y="1643050"/>
            <a:ext cx="4572032" cy="3429024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tabLst>
                <a:tab pos="7267575" algn="l"/>
              </a:tabLst>
            </a:pPr>
            <a:r>
              <a:rPr lang="ru-RU" b="1" u="sng" cap="none" dirty="0" smtClean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Сборка макета оптического калейдоскопа</a:t>
            </a: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686800" cy="4525963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подготовили необходимые </a:t>
            </a:r>
          </a:p>
          <a:p>
            <a:pPr algn="r">
              <a:buNone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материалы</a:t>
            </a:r>
          </a:p>
          <a:p>
            <a:pPr algn="r"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r">
              <a:buNone/>
            </a:pPr>
            <a:endParaRPr lang="ru-RU" sz="2400" b="1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вырезали из стекла </a:t>
            </a:r>
          </a:p>
          <a:p>
            <a:pPr algn="r">
              <a:buNone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полоски</a:t>
            </a:r>
          </a:p>
          <a:p>
            <a:pPr algn="r"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r">
              <a:buNone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соединили </a:t>
            </a:r>
          </a:p>
          <a:p>
            <a:pPr algn="r">
              <a:buNone/>
            </a:pP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скотчем</a:t>
            </a:r>
          </a:p>
        </p:txBody>
      </p:sp>
      <p:pic>
        <p:nvPicPr>
          <p:cNvPr id="1028" name="Picture 4" descr="C:\Documents and Settings\Комп-Физика\Рабочий стол\фото\тоФото\SNC00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643446"/>
            <a:ext cx="2928958" cy="150424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27" name="Picture 3" descr="C:\Documents and Settings\Комп-Физика\Рабочий стол\фото\тоФото\SNC00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3071810"/>
            <a:ext cx="2928958" cy="14287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9" name="Picture 2" descr="C:\Documents and Settings\Комп-Физика\Рабочий стол\фото\тоФото\SNC000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500174"/>
            <a:ext cx="2917948" cy="142876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cap="none" dirty="0" smtClean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Сборка макета оптического калейдоскопа</a:t>
            </a: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Picture 6" descr="C:\Documents and Settings\Комп-Физика\Рабочий стол\фото\IMG_01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3214686"/>
            <a:ext cx="2857520" cy="1390145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050" name="Picture 2" descr="C:\Documents and Settings\Комп-Физика\Рабочий стол\фото\IMG_01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V="1">
            <a:off x="2428860" y="4786322"/>
            <a:ext cx="3000396" cy="143737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7" name="Picture 5" descr="C:\Documents and Settings\Комп-Физика\Рабочий стол\фото\IMG_01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571612"/>
            <a:ext cx="2928958" cy="141777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4357687" y="1643051"/>
            <a:ext cx="44291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вставили полученную призму в трубку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43372" y="3143248"/>
            <a:ext cx="47863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между стеклами поместили разноцветные предметы 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857884" y="4929199"/>
            <a:ext cx="2982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получили макет калейдоскопа</a:t>
            </a:r>
            <a:endParaRPr lang="ru-RU" sz="2400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Работа над дизайном калейдоскопа</a:t>
            </a: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pic>
        <p:nvPicPr>
          <p:cNvPr id="1026" name="Picture 2" descr="C:\Documents and Settings\Комп-Физика\Рабочий стол\фото\SDC1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357298"/>
            <a:ext cx="3235723" cy="178595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6" name="Picture 3" descr="C:\Documents and Settings\Комп-Физика\Рабочий стол\фото\SDC10418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71736" y="2857496"/>
            <a:ext cx="3357586" cy="194719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28" name="Picture 4" descr="C:\Documents and Settings\Комп-Физика\Рабочий стол\фото\тоФото\SNC0012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572008"/>
            <a:ext cx="3357586" cy="192882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Комп-Физика\Рабочий стол\349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844" y="0"/>
            <a:ext cx="9167844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u="sng" dirty="0" smtClean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Эпиграф</a:t>
            </a:r>
            <a:endParaRPr lang="ru-RU" b="1" u="sng" dirty="0">
              <a:ln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Смотрю – и что же в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моих глазах</a:t>
            </a: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?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В фигурах разных и звездах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Сапфиры, яхонты, топазы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И изумруды и алмазы,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И аметисты и жемчуг,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И перламутр – все вижу вдруг!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Лишь сделаю рукой движенье-</a:t>
            </a:r>
            <a:endParaRPr lang="ru-RU" dirty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И вновь в глазах </a:t>
            </a:r>
            <a:r>
              <a:rPr lang="ru-RU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явленье!</a:t>
            </a:r>
          </a:p>
          <a:p>
            <a:pPr algn="r">
              <a:buNone/>
            </a:pPr>
            <a:r>
              <a:rPr lang="ru-RU" sz="2400" b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                                         А.Измайлов</a:t>
            </a:r>
            <a:endParaRPr lang="ru-RU" sz="2400" b="1" dirty="0">
              <a:ln>
                <a:solidFill>
                  <a:srgbClr val="0070C0"/>
                </a:solidFill>
              </a:ln>
              <a:solidFill>
                <a:srgbClr val="0070C0"/>
              </a:solidFill>
            </a:endParaRP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Инструкция по сборке калейдоскопа</a:t>
            </a: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8"/>
            <a:ext cx="8686800" cy="478634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endParaRPr lang="ru-RU" sz="3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Вырежьте из стеклянной пластинки три полоски размером 5х27 см.</a:t>
            </a:r>
          </a:p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Наклейте их лист плотной бумаги, расположив параллельно друг другу с промежутками, позволяющими согнуть лист в треугольную призму.</a:t>
            </a:r>
          </a:p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Скрепите призму клеем или лентами лейкопластыря.</a:t>
            </a:r>
          </a:p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Возьмите банку из-под чипсов длиной 29 см (или же сделайте из картона трубку такого диаметра, чтобы  в нее  плотно входила призма, и укрепите призму в трубке).</a:t>
            </a:r>
          </a:p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Заготовьте мелкие разноцветные предметы(цветные стеклышки, угольки, кусочки пластмассы, цветные таблетки, бусинки).</a:t>
            </a:r>
          </a:p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Вырезать круг из плотной бумаги соответствующей диаметру трубки.</a:t>
            </a:r>
          </a:p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Возьмите два круглых стекла из противогаза и натрите наждачным порошком или накройте какой-либо матовой поверхностью. </a:t>
            </a:r>
          </a:p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Между круглыми стеклами поместите мелкие разноцветные предметы (цветные стеклышки, угольки, кусочки пластмассы, цветные таблетки, бусинки).</a:t>
            </a:r>
          </a:p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Укрепите стекло так, чтобы при повороте трубки вокруг ее продольной оси стеклышки свободно пересыпались между круглыми стеклами. Макет калейдоскопа готов.</a:t>
            </a:r>
          </a:p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r>
              <a:rPr lang="ru-RU" sz="3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Оформите индивидуальный дизайн калейдоскопа.</a:t>
            </a:r>
          </a:p>
          <a:p>
            <a:pPr marL="0" lvl="0" indent="0">
              <a:buClr>
                <a:srgbClr val="0070C0"/>
              </a:buClr>
              <a:buFont typeface="Wingdings" pitchFamily="2" charset="2"/>
              <a:buChar char="v"/>
            </a:pPr>
            <a:endParaRPr lang="ru-RU" sz="3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5214950"/>
            <a:ext cx="8686800" cy="8382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000" b="1" u="sng" cap="none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Узоры калейдоскопа</a:t>
            </a:r>
            <a:endParaRPr lang="ru-RU" sz="3000" b="1" u="sng" cap="none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rgbClr val="0070C0"/>
              </a:solidFill>
              <a:effectLst/>
              <a:latin typeface="Arial Black" pitchFamily="34" charset="0"/>
            </a:endParaRPr>
          </a:p>
        </p:txBody>
      </p:sp>
      <p:pic>
        <p:nvPicPr>
          <p:cNvPr id="4" name="Picture 5" descr="E:\узоры1\IMG_0195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8603"/>
            <a:ext cx="2714644" cy="279005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051" name="Picture 3" descr="E:\узоры1\IMG_02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428605"/>
            <a:ext cx="2900010" cy="292895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1026" name="Picture 2" descr="E:\узоры1\IMG_019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000240"/>
            <a:ext cx="2787390" cy="292895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омп-Физика\Рабочий стол\ПРОЕКТ 2012\Эффект калейдоскопа\0_2e86e_c1b9cb94_XL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8715436" cy="5357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686800" cy="8382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Работа с калейдоскопом</a:t>
            </a: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00174"/>
            <a:ext cx="8686800" cy="4525963"/>
          </a:xfrm>
        </p:spPr>
        <p:txBody>
          <a:bodyPr>
            <a:normAutofit fontScale="6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buNone/>
            </a:pPr>
            <a:r>
              <a:rPr lang="ru-RU" sz="34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      Осветите матовое стекло. Смотрите в отверстие в черной бумаге и, не торопясь повертывайте калейдоскоп вокруг его оси. Каждый малейший поворот калейдоскопа вызовет перемещение разноцветных и разнообразных по форме стеклышек, и перед вашим взором будут возникать все новые и новые неповторимые узоры.</a:t>
            </a:r>
          </a:p>
          <a:p>
            <a:pPr>
              <a:buNone/>
            </a:pPr>
            <a:endParaRPr lang="ru-RU" sz="3400" b="1" dirty="0" smtClean="0">
              <a:ln w="381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3400" b="1" dirty="0" smtClean="0">
                <a:ln w="381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      Усовершенствуйте калейдоскоп. Подберите  выпуклую линзу и вставьте ее в отверстие для глаза, а матовое стекло замените прозрачным стеклом. Направив на это стекло мощный световой пучок так, чтобы свет проходил сквозь цветные стеклышки и линзу, можно получить на экране увеличенные калейдоскопические картины, которые могут быть сфотографированы.</a:t>
            </a:r>
          </a:p>
          <a:p>
            <a:endParaRPr lang="ru-RU" b="1" dirty="0">
              <a:ln w="381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2908" y="4929198"/>
            <a:ext cx="9115428" cy="1571636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000" b="1" u="sng" cap="none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/>
                <a:latin typeface="Arial Black" pitchFamily="34" charset="0"/>
              </a:rPr>
              <a:t>Изображения  калейдоскопа «Переливы»</a:t>
            </a:r>
            <a:endParaRPr lang="ru-RU" sz="3000" b="1" u="sng" cap="none" dirty="0">
              <a:ln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14290"/>
            <a:ext cx="7491434" cy="2508249"/>
          </a:xfrm>
        </p:spPr>
        <p:txBody>
          <a:bodyPr>
            <a:normAutofit/>
          </a:bodyPr>
          <a:lstStyle/>
          <a:p>
            <a:endParaRPr lang="ru-RU" sz="3000" dirty="0"/>
          </a:p>
        </p:txBody>
      </p:sp>
      <p:pic>
        <p:nvPicPr>
          <p:cNvPr id="3074" name="Picture 2" descr="C:\Documents and Settings\Комп-Физика\Рабочий стол\Эффект калейдоскопа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4000528" cy="464347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3075" name="Picture 3" descr="C:\Documents and Settings\Комп-Физика\Рабочий стол\Эффект калейдоскопа\01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143404" cy="464347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nts and Settings\Комп-Физика\Рабочий стол\ПРОЕКТ 2012\Новая папка\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143248"/>
            <a:ext cx="1571605" cy="10715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Проведение опроса </a:t>
            </a:r>
            <a:br>
              <a:rPr lang="ru-RU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</a:br>
            <a:r>
              <a:rPr lang="ru-RU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«Значение калейдоскопа» </a:t>
            </a: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Нравится ли вам оптический прибор-калейдоскоп?</a:t>
            </a:r>
          </a:p>
          <a:p>
            <a:pPr marL="457200" indent="-457200"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Какие эмоции вызывают сменяющиеся узоры в калейдоскопе?</a:t>
            </a:r>
          </a:p>
          <a:p>
            <a:pPr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Хотели ли вы приобрести калейдоскоп?</a:t>
            </a:r>
          </a:p>
          <a:p>
            <a:pPr>
              <a:buNone/>
            </a:pPr>
            <a:endParaRPr lang="ru-RU" sz="24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ru-RU" sz="24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С какой целью хотели приобрести калейдоскоп?</a:t>
            </a:r>
          </a:p>
          <a:p>
            <a:endParaRPr lang="ru-RU" dirty="0"/>
          </a:p>
        </p:txBody>
      </p:sp>
      <p:pic>
        <p:nvPicPr>
          <p:cNvPr id="4098" name="Picture 2" descr="C:\Documents and Settings\Комп-Физика\Рабочий стол\ПРОЕКТ 2012\Новая папка\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1714488"/>
            <a:ext cx="1571605" cy="1071570"/>
          </a:xfrm>
          <a:prstGeom prst="rect">
            <a:avLst/>
          </a:prstGeom>
          <a:noFill/>
        </p:spPr>
      </p:pic>
      <p:pic>
        <p:nvPicPr>
          <p:cNvPr id="7" name="Picture 2" descr="C:\Documents and Settings\Комп-Физика\Рабочий стол\ПРОЕКТ 2012\Новая папка\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572140"/>
            <a:ext cx="1571605" cy="1071570"/>
          </a:xfrm>
          <a:prstGeom prst="rect">
            <a:avLst/>
          </a:prstGeom>
          <a:noFill/>
        </p:spPr>
      </p:pic>
      <p:pic>
        <p:nvPicPr>
          <p:cNvPr id="10" name="Picture 2" descr="C:\Documents and Settings\Комп-Физика\Рабочий стол\ПРОЕКТ 2012\Новая папка\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4786322"/>
            <a:ext cx="1571605" cy="1071570"/>
          </a:xfrm>
          <a:prstGeom prst="rect">
            <a:avLst/>
          </a:prstGeom>
          <a:noFill/>
        </p:spPr>
      </p:pic>
      <p:pic>
        <p:nvPicPr>
          <p:cNvPr id="11" name="Picture 2" descr="C:\Documents and Settings\Комп-Физика\Рабочий стол\ПРОЕКТ 2012\Новая папка\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5572140"/>
            <a:ext cx="1571605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Рекомендации к созданию оптического калейдоскопа</a:t>
            </a:r>
            <a:r>
              <a:rPr lang="ru-RU" b="1" u="sng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u="sng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 </a:t>
            </a:r>
            <a:br>
              <a:rPr lang="ru-RU" b="1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8572560" cy="52864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ru-RU" sz="6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1) Если у вас нет зеркала, то для калейдоскопа подойдет любая отражающая поверхность, например, нержавеющая сталь, кусок жести, который используется в лампах, пластмасса с зеркальным покрытием. В общем, используйте все, что под руку подвернется.</a:t>
            </a:r>
          </a:p>
          <a:p>
            <a:pPr marL="0" indent="0">
              <a:buNone/>
            </a:pPr>
            <a:r>
              <a:rPr lang="ru-RU" sz="6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2) Для каркаса калейдоскопа можно взять внутреннюю картонную трубку от кухонной фольги, только ее, скорее всего, придется немного укоротить.</a:t>
            </a:r>
          </a:p>
          <a:p>
            <a:pPr marL="0" indent="0">
              <a:buNone/>
            </a:pPr>
            <a:r>
              <a:rPr lang="ru-RU" sz="6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3) Если трубка получилась чуть больше зеркальных полосок, то их можно закрепить так: вырежете из пенопласта ли  губки кружок, прорежьте в нем треугольное отверстие и вставьте в трубку.</a:t>
            </a:r>
          </a:p>
          <a:p>
            <a:pPr marL="0" indent="0">
              <a:buNone/>
            </a:pPr>
            <a:r>
              <a:rPr lang="ru-RU" sz="6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4) Иногда нужно уменьшить количество  отраженных узоров. Это легко сделать, вставив в зеркальную призму  одинаковый по размеру с зеркалом кусок тонкого черного картона и плотно прижав его к одному из зеркал.</a:t>
            </a:r>
          </a:p>
          <a:p>
            <a:pPr marL="0" indent="0">
              <a:buNone/>
            </a:pPr>
            <a:r>
              <a:rPr lang="ru-RU" sz="62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5) Очень сложно вырезать из стекла пластины, для этого стекло лучше их смочить водой. Можно попросить вырезать взрослых людей. </a:t>
            </a:r>
          </a:p>
          <a:p>
            <a:pPr marL="0" indent="0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3116"/>
            <a:ext cx="8215370" cy="1714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86322"/>
            <a:ext cx="8686800" cy="838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71480"/>
            <a:ext cx="86868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FF0000"/>
                </a:solidFill>
                <a:latin typeface="Arial Black" pitchFamily="34" charset="0"/>
              </a:rPr>
              <a:t>Где можно приобрести калейдоскоп </a:t>
            </a:r>
            <a:endParaRPr lang="ru-RU" sz="2800" u="sng" dirty="0" smtClean="0">
              <a:solidFill>
                <a:srgbClr val="FF0000"/>
              </a:solidFill>
              <a:latin typeface="Arial Black" pitchFamily="34" charset="0"/>
            </a:endParaRPr>
          </a:p>
          <a:p>
            <a:pPr marL="0" indent="0">
              <a:buNone/>
            </a:pPr>
            <a:r>
              <a:rPr lang="ru-RU" dirty="0" smtClean="0"/>
              <a:t>	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Новосибирск, ул. Сибиряков-Гвардейцев, </a:t>
            </a: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Торгово-выставочный комплекс.</a:t>
            </a:r>
          </a:p>
          <a:p>
            <a:pPr marL="0" indent="0">
              <a:buNone/>
            </a:pP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Тел. 47 (383) 230-15-15. </a:t>
            </a:r>
          </a:p>
          <a:p>
            <a:pPr marL="0" indent="0">
              <a:buNone/>
            </a:pPr>
            <a:r>
              <a:rPr lang="ru-RU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www.kaleidockop.ru</a:t>
            </a:r>
            <a:r>
              <a:rPr lang="ru-RU" sz="2000" dirty="0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info@kaleidockop</a:t>
            </a:r>
            <a:endParaRPr lang="ru-RU" sz="2000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Documents and Settings\Комп-Физика\Рабочий стол\ПРОЕКТ 2012\Новая папка\46752722_1248576607_Sergey_YAkovlev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90688">
            <a:off x="819736" y="4125504"/>
            <a:ext cx="1609723" cy="227830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052" name="Picture 4" descr="C:\Documents and Settings\Комп-Физика\Рабочий стол\ПРОЕКТ 2012\Новая папка\46752694_1248575465_Large_Ceramic_Turntable_Kaleidoscope_with__live_flower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393953">
            <a:off x="6520416" y="4172480"/>
            <a:ext cx="1698622" cy="225951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2053" name="Picture 5" descr="C:\Documents and Settings\Комп-Физика\Рабочий стол\ПРОЕКТ 2012\Новая папка\46767294_1248610271_Bob__Sue_Rioux_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4572008"/>
            <a:ext cx="2540000" cy="1350963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Documents and Settings\Комп-Физика\Рабочий стол\ПРОЕКТ 2012\Новая папка\0a23b05c6a1f81502af1810ce6a9fb8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1" y="0"/>
            <a:ext cx="2000265" cy="107154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6000" b="1" u="sng" cap="none" dirty="0" smtClean="0">
                <a:ln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Выводы</a:t>
            </a:r>
            <a:r>
              <a:rPr lang="ru-RU" b="1" u="sng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u="sng" cap="none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u="sng" cap="none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58238" cy="52864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Изучая литературу по теме проекта, узнали об истории создания оптических калейдоскопов, о типах, об электронном калейдоскопе. Это позволило удовлетворить интерес к выбранной теме.</a:t>
            </a:r>
          </a:p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Выяснили, что в калейдоскопе используются законы оптики: отражение от плоских зеркал под определенным углом, распространение света.</a:t>
            </a:r>
          </a:p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Изготовили оптический калейдоскоп, который назвали «Весеннее настроение». Работа над его созданием способствовала развитию творческих способностей и </a:t>
            </a:r>
            <a:r>
              <a:rPr lang="ru-RU" sz="2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креативного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мышления . Проведенный опрос среди учащихся школы показал, что созданный оптический калейдоскоп вызывает интерес к нему.</a:t>
            </a:r>
          </a:p>
          <a:p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Познакомились с несколькими компьютерными программами по созданию электронных калейдоскопов. Изучили программу </a:t>
            </a:r>
            <a:r>
              <a:rPr lang="en-US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Photoshop</a:t>
            </a: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с помощью которой получили красивые узоры(переливы). Проведенная работа и накопленный опыт проектно-исследовательской работы пригодится в дальнейшем.</a:t>
            </a:r>
          </a:p>
          <a:p>
            <a:pPr>
              <a:buNone/>
            </a:pPr>
            <a:r>
              <a:rPr lang="ru-RU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 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11" name="Picture 8" descr="C:\Documents and Settings\Комп-Физика\Рабочий стол\ПРОЕКТ 2012\Новая папка\0a23b05c6a1f81502af1810ce6a9fb8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0"/>
            <a:ext cx="2000265" cy="107154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источники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dirty="0" smtClean="0">
                <a:solidFill>
                  <a:schemeClr val="tx1"/>
                </a:solidFill>
              </a:rPr>
              <a:t>1.Перельман Я. И. Занимательная физика. М., 1986, с. 142-143.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2.Наука и жизнь / Ваше свободное время / Мир увлечений., 1999,№11.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3.Глюк И. И все это делают зеркала. - М.: Мир, 1970.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4.Иванов Б. Энциклопедия самоделок юного мастера. - М.: Молодая гвардия, 1992.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5.Пегоров П. Игрушка для взрослых. "Юный техник", 1980,№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http</a:t>
            </a:r>
            <a:r>
              <a:rPr lang="ru-RU" dirty="0" smtClean="0">
                <a:solidFill>
                  <a:schemeClr val="tx1"/>
                </a:solidFill>
              </a:rPr>
              <a:t>://www.inventstory.ru/vidi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 </a:t>
            </a:r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омп-Физика\Рабочий стол\ПРОЕКТ 2012\Новая папка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4800" y="0"/>
            <a:ext cx="8686800" cy="457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071678"/>
            <a:ext cx="8072494" cy="492922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Спасибо</a:t>
            </a:r>
          </a:p>
          <a:p>
            <a:pPr algn="ctr">
              <a:buNone/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за  внимание!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Комп-Физика\Рабочий стол\349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b="1" u="sng" dirty="0" smtClean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Актуальность темы проекта</a:t>
            </a:r>
            <a:endParaRPr lang="ru-RU" b="1" u="sng" dirty="0">
              <a:ln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525963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0070C0"/>
              </a:buClr>
            </a:pP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б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ез </a:t>
            </a: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калейдоскопа и других оптических игрушек изображения, возможно, никогда бы не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ожили; </a:t>
            </a:r>
          </a:p>
          <a:p>
            <a:pPr>
              <a:buClr>
                <a:srgbClr val="0070C0"/>
              </a:buClr>
            </a:pP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Clr>
                <a:srgbClr val="0070C0"/>
              </a:buClr>
            </a:pP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15 </a:t>
            </a: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минут рассматривания картинок калейдоскопа оказывают </a:t>
            </a:r>
            <a:r>
              <a:rPr lang="ru-RU" b="1" dirty="0" err="1">
                <a:solidFill>
                  <a:srgbClr val="0070C0"/>
                </a:solidFill>
                <a:latin typeface="Arial Black" pitchFamily="34" charset="0"/>
              </a:rPr>
              <a:t>релаксирующее</a:t>
            </a: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действие;</a:t>
            </a:r>
          </a:p>
          <a:p>
            <a:pPr>
              <a:buClr>
                <a:srgbClr val="0070C0"/>
              </a:buClr>
            </a:pP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  <a:p>
            <a:pPr>
              <a:buClr>
                <a:srgbClr val="0070C0"/>
              </a:buClr>
            </a:pP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кроме </a:t>
            </a:r>
            <a:r>
              <a:rPr lang="ru-RU" b="1" dirty="0">
                <a:solidFill>
                  <a:srgbClr val="0070C0"/>
                </a:solidFill>
                <a:latin typeface="Arial Black" pitchFamily="34" charset="0"/>
              </a:rPr>
              <a:t>игрушки для развлечения калейдоскопы могут служить прибором для оздоровительных </a:t>
            </a:r>
            <a:r>
              <a:rPr lang="ru-RU" b="1" dirty="0" smtClean="0">
                <a:solidFill>
                  <a:srgbClr val="0070C0"/>
                </a:solidFill>
                <a:latin typeface="Arial Black" pitchFamily="34" charset="0"/>
              </a:rPr>
              <a:t>целей.</a:t>
            </a:r>
            <a:endParaRPr lang="ru-RU" b="1" dirty="0">
              <a:solidFill>
                <a:srgbClr val="0070C0"/>
              </a:solidFill>
              <a:latin typeface="Arial Black" pitchFamily="34" charset="0"/>
            </a:endParaRPr>
          </a:p>
          <a:p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Комп-Физика\Рабочий стол\349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b="1" u="sng" dirty="0" smtClean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Цель проекта:</a:t>
            </a:r>
            <a:endParaRPr lang="ru-RU" b="1" u="sng" dirty="0">
              <a:ln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изучение 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и создание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оптического калейдоскопа 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b="1" u="sng" dirty="0" smtClean="0">
                <a:ln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Задачи проекта: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600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изучить литературу о калейдоскопе;                                 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600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выяснить, какие  физические принципы          используются в калейдоскопах;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600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изготовить оптический калейдоскоп;</a:t>
            </a:r>
          </a:p>
          <a:p>
            <a:pPr marL="0" indent="0">
              <a:buClr>
                <a:srgbClr val="0070C0"/>
              </a:buClr>
              <a:buFont typeface="Wingdings" pitchFamily="2" charset="2"/>
              <a:buChar char="Ø"/>
            </a:pPr>
            <a:r>
              <a:rPr lang="ru-RU" sz="2600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сделать </a:t>
            </a:r>
            <a:r>
              <a:rPr lang="ru-RU" sz="2600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с помощью программы </a:t>
            </a:r>
            <a:r>
              <a:rPr lang="en-US" sz="2600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Photoshop</a:t>
            </a:r>
            <a:r>
              <a:rPr lang="ru-RU" sz="2600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600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изображения, имитирующие  калейдоскоп.</a:t>
            </a:r>
            <a:endParaRPr lang="ru-RU" sz="2600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Комп-Физика\Рабочий стол\349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2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285728"/>
            <a:ext cx="8686800" cy="642942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3600" b="1" u="sng" dirty="0">
                <a:ln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Гипотеза: </a:t>
            </a:r>
            <a:endParaRPr lang="ru-RU" sz="3600" b="1" u="sng" dirty="0" smtClean="0">
              <a:ln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возможность создания  оптического калейдоскопа разных видов в домашних условиях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 </a:t>
            </a:r>
          </a:p>
          <a:p>
            <a:pPr algn="ctr">
              <a:buNone/>
            </a:pPr>
            <a:r>
              <a:rPr lang="ru-RU" sz="3600" b="1" u="sng" dirty="0">
                <a:ln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Объект исследования: </a:t>
            </a:r>
            <a:endParaRPr lang="ru-RU" sz="3600" b="1" u="sng" dirty="0" smtClean="0">
              <a:ln>
                <a:prstDash val="solid"/>
              </a:ln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создание калейдоскопа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algn="ctr">
              <a:buNone/>
            </a:pP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 </a:t>
            </a:r>
          </a:p>
          <a:p>
            <a:pPr algn="ctr">
              <a:buNone/>
            </a:pPr>
            <a:r>
              <a:rPr lang="ru-RU" sz="3600" b="1" u="sng" dirty="0">
                <a:ln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Предмет исследования</a:t>
            </a:r>
            <a:r>
              <a:rPr lang="ru-RU" sz="3600" b="1" u="sng" dirty="0" smtClean="0">
                <a:ln>
                  <a:prstDash val="solid"/>
                </a:ln>
                <a:solidFill>
                  <a:srgbClr val="FF0000"/>
                </a:solidFill>
                <a:latin typeface="Arial Black" pitchFamily="34" charset="0"/>
              </a:rPr>
              <a:t>:</a:t>
            </a:r>
          </a:p>
          <a:p>
            <a:pPr algn="ctr">
              <a:buNone/>
            </a:pPr>
            <a:r>
              <a:rPr lang="ru-RU" sz="3600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оптический</a:t>
            </a:r>
            <a:r>
              <a:rPr lang="ru-RU" sz="3600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калейдоскоп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Комп-Физика\Рабочий стол\349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01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8858280" cy="150019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u="sng" dirty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Методы  и </a:t>
            </a:r>
            <a:r>
              <a:rPr lang="ru-RU" sz="2800" b="1" u="sng" dirty="0" smtClean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приёмы</a:t>
            </a:r>
            <a:br>
              <a:rPr lang="ru-RU" sz="2800" b="1" u="sng" dirty="0" smtClean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</a:br>
            <a:r>
              <a:rPr lang="ru-RU" sz="2800" b="1" u="sng" dirty="0" smtClean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 </a:t>
            </a:r>
            <a:r>
              <a:rPr lang="ru-RU" sz="2800" b="1" u="sng" dirty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исследования:</a:t>
            </a:r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361950" lvl="1" indent="0">
              <a:buClr>
                <a:srgbClr val="0070C0"/>
              </a:buClr>
              <a:buFont typeface="Wingdings" pitchFamily="2" charset="2"/>
              <a:buChar char="ü"/>
            </a:pP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с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бор 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информации, её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систематизация;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361950" lvl="1" indent="0">
              <a:buClr>
                <a:srgbClr val="0070C0"/>
              </a:buClr>
              <a:buFont typeface="Wingdings" pitchFamily="2" charset="2"/>
              <a:buChar char="ü"/>
            </a:pP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т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ворческая 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работа по изготовлению оптического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калейдоскопа;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361950" lvl="1" indent="0">
              <a:buClr>
                <a:srgbClr val="0070C0"/>
              </a:buClr>
              <a:buFont typeface="Wingdings" pitchFamily="2" charset="2"/>
              <a:buChar char="ü"/>
            </a:pP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п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роведение исследований;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361950" lvl="1" indent="0">
              <a:buClr>
                <a:srgbClr val="0070C0"/>
              </a:buClr>
              <a:buFont typeface="Wingdings" pitchFamily="2" charset="2"/>
              <a:buChar char="ü"/>
            </a:pP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ф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отографирование 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этапов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работы;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361950" lvl="1" indent="0">
              <a:buClr>
                <a:srgbClr val="0070C0"/>
              </a:buClr>
              <a:buFont typeface="Wingdings" pitchFamily="2" charset="2"/>
              <a:buChar char="ü"/>
            </a:pP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и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зучение  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компьютерных программ по созданию электронного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калейдоскопа;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361950" lvl="1" indent="0">
              <a:buClr>
                <a:srgbClr val="0070C0"/>
              </a:buClr>
              <a:buFont typeface="Wingdings" pitchFamily="2" charset="2"/>
              <a:buChar char="ü"/>
            </a:pP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анализ, оформление результатов работы;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361950" lvl="1" indent="0">
              <a:buClr>
                <a:srgbClr val="0070C0"/>
              </a:buClr>
              <a:buFont typeface="Wingdings" pitchFamily="2" charset="2"/>
              <a:buChar char="ü"/>
            </a:pP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п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роведение 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опроса среди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учащихся.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Комп-Физика\Рабочий стол\3493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300" b="1" u="sng" dirty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Практическая </a:t>
            </a:r>
            <a:r>
              <a:rPr lang="ru-RU" sz="3300" b="1" u="sng" dirty="0" smtClean="0">
                <a:ln>
                  <a:prstDash val="solid"/>
                </a:ln>
                <a:solidFill>
                  <a:srgbClr val="FF0000"/>
                </a:solidFill>
                <a:effectLst/>
                <a:latin typeface="Arial Black" pitchFamily="34" charset="0"/>
              </a:rPr>
              <a:t>значимость проекта</a:t>
            </a:r>
            <a:r>
              <a:rPr lang="ru-RU" sz="3300" b="1" u="sng" dirty="0" smtClean="0">
                <a:ln>
                  <a:prstDash val="solid"/>
                </a:ln>
                <a:solidFill>
                  <a:srgbClr val="FF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Arial Black" pitchFamily="34" charset="0"/>
              </a:rPr>
              <a:t> </a:t>
            </a:r>
            <a: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indent="19050">
              <a:buClr>
                <a:srgbClr val="0070C0"/>
              </a:buClr>
              <a:buFont typeface="Wingdings" pitchFamily="2" charset="2"/>
              <a:buChar char="§"/>
            </a:pP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Использование 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калейдоскопа для демонстрации оптических явлений на уроках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физики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indent="19050">
              <a:buClr>
                <a:srgbClr val="0070C0"/>
              </a:buClr>
              <a:buFont typeface="Wingdings" pitchFamily="2" charset="2"/>
              <a:buChar char="§"/>
            </a:pP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Калейдоскоп 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может использоваться как генератор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эмоций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indent="19050">
              <a:buClr>
                <a:srgbClr val="0070C0"/>
              </a:buClr>
              <a:buFont typeface="Wingdings" pitchFamily="2" charset="2"/>
              <a:buChar char="§"/>
            </a:pP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Использование 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принципов калейдоскопа,  в различных компьютерных приемах для создания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узоров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indent="19050">
              <a:buClr>
                <a:srgbClr val="0070C0"/>
              </a:buClr>
              <a:buFont typeface="Wingdings" pitchFamily="2" charset="2"/>
              <a:buChar char="§"/>
            </a:pP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Калейдоскоп </a:t>
            </a:r>
            <a:r>
              <a:rPr lang="ru-RU" b="1" dirty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можно подарить в виде сувенира, </a:t>
            </a:r>
            <a:r>
              <a:rPr lang="ru-RU" b="1" dirty="0" smtClean="0">
                <a:ln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игрушки</a:t>
            </a:r>
            <a:endParaRPr lang="ru-RU" b="1" dirty="0">
              <a:ln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endParaRPr lang="ru-RU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Комп-Физика\Рабочий стол\ПРОЕКТ 2012\Новая папка\i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7" y="2618655"/>
            <a:ext cx="4000529" cy="3422467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5715040"/>
          </a:xfrm>
        </p:spPr>
        <p:txBody>
          <a:bodyPr>
            <a:normAutofit lnSpcReduction="1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266700" indent="0">
              <a:buNone/>
            </a:pPr>
            <a:r>
              <a:rPr lang="ru-RU" b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Калейдоско́п</a:t>
            </a:r>
            <a:r>
              <a:rPr lang="ru-RU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(от греч. </a:t>
            </a:r>
            <a:r>
              <a:rPr lang="ru-RU" b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καλός </a:t>
            </a:r>
            <a:r>
              <a:rPr lang="ru-RU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-красивый, </a:t>
            </a:r>
            <a:r>
              <a:rPr lang="ru-RU" b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εἶδος </a:t>
            </a:r>
            <a:r>
              <a:rPr lang="ru-RU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- вид, </a:t>
            </a:r>
            <a:r>
              <a:rPr lang="ru-RU" b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σκοπέω </a:t>
            </a:r>
            <a:r>
              <a:rPr lang="ru-RU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- смотрю, наблюдаю)  оптический прибор -игрушка(</a:t>
            </a:r>
            <a:r>
              <a:rPr lang="ru-RU" b="1" dirty="0" err="1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википедия</a:t>
            </a:r>
            <a:r>
              <a:rPr lang="ru-RU" b="1" dirty="0" smtClean="0">
                <a:ln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)</a:t>
            </a:r>
          </a:p>
          <a:p>
            <a:pPr marL="266700" indent="0">
              <a:buNone/>
            </a:pPr>
            <a:endParaRPr lang="ru-RU" b="1" dirty="0" smtClean="0">
              <a:ln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 Black" pitchFamily="34" charset="0"/>
            </a:endParaRPr>
          </a:p>
          <a:p>
            <a:pPr marL="266700" indent="0">
              <a:buNone/>
            </a:pPr>
            <a:endParaRPr lang="ru-RU" dirty="0" smtClean="0">
              <a:ln>
                <a:solidFill>
                  <a:srgbClr val="0070C0"/>
                </a:solidFill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266700" indent="0">
              <a:buNone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Калейдоскоп</a:t>
            </a:r>
          </a:p>
          <a:p>
            <a:pPr marL="266700" indent="0">
              <a:buNone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в толковом </a:t>
            </a:r>
          </a:p>
          <a:p>
            <a:pPr marL="266700" indent="0">
              <a:buNone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словаре</a:t>
            </a:r>
          </a:p>
          <a:p>
            <a:pPr marL="266700" indent="0">
              <a:buNone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 Даля назван </a:t>
            </a:r>
          </a:p>
          <a:p>
            <a:pPr marL="266700" indent="0">
              <a:buNone/>
            </a:pPr>
            <a:r>
              <a:rPr lang="ru-RU" sz="3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«</a:t>
            </a:r>
            <a:r>
              <a:rPr lang="ru-RU" sz="3000" dirty="0" err="1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узорником</a:t>
            </a:r>
            <a:r>
              <a:rPr lang="ru-RU" sz="3000" dirty="0" smtClean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Arial Black" pitchFamily="34" charset="0"/>
              </a:rPr>
              <a:t>»</a:t>
            </a:r>
          </a:p>
          <a:p>
            <a:endParaRPr lang="ru-RU" b="1" dirty="0">
              <a:ln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cap="none" dirty="0">
              <a:ln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8429652" cy="614366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indent="0">
              <a:buNone/>
              <a:tabLst>
                <a:tab pos="8494713" algn="l"/>
              </a:tabLst>
            </a:pPr>
            <a:endParaRPr lang="ru-RU" sz="2800" b="1" dirty="0" smtClean="0">
              <a:ln>
                <a:solidFill>
                  <a:srgbClr val="0070C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marL="0" indent="0">
              <a:buNone/>
              <a:tabLst>
                <a:tab pos="8494713" algn="l"/>
              </a:tabLst>
            </a:pPr>
            <a:r>
              <a:rPr lang="ru-RU" sz="2800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Достоверные исторические факты о существовании калейдоскопов в России обнаружены в начале XIX столетия</a:t>
            </a:r>
          </a:p>
          <a:p>
            <a:pPr marL="0" indent="0">
              <a:buNone/>
              <a:tabLst>
                <a:tab pos="8494713" algn="l"/>
              </a:tabLst>
            </a:pPr>
            <a:endParaRPr lang="ru-RU" sz="2800" b="1" dirty="0" smtClean="0">
              <a:ln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  <a:tabLst>
                <a:tab pos="8494713" algn="l"/>
              </a:tabLst>
            </a:pPr>
            <a:endParaRPr lang="ru-RU" sz="2800" b="1" dirty="0" smtClean="0">
              <a:ln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180975" indent="-180975">
              <a:buNone/>
              <a:tabLst>
                <a:tab pos="8494713" algn="l"/>
              </a:tabLst>
            </a:pPr>
            <a:r>
              <a:rPr lang="ru-RU" sz="2800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Калейдоскоп придумал</a:t>
            </a:r>
          </a:p>
          <a:p>
            <a:pPr marL="180975" indent="-180975">
              <a:buNone/>
              <a:tabLst>
                <a:tab pos="8494713" algn="l"/>
              </a:tabLst>
            </a:pPr>
            <a:r>
              <a:rPr lang="ru-RU" sz="2800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в1816 году </a:t>
            </a:r>
          </a:p>
          <a:p>
            <a:pPr marL="180975" indent="-180975">
              <a:buNone/>
              <a:tabLst>
                <a:tab pos="8494713" algn="l"/>
              </a:tabLst>
            </a:pPr>
            <a:r>
              <a:rPr lang="ru-RU" sz="2800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шотландский физик</a:t>
            </a:r>
          </a:p>
          <a:p>
            <a:pPr marL="180975" indent="-180975">
              <a:buNone/>
              <a:tabLst>
                <a:tab pos="8494713" algn="l"/>
              </a:tabLst>
            </a:pPr>
            <a:r>
              <a:rPr lang="ru-RU" sz="2800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Сэр Давид </a:t>
            </a:r>
            <a:r>
              <a:rPr lang="ru-RU" sz="2800" b="1" dirty="0" err="1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Брюстер</a:t>
            </a:r>
            <a:r>
              <a:rPr lang="ru-RU" sz="2800" b="1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  <a:p>
            <a:pPr marL="0" indent="0">
              <a:buNone/>
              <a:tabLst>
                <a:tab pos="265113" algn="l"/>
                <a:tab pos="8494713" algn="l"/>
              </a:tabLst>
            </a:pPr>
            <a:endParaRPr lang="ru-RU" sz="2800" b="1" dirty="0" smtClean="0">
              <a:ln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 Black" pitchFamily="34" charset="0"/>
            </a:endParaRPr>
          </a:p>
          <a:p>
            <a:pPr marL="0" indent="0">
              <a:buNone/>
              <a:tabLst>
                <a:tab pos="8494713" algn="l"/>
              </a:tabLst>
            </a:pPr>
            <a:endParaRPr lang="ru-RU" sz="2800" b="1" dirty="0" smtClean="0">
              <a:ln>
                <a:solidFill>
                  <a:srgbClr val="0070C0"/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1026" name="Picture 2" descr="C:\Documents and Settings\Комп-Физика\Рабочий стол\Рисуно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3214686"/>
            <a:ext cx="2483948" cy="27146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929322" y="6000768"/>
            <a:ext cx="2358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8494713" algn="l"/>
              </a:tabLst>
            </a:pPr>
            <a:r>
              <a:rPr lang="ru-RU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Давид </a:t>
            </a:r>
            <a:r>
              <a:rPr lang="ru-RU" dirty="0" err="1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Брюстер</a:t>
            </a:r>
            <a:r>
              <a:rPr lang="ru-RU" dirty="0" smtClean="0">
                <a:ln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 Black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rgbClr val="000000"/>
      </a:dk1>
      <a:lt1>
        <a:srgbClr val="FFFFFF"/>
      </a:lt1>
      <a:dk2>
        <a:srgbClr val="00B050"/>
      </a:dk2>
      <a:lt2>
        <a:srgbClr val="F4E7ED"/>
      </a:lt2>
      <a:accent1>
        <a:srgbClr val="E2AFD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1295</TotalTime>
  <Words>978</Words>
  <Application>Microsoft Office PowerPoint</Application>
  <PresentationFormat>Экран (4:3)</PresentationFormat>
  <Paragraphs>209</Paragraphs>
  <Slides>29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Трек</vt:lpstr>
      <vt:lpstr> МКОУ «Табулгинская средняя общеобразовательная школа  им. П.Д.Слюсарева» Чистоозерного  района  Новосибирской  области   </vt:lpstr>
      <vt:lpstr>Эпиграф</vt:lpstr>
      <vt:lpstr>Актуальность темы проекта</vt:lpstr>
      <vt:lpstr>Цель проекта:</vt:lpstr>
      <vt:lpstr>Слайд 5</vt:lpstr>
      <vt:lpstr>Методы  и приёмы  исследования: </vt:lpstr>
      <vt:lpstr>Практическая значимость проекта  </vt:lpstr>
      <vt:lpstr>Слайд 8</vt:lpstr>
      <vt:lpstr>Слайд 9</vt:lpstr>
      <vt:lpstr>Разновидности калейдоскопов:</vt:lpstr>
      <vt:lpstr>Слайд 11</vt:lpstr>
      <vt:lpstr>Типы калейдоскопов:</vt:lpstr>
      <vt:lpstr>Физические принципы калейдоскопов </vt:lpstr>
      <vt:lpstr>Слайд 14</vt:lpstr>
      <vt:lpstr>При помощи программы Flash можно быстро создать электронный калейдоскоп   </vt:lpstr>
      <vt:lpstr>Методика и результаты работы над проектом </vt:lpstr>
      <vt:lpstr>Сборка макета оптического калейдоскопа </vt:lpstr>
      <vt:lpstr>Сборка макета оптического калейдоскопа </vt:lpstr>
      <vt:lpstr>Работа над дизайном калейдоскопа </vt:lpstr>
      <vt:lpstr>Инструкция по сборке калейдоскопа </vt:lpstr>
      <vt:lpstr>Узоры калейдоскопа</vt:lpstr>
      <vt:lpstr>  Работа с калейдоскопом   </vt:lpstr>
      <vt:lpstr>Изображения  калейдоскопа «Переливы»</vt:lpstr>
      <vt:lpstr>Проведение опроса  «Значение калейдоскопа»  </vt:lpstr>
      <vt:lpstr>  Рекомендации к созданию оптического калейдоскопа   </vt:lpstr>
      <vt:lpstr>Слайд 26</vt:lpstr>
      <vt:lpstr>Выводы </vt:lpstr>
      <vt:lpstr>источники </vt:lpstr>
      <vt:lpstr>Слайд 29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образовательное учреждение Табулгинская средняя образовательная школа имени П. Д. Слюсарева .</dc:title>
  <dc:creator>Комп-Физика</dc:creator>
  <cp:lastModifiedBy>user</cp:lastModifiedBy>
  <cp:revision>136</cp:revision>
  <dcterms:created xsi:type="dcterms:W3CDTF">2012-03-14T07:40:55Z</dcterms:created>
  <dcterms:modified xsi:type="dcterms:W3CDTF">2016-06-06T10:53:07Z</dcterms:modified>
</cp:coreProperties>
</file>