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6/10/2016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8%D1%85%D0%B0%D0%B8%D0%BB_%D0%AF%D1%80%D0%BE%D1%81%D0%BB%D0%B0%D0%B2%D0%B8%D1%87_%D0%A5%D0%BE%D1%80%D0%BE%D0%B1%D1%80%D0%B8%D1%82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83820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Архангельский собор московского кремля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600" y="3505200"/>
            <a:ext cx="6172200" cy="27432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Трифонова Людмила Петровна,</a:t>
            </a:r>
          </a:p>
          <a:p>
            <a:pPr algn="r"/>
            <a:r>
              <a:rPr lang="ru-RU" dirty="0" smtClean="0"/>
              <a:t>Учитель ИЗО, МХК </a:t>
            </a:r>
          </a:p>
          <a:p>
            <a:pPr algn="r"/>
            <a:r>
              <a:rPr lang="ru-RU" dirty="0" smtClean="0"/>
              <a:t>МБОУ </a:t>
            </a:r>
            <a:r>
              <a:rPr lang="ru-RU" dirty="0" err="1" smtClean="0"/>
              <a:t>Арефинская</a:t>
            </a:r>
            <a:r>
              <a:rPr lang="ru-RU" dirty="0" smtClean="0"/>
              <a:t> СОШ</a:t>
            </a:r>
          </a:p>
          <a:p>
            <a:pPr algn="r"/>
            <a:r>
              <a:rPr lang="ru-RU" dirty="0" smtClean="0"/>
              <a:t>Нижегородская область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Составлена на основании УМК  Г.И.Даниловой «Мировая художественная культура» для 8класса общеобразовательной школы 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</p:txBody>
      </p:sp>
    </p:spTree>
  </p:cSld>
  <p:clrMapOvr>
    <a:masterClrMapping/>
  </p:clrMapOvr>
  <p:transition spd="med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25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октябре 1508 года Великий князь Василий III «повелел уготовить места и перенести мощи прародителей своих Великих князей Русских» в новый Архангельский собор с указанием правил захоронения</a:t>
            </a:r>
            <a:endParaRPr lang="ru-RU" dirty="0"/>
          </a:p>
        </p:txBody>
      </p:sp>
      <p:pic>
        <p:nvPicPr>
          <p:cNvPr id="1026" name="Picture 2" descr="http://www.iugb-moscow2009.ru/i/krem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52800"/>
            <a:ext cx="7653572" cy="2152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ИСТОЧНИКИ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Учебник </a:t>
            </a:r>
            <a:r>
              <a:rPr lang="ru-RU" sz="1800" dirty="0" smtClean="0"/>
              <a:t> «Искусство»  </a:t>
            </a:r>
            <a:r>
              <a:rPr lang="ru-RU" sz="1800" smtClean="0"/>
              <a:t>Виды искусства </a:t>
            </a:r>
            <a:r>
              <a:rPr lang="ru-RU" sz="1800" dirty="0" smtClean="0"/>
              <a:t>, 8 класс, под редакцией Г.И.Даниловой, </a:t>
            </a:r>
            <a:r>
              <a:rPr lang="ru-RU" sz="1800" smtClean="0"/>
              <a:t>Москва</a:t>
            </a:r>
            <a:r>
              <a:rPr lang="ru-RU" sz="1800" smtClean="0"/>
              <a:t>, ООО « Дрофа», 2015год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1-011-Arkhangelskij-sobo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newsflash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i="1" u="sng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Собо́р</a:t>
            </a:r>
            <a:r>
              <a:rPr lang="ru-RU" sz="2200" b="1" i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b="1" i="1" u="sng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свято́го</a:t>
            </a:r>
            <a:r>
              <a:rPr lang="ru-RU" sz="2200" b="1" i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b="1" i="1" u="sng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Архистрати́га</a:t>
            </a:r>
            <a:r>
              <a:rPr lang="ru-RU" sz="2200" b="1" i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b="1" i="1" u="sng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Михаи́ла</a:t>
            </a:r>
            <a:r>
              <a:rPr lang="ru-RU" sz="2200" b="1" i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(</a:t>
            </a:r>
            <a:r>
              <a:rPr lang="ru-RU" sz="2200" b="1" i="1" u="sng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Арха́нгельский</a:t>
            </a:r>
            <a:r>
              <a:rPr lang="ru-RU" sz="2200" b="1" i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b="1" i="1" u="sng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собо́р</a:t>
            </a:r>
            <a:r>
              <a:rPr lang="ru-RU" sz="2200" b="1" i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) в Кремле</a:t>
            </a:r>
            <a:r>
              <a:rPr lang="ru-RU" sz="2200" i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 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— православный храм, расположенный на </a:t>
            </a:r>
            <a:r>
              <a:rPr lang="ru-RU" sz="2200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Соборной площади Московского Кремля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thumb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524000"/>
            <a:ext cx="3810000" cy="4648200"/>
          </a:xfrm>
        </p:spPr>
      </p:pic>
      <p:pic>
        <p:nvPicPr>
          <p:cNvPr id="8" name="Содержимое 7" descr="1669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270374" y="1524000"/>
            <a:ext cx="3806825" cy="4648200"/>
          </a:xfrm>
        </p:spPr>
      </p:pic>
    </p:spTree>
  </p:cSld>
  <p:clrMapOvr>
    <a:masterClrMapping/>
  </p:clrMapOvr>
  <p:transition spd="med">
    <p:dissolv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172200" cy="3276600"/>
          </a:xfrm>
        </p:spPr>
        <p:txBody>
          <a:bodyPr>
            <a:normAutofit fontScale="90000"/>
          </a:bodyPr>
          <a:lstStyle/>
          <a:p>
            <a:r>
              <a:rPr lang="ru-RU" sz="2000" b="0" dirty="0" smtClean="0">
                <a:latin typeface="Comic Sans MS" pitchFamily="66" charset="0"/>
              </a:rPr>
              <a:t>Первый деревянный Архангельский собор в Кремле возник на месте нынешнего, возможно, ещё во время княжения Михаила</a:t>
            </a:r>
            <a:r>
              <a:rPr lang="ru-RU" sz="2000" b="0" dirty="0" smtClean="0">
                <a:latin typeface="Comic Sans MS" pitchFamily="66" charset="0"/>
                <a:hlinkClick r:id="rId3" tooltip="Михаил Ярославич Хоробрит"/>
              </a:rPr>
              <a:t> </a:t>
            </a:r>
            <a:r>
              <a:rPr lang="ru-RU" sz="2000" b="0" dirty="0" smtClean="0">
                <a:latin typeface="Comic Sans MS" pitchFamily="66" charset="0"/>
              </a:rPr>
              <a:t>Хоробрита, брата Александра Невского, в </a:t>
            </a:r>
            <a:r>
              <a:rPr lang="ru-RU" sz="2000" b="0" i="1" dirty="0" smtClean="0">
                <a:latin typeface="Comic Sans MS" pitchFamily="66" charset="0"/>
              </a:rPr>
              <a:t>1247—1248 годах</a:t>
            </a:r>
            <a:r>
              <a:rPr lang="ru-RU" sz="2000" b="0" dirty="0" smtClean="0">
                <a:latin typeface="Comic Sans MS" pitchFamily="66" charset="0"/>
              </a:rPr>
              <a:t>.</a:t>
            </a:r>
            <a:br>
              <a:rPr lang="ru-RU" sz="2000" b="0" dirty="0" smtClean="0">
                <a:latin typeface="Comic Sans MS" pitchFamily="66" charset="0"/>
              </a:rPr>
            </a:br>
            <a:r>
              <a:rPr lang="ru-RU" sz="2000" b="0" dirty="0" smtClean="0">
                <a:latin typeface="Comic Sans MS" pitchFamily="66" charset="0"/>
              </a:rPr>
              <a:t>В </a:t>
            </a:r>
            <a:r>
              <a:rPr lang="ru-RU" sz="2000" b="0" i="1" dirty="0" smtClean="0">
                <a:latin typeface="Comic Sans MS" pitchFamily="66" charset="0"/>
              </a:rPr>
              <a:t>1333 году</a:t>
            </a:r>
            <a:r>
              <a:rPr lang="ru-RU" sz="2000" b="0" dirty="0" smtClean="0">
                <a:latin typeface="Comic Sans MS" pitchFamily="66" charset="0"/>
              </a:rPr>
              <a:t>, за одно лето, Иван Калита построил новый каменный храм — по обету, в благодарность за избавление Руси от голода, вызванного пошедшей в рост и не давшей зёрен рожью. Новый Архангельский собор был освящён митрополитом Феогностом </a:t>
            </a:r>
            <a:r>
              <a:rPr lang="ru-RU" sz="2000" b="0" i="1" dirty="0" smtClean="0">
                <a:latin typeface="Comic Sans MS" pitchFamily="66" charset="0"/>
              </a:rPr>
              <a:t>20 сентября 1333 года.</a:t>
            </a:r>
            <a:r>
              <a:rPr lang="ru-RU" b="0" i="1" dirty="0" smtClean="0"/>
              <a:t/>
            </a:r>
            <a:br>
              <a:rPr lang="ru-RU" b="0" i="1" dirty="0" smtClean="0"/>
            </a:b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200400"/>
            <a:ext cx="6172200" cy="3181350"/>
          </a:xfrm>
        </p:spPr>
        <p:txBody>
          <a:bodyPr>
            <a:normAutofit/>
          </a:bodyPr>
          <a:lstStyle/>
          <a:p>
            <a:r>
              <a:rPr lang="ru-RU" b="0" dirty="0" smtClean="0">
                <a:latin typeface="Comic Sans MS" pitchFamily="66" charset="0"/>
              </a:rPr>
              <a:t>Существующий собор был сооружён в </a:t>
            </a:r>
            <a:r>
              <a:rPr lang="ru-RU" b="0" i="1" dirty="0" smtClean="0">
                <a:latin typeface="Comic Sans MS" pitchFamily="66" charset="0"/>
              </a:rPr>
              <a:t>1505—1508 гг. </a:t>
            </a:r>
            <a:r>
              <a:rPr lang="ru-RU" b="0" dirty="0" smtClean="0">
                <a:latin typeface="Comic Sans MS" pitchFamily="66" charset="0"/>
              </a:rPr>
              <a:t>под руководством итальянского зодчего </a:t>
            </a:r>
            <a:r>
              <a:rPr lang="ru-RU" b="0" dirty="0" err="1" smtClean="0">
                <a:latin typeface="Comic Sans MS" pitchFamily="66" charset="0"/>
              </a:rPr>
              <a:t>Алевиза</a:t>
            </a:r>
            <a:r>
              <a:rPr lang="ru-RU" b="0" dirty="0" smtClean="0">
                <a:latin typeface="Comic Sans MS" pitchFamily="66" charset="0"/>
              </a:rPr>
              <a:t> Нового на месте старого собора </a:t>
            </a:r>
            <a:r>
              <a:rPr lang="ru-RU" b="0" i="1" dirty="0" smtClean="0">
                <a:latin typeface="Comic Sans MS" pitchFamily="66" charset="0"/>
              </a:rPr>
              <a:t>XIV века</a:t>
            </a:r>
            <a:r>
              <a:rPr lang="ru-RU" b="0" dirty="0" smtClean="0">
                <a:latin typeface="Comic Sans MS" pitchFamily="66" charset="0"/>
              </a:rPr>
              <a:t> и освящен 8 ноября </a:t>
            </a:r>
            <a:r>
              <a:rPr lang="ru-RU" b="0" i="1" dirty="0" smtClean="0">
                <a:latin typeface="Comic Sans MS" pitchFamily="66" charset="0"/>
              </a:rPr>
              <a:t>1508 года </a:t>
            </a:r>
            <a:r>
              <a:rPr lang="ru-RU" b="0" dirty="0" smtClean="0">
                <a:latin typeface="Comic Sans MS" pitchFamily="66" charset="0"/>
              </a:rPr>
              <a:t>митрополитом </a:t>
            </a:r>
            <a:r>
              <a:rPr lang="ru-RU" b="0" dirty="0" err="1" smtClean="0">
                <a:latin typeface="Comic Sans MS" pitchFamily="66" charset="0"/>
              </a:rPr>
              <a:t>Симоном</a:t>
            </a:r>
            <a:r>
              <a:rPr lang="ru-RU" b="0" dirty="0" smtClean="0">
                <a:latin typeface="Comic Sans MS" pitchFamily="66" charset="0"/>
              </a:rPr>
              <a:t>. С </a:t>
            </a:r>
            <a:r>
              <a:rPr lang="ru-RU" b="0" i="1" dirty="0" smtClean="0">
                <a:latin typeface="Comic Sans MS" pitchFamily="66" charset="0"/>
              </a:rPr>
              <a:t>1599 года </a:t>
            </a:r>
            <a:r>
              <a:rPr lang="ru-RU" b="0" dirty="0" smtClean="0">
                <a:latin typeface="Comic Sans MS" pitchFamily="66" charset="0"/>
              </a:rPr>
              <a:t>по </a:t>
            </a:r>
            <a:r>
              <a:rPr lang="ru-RU" b="0" i="1" dirty="0" smtClean="0">
                <a:latin typeface="Comic Sans MS" pitchFamily="66" charset="0"/>
              </a:rPr>
              <a:t>1765 год </a:t>
            </a:r>
            <a:r>
              <a:rPr lang="ru-RU" b="0" dirty="0" smtClean="0">
                <a:latin typeface="Comic Sans MS" pitchFamily="66" charset="0"/>
              </a:rPr>
              <a:t>при соборе состояли особые архиереи, обязанностью которых было совершать панихиды во дни поминовения князей и царей. С </a:t>
            </a:r>
            <a:r>
              <a:rPr lang="ru-RU" b="0" i="1" dirty="0" smtClean="0">
                <a:latin typeface="Comic Sans MS" pitchFamily="66" charset="0"/>
              </a:rPr>
              <a:t>1743 года </a:t>
            </a:r>
            <a:r>
              <a:rPr lang="ru-RU" b="0" dirty="0" smtClean="0">
                <a:latin typeface="Comic Sans MS" pitchFamily="66" charset="0"/>
              </a:rPr>
              <a:t>по </a:t>
            </a:r>
            <a:r>
              <a:rPr lang="ru-RU" b="0" i="1" dirty="0" smtClean="0">
                <a:latin typeface="Comic Sans MS" pitchFamily="66" charset="0"/>
              </a:rPr>
              <a:t>1883 год </a:t>
            </a:r>
            <a:r>
              <a:rPr lang="ru-RU" b="0" dirty="0" smtClean="0">
                <a:latin typeface="Comic Sans MS" pitchFamily="66" charset="0"/>
              </a:rPr>
              <a:t>был кафедральным храмом Московской епархии. С </a:t>
            </a:r>
            <a:r>
              <a:rPr lang="ru-RU" b="0" i="1" dirty="0" smtClean="0">
                <a:latin typeface="Comic Sans MS" pitchFamily="66" charset="0"/>
              </a:rPr>
              <a:t>1771</a:t>
            </a:r>
            <a:r>
              <a:rPr lang="ru-RU" b="0" baseline="30000" dirty="0" smtClean="0">
                <a:latin typeface="Comic Sans MS" pitchFamily="66" charset="0"/>
              </a:rPr>
              <a:t> </a:t>
            </a:r>
            <a:r>
              <a:rPr lang="ru-RU" b="0" dirty="0" smtClean="0">
                <a:latin typeface="Comic Sans MS" pitchFamily="66" charset="0"/>
              </a:rPr>
              <a:t>по </a:t>
            </a:r>
            <a:r>
              <a:rPr lang="ru-RU" b="0" i="1" dirty="0" smtClean="0">
                <a:latin typeface="Comic Sans MS" pitchFamily="66" charset="0"/>
              </a:rPr>
              <a:t>1801 год </a:t>
            </a:r>
            <a:r>
              <a:rPr lang="ru-RU" b="0" dirty="0" smtClean="0">
                <a:latin typeface="Comic Sans MS" pitchFamily="66" charset="0"/>
              </a:rPr>
              <a:t>протоиереем собора был Пётр Алексеев, крупный лексикограф, автор «Церковного словаря».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comb dir="vert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172200" cy="2815590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latin typeface="Comic Sans MS" pitchFamily="66" charset="0"/>
              </a:rPr>
              <a:t>Согласно Высочайшему повелению, Святейший Синод указом от </a:t>
            </a:r>
            <a:r>
              <a:rPr lang="ru-RU" sz="2000" b="0" i="1" dirty="0" smtClean="0">
                <a:latin typeface="Comic Sans MS" pitchFamily="66" charset="0"/>
              </a:rPr>
              <a:t>23 февраля 1895 года</a:t>
            </a:r>
            <a:r>
              <a:rPr lang="ru-RU" sz="2000" b="0" dirty="0" smtClean="0">
                <a:latin typeface="Comic Sans MS" pitchFamily="66" charset="0"/>
              </a:rPr>
              <a:t> за № 809 передал Архангельский собор из епархиального в Придворное ведомство со всем имуществом, капиталом и (временно) причтом.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3048000"/>
            <a:ext cx="6553200" cy="3124200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latin typeface="Comic Sans MS" pitchFamily="66" charset="0"/>
              </a:rPr>
              <a:t>К торжествам по случаю </a:t>
            </a:r>
            <a:r>
              <a:rPr lang="ru-RU" sz="2000" b="0" i="1" dirty="0" smtClean="0">
                <a:latin typeface="Comic Sans MS" pitchFamily="66" charset="0"/>
              </a:rPr>
              <a:t>300-летия</a:t>
            </a:r>
            <a:r>
              <a:rPr lang="ru-RU" sz="2000" b="0" dirty="0" smtClean="0">
                <a:latin typeface="Comic Sans MS" pitchFamily="66" charset="0"/>
              </a:rPr>
              <a:t> дома Романовых (</a:t>
            </a:r>
            <a:r>
              <a:rPr lang="ru-RU" sz="2000" b="0" i="1" dirty="0" smtClean="0">
                <a:latin typeface="Comic Sans MS" pitchFamily="66" charset="0"/>
              </a:rPr>
              <a:t>1913</a:t>
            </a:r>
            <a:r>
              <a:rPr lang="ru-RU" sz="2000" b="0" dirty="0" smtClean="0">
                <a:latin typeface="Comic Sans MS" pitchFamily="66" charset="0"/>
              </a:rPr>
              <a:t>), в соборе были проделаны большие работы по реставрации и благоустройству, в частности, по рисунку великого князя Петра Николаевича была сооружена сень над гробницей царя Михаила Федоровича с 2-я массивными лампадами. Император Николай II, прибыв в Кремль </a:t>
            </a:r>
            <a:r>
              <a:rPr lang="ru-RU" sz="2000" b="0" i="1" dirty="0" smtClean="0">
                <a:latin typeface="Comic Sans MS" pitchFamily="66" charset="0"/>
              </a:rPr>
              <a:t>24 мая 1913 года</a:t>
            </a:r>
            <a:r>
              <a:rPr lang="ru-RU" sz="2000" b="0" dirty="0" smtClean="0">
                <a:latin typeface="Comic Sans MS" pitchFamily="66" charset="0"/>
              </a:rPr>
              <a:t>, прошёл в Архангельский собор и возжёг лампады.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Соборная площадь Московского кремля, 1797 год.</a:t>
            </a:r>
            <a:endParaRPr lang="ru-RU" dirty="0"/>
          </a:p>
        </p:txBody>
      </p:sp>
      <p:pic>
        <p:nvPicPr>
          <p:cNvPr id="4" name="Содержимое 3" descr="800px-G.Quarenghi_-_Views_of_Moscow_and_its_Environs_-_Sobornaya_Square_at_the_Moscow_Kremlin_-_179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64293" y="1600200"/>
            <a:ext cx="6653413" cy="4873625"/>
          </a:xfrm>
        </p:spPr>
      </p:pic>
    </p:spTree>
  </p:cSld>
  <p:clrMapOvr>
    <a:masterClrMapping/>
  </p:clrMapOvr>
  <p:transition spd="med">
    <p:wheel spokes="8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Восточный фасад Архангельского собора с наружными приделами, 1882 год</a:t>
            </a:r>
            <a:endParaRPr lang="ru-RU" dirty="0"/>
          </a:p>
        </p:txBody>
      </p:sp>
      <p:pic>
        <p:nvPicPr>
          <p:cNvPr id="4" name="Содержимое 3" descr="Arkhsobor19ce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38613" y="1600200"/>
            <a:ext cx="4104774" cy="4873625"/>
          </a:xfrm>
        </p:spPr>
      </p:pic>
    </p:spTree>
  </p:cSld>
  <p:clrMapOvr>
    <a:masterClrMapping/>
  </p:clrMapOvr>
  <p:transition spd="med">
    <p:checker dir="vert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0"/>
            <a:ext cx="6172200" cy="2434590"/>
          </a:xfrm>
        </p:spPr>
        <p:txBody>
          <a:bodyPr>
            <a:noAutofit/>
          </a:bodyPr>
          <a:lstStyle/>
          <a:p>
            <a:r>
              <a:rPr lang="ru-RU" sz="1400" b="0" dirty="0" smtClean="0"/>
              <a:t>Храм пятиглавый, </a:t>
            </a:r>
            <a:r>
              <a:rPr lang="ru-RU" sz="1400" b="0" dirty="0" err="1" smtClean="0"/>
              <a:t>шестистолпный</a:t>
            </a:r>
            <a:r>
              <a:rPr lang="ru-RU" sz="1400" b="0" dirty="0" smtClean="0"/>
              <a:t>, </a:t>
            </a:r>
            <a:r>
              <a:rPr lang="ru-RU" sz="1400" b="0" dirty="0" err="1" smtClean="0"/>
              <a:t>пятиапсидный</a:t>
            </a:r>
            <a:r>
              <a:rPr lang="ru-RU" sz="1400" b="0" dirty="0" smtClean="0"/>
              <a:t>, </a:t>
            </a:r>
            <a:r>
              <a:rPr lang="ru-RU" sz="1400" b="0" dirty="0" err="1" smtClean="0"/>
              <a:t>восьмипридельный</a:t>
            </a:r>
            <a:r>
              <a:rPr lang="ru-RU" sz="1400" b="0" dirty="0" smtClean="0"/>
              <a:t> с узким, отделённым от него стеной помещением в западной части (на втором ярусе — хоры, предназначавшиеся для женщин царской семьи). Выстроен из кирпича, декорирован белым камнем. В обработке стен широко использованы мотивы зодчества итальянского Возрождения (ордерные пилястры с растительными капителями, «раковины» в закомарах, многопрофильные карнизы). Первоначально главы храма были крыты чернолощёной черепицей, стены, вероятно, были окрашены красным, а детали — белым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2438400"/>
            <a:ext cx="6172200" cy="4191000"/>
          </a:xfrm>
        </p:spPr>
        <p:txBody>
          <a:bodyPr>
            <a:noAutofit/>
          </a:bodyPr>
          <a:lstStyle/>
          <a:p>
            <a:r>
              <a:rPr lang="ru-RU" sz="1400" b="0" dirty="0" smtClean="0"/>
              <a:t>В интерьере — росписи 1652—66 (Фёдор Зубов, Яков </a:t>
            </a:r>
            <a:r>
              <a:rPr lang="ru-RU" sz="1400" b="0" dirty="0" err="1" smtClean="0"/>
              <a:t>Казанец</a:t>
            </a:r>
            <a:r>
              <a:rPr lang="ru-RU" sz="1400" b="0" dirty="0" smtClean="0"/>
              <a:t>, Степан </a:t>
            </a:r>
            <a:r>
              <a:rPr lang="ru-RU" sz="1400" b="0" dirty="0" err="1" smtClean="0"/>
              <a:t>Рязанец</a:t>
            </a:r>
            <a:r>
              <a:rPr lang="ru-RU" sz="1400" b="0" dirty="0" smtClean="0"/>
              <a:t>, Иосиф Владимиров и др.; реставрированы в 1953—55), резной деревянный позолоченный иконостас XVII—XIX вв. (высота 13 м) с иконами XV—XVII вв., паникадила XVII в.</a:t>
            </a:r>
          </a:p>
          <a:p>
            <a:r>
              <a:rPr lang="ru-RU" sz="1400" b="0" dirty="0" smtClean="0"/>
              <a:t>В соборе находятся фрески XV—XVI веков, а также деревянный иконостас с иконами XVII—XIX веков. Стенопись XVI века была сбита и написана вновь в 1652—1666 по старым </a:t>
            </a:r>
            <a:r>
              <a:rPr lang="ru-RU" sz="1400" b="0" dirty="0" err="1" smtClean="0"/>
              <a:t>прорисям</a:t>
            </a:r>
            <a:r>
              <a:rPr lang="ru-RU" sz="1400" b="0" dirty="0" smtClean="0"/>
              <a:t> иконописцами Оружейной палаты (Яков </a:t>
            </a:r>
            <a:r>
              <a:rPr lang="ru-RU" sz="1400" b="0" dirty="0" err="1" smtClean="0"/>
              <a:t>Казанец</a:t>
            </a:r>
            <a:r>
              <a:rPr lang="ru-RU" sz="1400" b="0" dirty="0" smtClean="0"/>
              <a:t>, Степан </a:t>
            </a:r>
            <a:r>
              <a:rPr lang="ru-RU" sz="1400" b="0" dirty="0" err="1" smtClean="0"/>
              <a:t>Рязанец</a:t>
            </a:r>
            <a:r>
              <a:rPr lang="ru-RU" sz="1400" b="0" dirty="0" smtClean="0"/>
              <a:t>, Иосиф Владимиров).</a:t>
            </a:r>
          </a:p>
          <a:p>
            <a:r>
              <a:rPr lang="ru-RU" sz="1400" b="0" dirty="0" smtClean="0"/>
              <a:t>Всего в соборе 54 погребения, включая раки святых царевича Дмитрия Ивановича и </a:t>
            </a:r>
            <a:r>
              <a:rPr lang="ru-RU" sz="1400" b="0" u="sng" dirty="0" smtClean="0"/>
              <a:t>Михаила Черниговского</a:t>
            </a:r>
            <a:r>
              <a:rPr lang="ru-RU" sz="1400" b="0" dirty="0" smtClean="0"/>
              <a:t>, 46 белокаменных орнаментированных надгробий 1636—37, бронзовые остеклённые футляры (1903).</a:t>
            </a:r>
          </a:p>
          <a:p>
            <a:r>
              <a:rPr lang="ru-RU" sz="1400" b="0" dirty="0" smtClean="0"/>
              <a:t>В 1928 в крипту подвальной палаты южной пристройки Архангельского собора были перенесены также погребения женщин из династии Рюриковичей и Романовых (прежде родственницы великих князей и царей покоились в снесённом соборе Вознесенского монастыря).</a:t>
            </a:r>
          </a:p>
          <a:p>
            <a:endParaRPr lang="ru-RU" sz="1400" dirty="0"/>
          </a:p>
        </p:txBody>
      </p:sp>
    </p:spTree>
  </p:cSld>
  <p:clrMapOvr>
    <a:masterClrMapping/>
  </p:clrMapOvr>
  <p:transition spd="med">
    <p:circl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841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444px-Mikharkhangel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845705" y="2362200"/>
            <a:ext cx="3192895" cy="3886200"/>
          </a:xfrm>
        </p:spPr>
      </p:pic>
      <p:pic>
        <p:nvPicPr>
          <p:cNvPr id="8" name="Содержимое 7" descr="800px-Archangelskiy_sobor00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267200" y="2438400"/>
            <a:ext cx="3762375" cy="38100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533400"/>
            <a:ext cx="3657600" cy="1694688"/>
          </a:xfrm>
        </p:spPr>
        <p:txBody>
          <a:bodyPr/>
          <a:lstStyle/>
          <a:p>
            <a:pPr algn="ctr"/>
            <a:r>
              <a:rPr lang="ru-RU" sz="1800" b="0" dirty="0" smtClean="0"/>
              <a:t>Храмовый образ Михаила Архангела (начало XV века)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533400"/>
            <a:ext cx="3657600" cy="1828800"/>
          </a:xfrm>
        </p:spPr>
        <p:txBody>
          <a:bodyPr/>
          <a:lstStyle/>
          <a:p>
            <a:pPr algn="ctr"/>
            <a:r>
              <a:rPr lang="ru-RU" sz="1800" b="0" dirty="0" smtClean="0">
                <a:solidFill>
                  <a:schemeClr val="bg1"/>
                </a:solidFill>
              </a:rPr>
              <a:t>Фрески с изображением московских князей над их гробами в Архангельском соборе 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</TotalTime>
  <Words>141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Архангельский собор московского кремля</vt:lpstr>
      <vt:lpstr>Слайд 2</vt:lpstr>
      <vt:lpstr>Собо́р свято́го Архистрати́га Михаи́ла (Арха́нгельский собо́р) в Кремле — православный храм, расположенный на Соборной площади Московского Кремля.</vt:lpstr>
      <vt:lpstr>Первый деревянный Архангельский собор в Кремле возник на месте нынешнего, возможно, ещё во время княжения Михаила Хоробрита, брата Александра Невского, в 1247—1248 годах. В 1333 году, за одно лето, Иван Калита построил новый каменный храм — по обету, в благодарность за избавление Руси от голода, вызванного пошедшей в рост и не давшей зёрен рожью. Новый Архангельский собор был освящён митрополитом Феогностом 20 сентября 1333 года. </vt:lpstr>
      <vt:lpstr>Согласно Высочайшему повелению, Святейший Синод указом от 23 февраля 1895 года за № 809 передал Архангельский собор из епархиального в Придворное ведомство со всем имуществом, капиталом и (временно) причтом.</vt:lpstr>
      <vt:lpstr>Соборная площадь Московского кремля, 1797 год.</vt:lpstr>
      <vt:lpstr>Восточный фасад Архангельского собора с наружными приделами, 1882 год</vt:lpstr>
      <vt:lpstr>Храм пятиглавый, шестистолпный, пятиапсидный, восьмипридельный с узким, отделённым от него стеной помещением в западной части (на втором ярусе — хоры, предназначавшиеся для женщин царской семьи). Выстроен из кирпича, декорирован белым камнем. В обработке стен широко использованы мотивы зодчества итальянского Возрождения (ордерные пилястры с растительными капителями, «раковины» в закомарах, многопрофильные карнизы). Первоначально главы храма были крыты чернолощёной черепицей, стены, вероятно, были окрашены красным, а детали — белым</vt:lpstr>
      <vt:lpstr>Слайд 9</vt:lpstr>
      <vt:lpstr>В октябре 1508 года Великий князь Василий III «повелел уготовить места и перенести мощи прародителей своих Великих князей Русских» в новый Архангельский собор с указанием правил захоронения</vt:lpstr>
      <vt:lpstr>                    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Архангельский собор московского кремля</dc:title>
  <dc:creator>1</dc:creator>
  <cp:lastModifiedBy>User</cp:lastModifiedBy>
  <cp:revision>10</cp:revision>
  <dcterms:created xsi:type="dcterms:W3CDTF">2013-02-10T16:02:21Z</dcterms:created>
  <dcterms:modified xsi:type="dcterms:W3CDTF">2016-06-10T06:07:30Z</dcterms:modified>
</cp:coreProperties>
</file>