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6" r:id="rId7"/>
    <p:sldId id="261" r:id="rId8"/>
    <p:sldId id="262" r:id="rId9"/>
    <p:sldId id="266" r:id="rId10"/>
    <p:sldId id="270" r:id="rId11"/>
    <p:sldId id="269" r:id="rId12"/>
    <p:sldId id="268" r:id="rId13"/>
    <p:sldId id="265" r:id="rId14"/>
    <p:sldId id="267" r:id="rId15"/>
    <p:sldId id="273" r:id="rId16"/>
    <p:sldId id="264" r:id="rId17"/>
    <p:sldId id="271" r:id="rId18"/>
    <p:sldId id="272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47921">
              <a:srgbClr val="FBB77D"/>
            </a:gs>
            <a:gs pos="38000">
              <a:srgbClr val="FFFF99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dmitriiva.ru/eto-interesno/pasha-voskresenie-hristovo/" TargetMode="External"/><Relationship Id="rId2" Type="http://schemas.openxmlformats.org/officeDocument/2006/relationships/hyperlink" Target="http://happy-school.ru/publ/dukhovnyj_smysl_paskhi_na_rusi/15-1-0-22635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fandag.ru/publ/14-1-0-58" TargetMode="External"/><Relationship Id="rId4" Type="http://schemas.openxmlformats.org/officeDocument/2006/relationships/hyperlink" Target="http://admin-tih.ru/novosti/novosti-rayona.php?ELEMENT_ID=861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764704"/>
            <a:ext cx="7772400" cy="1470025"/>
          </a:xfrm>
          <a:gradFill>
            <a:gsLst>
              <a:gs pos="0">
                <a:srgbClr val="FBEAC7">
                  <a:alpha val="3000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Презентация к проектной работе по теме:</a:t>
            </a:r>
            <a:br>
              <a:rPr lang="ru-RU" sz="3200" dirty="0" smtClean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«</a:t>
            </a:r>
            <a:r>
              <a:rPr lang="ru-RU" sz="3200" dirty="0">
                <a:solidFill>
                  <a:srgbClr val="FF0000"/>
                </a:solidFill>
                <a:latin typeface="Georgia" panose="02040502050405020303" pitchFamily="18" charset="0"/>
              </a:rPr>
              <a:t>Обычаи  и традиции празднования Святой Пасхи Крещёной Руси»</a:t>
            </a:r>
            <a:r>
              <a:rPr lang="ru-RU" sz="32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endParaRPr lang="ru-RU" sz="32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3573016"/>
            <a:ext cx="4176464" cy="2808312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55000" lnSpcReduction="20000"/>
          </a:bodyPr>
          <a:lstStyle/>
          <a:p>
            <a:pPr algn="l"/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Выполнили: </a:t>
            </a:r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учащиеся 3 </a:t>
            </a:r>
            <a:r>
              <a:rPr lang="ru-RU" dirty="0" smtClean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«В» </a:t>
            </a:r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и 3 </a:t>
            </a:r>
            <a:r>
              <a:rPr lang="ru-RU" dirty="0" smtClean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«Г» </a:t>
            </a:r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классов, МОУ «С(К)ОШИ №4, города Магнитогорска, Челябинской области.</a:t>
            </a:r>
          </a:p>
          <a:p>
            <a:pPr algn="l"/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Руководитель: </a:t>
            </a:r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Чубаева Наталья Николаевна, воспитатель группы продлённого дня, первой квалификационной категории, МОУ «С(К)ОШИ №4, города Магнитогорска, Челябинской области</a:t>
            </a:r>
            <a:r>
              <a:rPr lang="ru-RU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1026" name="Picture 2" descr="C:\Users\user\Desktop\Мастер класс\Фоны для презентации\img4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3245346" cy="39745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548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2506290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>
                <a:solidFill>
                  <a:srgbClr val="FF0000"/>
                </a:solidFill>
                <a:latin typeface="Georgia" panose="02040502050405020303" pitchFamily="18" charset="0"/>
              </a:rPr>
              <a:t>На второй неделе Пасхи принято посещать кладбища – ходят христосоваться с </a:t>
            </a:r>
            <a:r>
              <a:rPr lang="ru-RU" sz="31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ушедшими в мир иной. </a:t>
            </a:r>
            <a:br>
              <a:rPr lang="ru-RU" sz="3100" dirty="0" smtClean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31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На </a:t>
            </a:r>
            <a:r>
              <a:rPr lang="ru-RU" sz="3100" dirty="0">
                <a:solidFill>
                  <a:srgbClr val="FF0000"/>
                </a:solidFill>
                <a:latin typeface="Georgia" panose="02040502050405020303" pitchFamily="18" charset="0"/>
              </a:rPr>
              <a:t>могилах </a:t>
            </a:r>
            <a:r>
              <a:rPr lang="ru-RU" sz="31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оставляли крашеные яйца и немного хлеба </a:t>
            </a:r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 </a:t>
            </a:r>
          </a:p>
        </p:txBody>
      </p:sp>
      <p:pic>
        <p:nvPicPr>
          <p:cNvPr id="15362" name="Picture 2" descr="C:\Users\user\Desktop\Мастер класс\Фоны для презентации\Поминки_18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80928"/>
            <a:ext cx="5753100" cy="3819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94751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66928" cy="4090466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rgbClr val="FF0000"/>
                </a:solidFill>
                <a:latin typeface="Georgia" panose="02040502050405020303" pitchFamily="18" charset="0"/>
              </a:rPr>
              <a:t>Как всякий большой праздник, к тому же длящийся неделю, Пасха была заполнена различными играми, развлечениями, хождением в гости. На Пасху принято поздравлять друг друга с Воскресением Христовым, христосоваться и обмениваться крашеными яйцами.</a:t>
            </a:r>
            <a:r>
              <a:rPr lang="ru-RU" sz="2800" dirty="0"/>
              <a:t> </a:t>
            </a:r>
          </a:p>
        </p:txBody>
      </p:sp>
      <p:pic>
        <p:nvPicPr>
          <p:cNvPr id="16386" name="Picture 2" descr="C:\Users\user\Desktop\Мастер класс\Фоны для презентации\7a4e44e343c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836712"/>
            <a:ext cx="3168352" cy="5589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6387" name="Picture 3" descr="C:\Users\user\Desktop\Мастер класс\Фоны для презентации\cute-easter-pictu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21088"/>
            <a:ext cx="4680520" cy="24852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98624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3188692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>
                <a:solidFill>
                  <a:srgbClr val="FF0000"/>
                </a:solidFill>
                <a:latin typeface="Georgia" panose="02040502050405020303" pitchFamily="18" charset="0"/>
              </a:rPr>
              <a:t>Одним из красивейших событий празднования Пасхи является обход дворов гурьбой и распевание торжественных поздравительных песен. </a:t>
            </a:r>
            <a:r>
              <a:rPr lang="ru-RU" sz="2400" dirty="0" smtClean="0">
                <a:solidFill>
                  <a:srgbClr val="FF0000"/>
                </a:solidFill>
                <a:latin typeface="Georgia" panose="02040502050405020303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Песни </a:t>
            </a:r>
            <a:r>
              <a:rPr lang="ru-RU" sz="2400" dirty="0">
                <a:solidFill>
                  <a:srgbClr val="FF0000"/>
                </a:solidFill>
                <a:latin typeface="Georgia" panose="02040502050405020303" pitchFamily="18" charset="0"/>
              </a:rPr>
              <a:t>посвящались хозяину, хозяйке, всей семье. Обычно возглавлял шествие начинатель – запевала с могучим голосом, который пел основной текст, и </a:t>
            </a:r>
            <a:r>
              <a:rPr lang="ru-RU" sz="2400" dirty="0" err="1">
                <a:solidFill>
                  <a:srgbClr val="FF0000"/>
                </a:solidFill>
                <a:latin typeface="Georgia" panose="02040502050405020303" pitchFamily="18" charset="0"/>
              </a:rPr>
              <a:t>подхватчики</a:t>
            </a:r>
            <a:r>
              <a:rPr lang="ru-RU" sz="2400" dirty="0">
                <a:solidFill>
                  <a:srgbClr val="FF0000"/>
                </a:solidFill>
                <a:latin typeface="Georgia" panose="02040502050405020303" pitchFamily="18" charset="0"/>
              </a:rPr>
              <a:t>, </a:t>
            </a:r>
            <a:r>
              <a:rPr lang="ru-RU" sz="24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что пели </a:t>
            </a:r>
            <a:r>
              <a:rPr lang="ru-RU" sz="2400" dirty="0">
                <a:solidFill>
                  <a:srgbClr val="FF0000"/>
                </a:solidFill>
                <a:latin typeface="Georgia" panose="02040502050405020303" pitchFamily="18" charset="0"/>
              </a:rPr>
              <a:t>припевы после каждой строки.</a:t>
            </a:r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 </a:t>
            </a:r>
          </a:p>
        </p:txBody>
      </p:sp>
      <p:pic>
        <p:nvPicPr>
          <p:cNvPr id="12290" name="Picture 2" descr="C:\Users\user\Desktop\Мастер класс\Фоны для презентации\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212976"/>
            <a:ext cx="5904656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39010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3. Современные традиции праздника</a:t>
            </a:r>
            <a:endParaRPr lang="ru-RU" sz="36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Некоторые традиции празднования Пасхи соблюдаются и в наше время.</a:t>
            </a:r>
            <a:endParaRPr lang="ru-RU" sz="28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11266" name="Picture 2" descr="C:\Users\user\Desktop\Мастер класс\Фоны для презентации\11060920_668149373296921_1233416424830510534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84784"/>
            <a:ext cx="3347864" cy="2687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1267" name="Picture 3" descr="C:\Users\user\Desktop\Мастер класс\Фоны для презентации\14366541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79134"/>
            <a:ext cx="4235946" cy="33489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43668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84976" cy="2880320"/>
          </a:xfrm>
        </p:spPr>
        <p:txBody>
          <a:bodyPr>
            <a:normAutofit fontScale="90000"/>
          </a:bodyPr>
          <a:lstStyle/>
          <a:p>
            <a:pPr algn="l">
              <a:lnSpc>
                <a:spcPct val="80000"/>
              </a:lnSpc>
            </a:pPr>
            <a:r>
              <a:rPr lang="ru-RU" altLang="ru-RU" sz="2200" dirty="0" smtClean="0">
                <a:solidFill>
                  <a:srgbClr val="FF0000"/>
                </a:solidFill>
                <a:latin typeface="Georgia" panose="02040502050405020303" pitchFamily="18" charset="0"/>
              </a:rPr>
              <a:t/>
            </a:r>
            <a:br>
              <a:rPr lang="ru-RU" altLang="ru-RU" sz="2200" dirty="0" smtClean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altLang="ru-RU" sz="2200" dirty="0">
                <a:solidFill>
                  <a:srgbClr val="FF0000"/>
                </a:solidFill>
                <a:latin typeface="Georgia" panose="02040502050405020303" pitchFamily="18" charset="0"/>
              </a:rPr>
              <a:t/>
            </a:r>
            <a:br>
              <a:rPr lang="ru-RU" altLang="ru-RU" sz="2200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altLang="ru-RU" sz="2200" dirty="0" smtClean="0">
                <a:solidFill>
                  <a:srgbClr val="FF0000"/>
                </a:solidFill>
                <a:latin typeface="Georgia" panose="02040502050405020303" pitchFamily="18" charset="0"/>
              </a:rPr>
              <a:t/>
            </a:r>
            <a:br>
              <a:rPr lang="ru-RU" altLang="ru-RU" sz="2200" dirty="0" smtClean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altLang="ru-RU" sz="22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Богослужение </a:t>
            </a:r>
            <a:r>
              <a:rPr lang="ru-RU" altLang="ru-RU" sz="2200" dirty="0">
                <a:solidFill>
                  <a:srgbClr val="FF0000"/>
                </a:solidFill>
                <a:latin typeface="Georgia" panose="02040502050405020303" pitchFamily="18" charset="0"/>
              </a:rPr>
              <a:t>в этот день особенно торжественно, обряды особенно красивы. Одежды священнослужителей торжественны и изменяются на протяжении всей службы: от черного до красного. </a:t>
            </a:r>
            <a:r>
              <a:rPr lang="ru-RU" altLang="ru-RU" sz="2200" dirty="0" smtClean="0">
                <a:solidFill>
                  <a:srgbClr val="FF0000"/>
                </a:solidFill>
                <a:latin typeface="Georgia" panose="02040502050405020303" pitchFamily="18" charset="0"/>
              </a:rPr>
              <a:t/>
            </a:r>
            <a:br>
              <a:rPr lang="ru-RU" altLang="ru-RU" sz="2200" dirty="0" smtClean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altLang="ru-RU" sz="22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Каждый </a:t>
            </a:r>
            <a:r>
              <a:rPr lang="ru-RU" altLang="ru-RU" sz="2200" dirty="0">
                <a:solidFill>
                  <a:srgbClr val="FF0000"/>
                </a:solidFill>
                <a:latin typeface="Georgia" panose="02040502050405020303" pitchFamily="18" charset="0"/>
              </a:rPr>
              <a:t>цвет облачения имеет свой символический смысл: </a:t>
            </a:r>
            <a:r>
              <a:rPr lang="ru-RU" altLang="ru-RU" sz="2200" b="1" dirty="0">
                <a:solidFill>
                  <a:srgbClr val="FF0000"/>
                </a:solidFill>
                <a:latin typeface="Georgia" panose="02040502050405020303" pitchFamily="18" charset="0"/>
              </a:rPr>
              <a:t>черный цвет – цвет скорби, белый – цвет святого духа</a:t>
            </a:r>
            <a:r>
              <a:rPr lang="ru-RU" altLang="ru-RU" sz="2200" dirty="0">
                <a:solidFill>
                  <a:srgbClr val="FF0000"/>
                </a:solidFill>
                <a:latin typeface="Georgia" panose="02040502050405020303" pitchFamily="18" charset="0"/>
              </a:rPr>
              <a:t> и одевается он священнослужителями в период, когда Господь наш Иисус Христос, Воскрес. </a:t>
            </a:r>
            <a:r>
              <a:rPr lang="ru-RU" altLang="ru-RU" sz="2200" dirty="0" smtClean="0">
                <a:solidFill>
                  <a:srgbClr val="FF0000"/>
                </a:solidFill>
                <a:latin typeface="Georgia" panose="02040502050405020303" pitchFamily="18" charset="0"/>
              </a:rPr>
              <a:t/>
            </a:r>
            <a:br>
              <a:rPr lang="ru-RU" altLang="ru-RU" sz="2200" dirty="0" smtClean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altLang="ru-RU" sz="2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Красный </a:t>
            </a:r>
            <a:r>
              <a:rPr lang="ru-RU" altLang="ru-RU" sz="2200" b="1" dirty="0">
                <a:solidFill>
                  <a:srgbClr val="FF0000"/>
                </a:solidFill>
                <a:latin typeface="Georgia" panose="02040502050405020303" pitchFamily="18" charset="0"/>
              </a:rPr>
              <a:t>цвет – цвет мучеников и цвет Господа нашего</a:t>
            </a:r>
            <a:r>
              <a:rPr lang="ru-RU" altLang="ru-RU" sz="2200" dirty="0">
                <a:solidFill>
                  <a:srgbClr val="FF0000"/>
                </a:solidFill>
                <a:latin typeface="Georgia" panose="02040502050405020303" pitchFamily="18" charset="0"/>
              </a:rPr>
              <a:t>. Священники одевают красные облачения в конце </a:t>
            </a:r>
            <a:br>
              <a:rPr lang="ru-RU" altLang="ru-RU" sz="2200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altLang="ru-RU" sz="22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праздничной </a:t>
            </a:r>
            <a:r>
              <a:rPr lang="ru-RU" altLang="ru-RU" sz="2200" dirty="0">
                <a:solidFill>
                  <a:srgbClr val="FF0000"/>
                </a:solidFill>
                <a:latin typeface="Georgia" panose="02040502050405020303" pitchFamily="18" charset="0"/>
              </a:rPr>
              <a:t>литургии, говоря о том, что </a:t>
            </a:r>
            <a:r>
              <a:rPr lang="ru-RU" altLang="ru-RU" sz="22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столько </a:t>
            </a:r>
            <a:r>
              <a:rPr lang="ru-RU" altLang="ru-RU" sz="2200" dirty="0">
                <a:solidFill>
                  <a:srgbClr val="FF0000"/>
                </a:solidFill>
                <a:latin typeface="Georgia" panose="02040502050405020303" pitchFamily="18" charset="0"/>
              </a:rPr>
              <a:t>мук вынес Иисус Христос за свою </a:t>
            </a:r>
            <a:r>
              <a:rPr lang="ru-RU" altLang="ru-RU" sz="22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веру и за свои учения.</a:t>
            </a:r>
            <a:r>
              <a:rPr lang="ru-RU" altLang="ru-RU" sz="2200" dirty="0">
                <a:latin typeface="Times New Roman" pitchFamily="18" charset="0"/>
              </a:rPr>
              <a:t/>
            </a:r>
            <a:br>
              <a:rPr lang="ru-RU" altLang="ru-RU" sz="2200" dirty="0">
                <a:latin typeface="Times New Roman" pitchFamily="18" charset="0"/>
              </a:rPr>
            </a:br>
            <a:r>
              <a:rPr lang="ru-RU" altLang="ru-RU" sz="2200" dirty="0">
                <a:latin typeface="Times New Roman" pitchFamily="18" charset="0"/>
              </a:rPr>
              <a:t>	</a:t>
            </a:r>
            <a:r>
              <a:rPr lang="ru-RU" altLang="ru-RU" dirty="0">
                <a:latin typeface="Times New Roman" pitchFamily="18" charset="0"/>
              </a:rPr>
              <a:t/>
            </a:r>
            <a:br>
              <a:rPr lang="ru-RU" altLang="ru-RU" dirty="0">
                <a:latin typeface="Times New Roman" pitchFamily="18" charset="0"/>
              </a:rPr>
            </a:br>
            <a:endParaRPr lang="ru-RU" dirty="0"/>
          </a:p>
        </p:txBody>
      </p:sp>
      <p:pic>
        <p:nvPicPr>
          <p:cNvPr id="10242" name="Picture 2" descr="C:\Users\user\Desktop\Мастер класс\Фоны для презентации\87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43" y="3429000"/>
            <a:ext cx="4176464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43" name="Picture 3" descr="C:\Users\user\Desktop\Мастер класс\Фоны для презентации\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29000"/>
            <a:ext cx="4039096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80156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98776" cy="5746650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solidFill>
                  <a:srgbClr val="FF0000"/>
                </a:solidFill>
                <a:latin typeface="Georgia" panose="02040502050405020303" pitchFamily="18" charset="0"/>
              </a:rPr>
              <a:t>Непосредственно перед Пасхой православные собираются в храме, откуда в полночь начинается крестный ход с громким пением стихиры праздника Затем шествие подходит к дверям храма и начинается богослужение пасхальной утрени.</a:t>
            </a:r>
          </a:p>
        </p:txBody>
      </p:sp>
      <p:pic>
        <p:nvPicPr>
          <p:cNvPr id="9218" name="Picture 2" descr="C:\Users\user\Desktop\Мастер класс\Фоны для презентации\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4664"/>
            <a:ext cx="4392488" cy="3238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9219" name="Picture 3" descr="C:\Users\user\Desktop\Мастер класс\Фоны для презентации\Pashalniy-krestniy-ho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128" y="3839577"/>
            <a:ext cx="4086200" cy="29698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54761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274638"/>
            <a:ext cx="4752528" cy="646673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>
                <a:solidFill>
                  <a:srgbClr val="FF0000"/>
                </a:solidFill>
                <a:latin typeface="Georgia" panose="02040502050405020303" pitchFamily="18" charset="0"/>
              </a:rPr>
              <a:t>Пасхальный огонь играет большую роль в богослужении, а также в народных празднествах. Он символизирует Свет Божий, просвещающий все народы после Христова Воскресения. В крупных городах России в православных храмах до начала пасхальной службы верующие ждут Благодатного огня от Храма Гроба Господня. В случае успешного прибытия огня из Иерусалима священники торжественно разносят его по храмам города. Верующие тут же зажигают от него свои свечи. После службы многие уносят лампаду с огнём домой, где стараются поддерживать его в течение года.</a:t>
            </a:r>
          </a:p>
        </p:txBody>
      </p:sp>
      <p:pic>
        <p:nvPicPr>
          <p:cNvPr id="8194" name="Picture 2" descr="C:\Users\user\Desktop\Мастер класс\Фоны для презентации\огон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8131">
            <a:off x="4932100" y="570371"/>
            <a:ext cx="3788863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8195" name="Picture 3" descr="C:\Users\user\Desktop\Мастер класс\Фоны для презентации\13674036301136732265363877-i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405" y="3861048"/>
            <a:ext cx="4242048" cy="25384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81076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2290266"/>
          </a:xfrm>
        </p:spPr>
        <p:txBody>
          <a:bodyPr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ru-RU" altLang="ru-RU" sz="2800" dirty="0">
                <a:solidFill>
                  <a:srgbClr val="FF0000"/>
                </a:solidFill>
                <a:latin typeface="Georgia" panose="02040502050405020303" pitchFamily="18" charset="0"/>
              </a:rPr>
              <a:t>В настоящее время стало модным дарить яйца, украшенные искусственным материалом, например, тканью, бисером.</a:t>
            </a:r>
            <a:br>
              <a:rPr lang="ru-RU" altLang="ru-RU" sz="2800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altLang="ru-RU" sz="28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Возрождение </a:t>
            </a:r>
            <a:r>
              <a:rPr lang="ru-RU" altLang="ru-RU" sz="2800" dirty="0">
                <a:solidFill>
                  <a:srgbClr val="FF0000"/>
                </a:solidFill>
                <a:latin typeface="Georgia" panose="02040502050405020303" pitchFamily="18" charset="0"/>
              </a:rPr>
              <a:t>новой жизни из “яйца”, символизирует и  появление цыплят. Поэтому наравне с дарением яиц, преподносят также в подарок и цыплят</a:t>
            </a:r>
            <a:r>
              <a:rPr lang="ru-RU" altLang="ru-RU" sz="2000" dirty="0">
                <a:latin typeface="Times New Roman" pitchFamily="18" charset="0"/>
              </a:rPr>
              <a:t>.</a:t>
            </a:r>
          </a:p>
        </p:txBody>
      </p:sp>
      <p:pic>
        <p:nvPicPr>
          <p:cNvPr id="7170" name="Picture 2" descr="C:\Users\user\Desktop\Мастер класс\Фоны для презентации\79601062_P10503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8364">
            <a:off x="480181" y="2718062"/>
            <a:ext cx="4036144" cy="25523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Мастер класс\Фоны для презентации\Suvenirnoe-iaitco-Raisqaia-ptitca-r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9900">
            <a:off x="5833453" y="2759520"/>
            <a:ext cx="2854067" cy="38088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257" y="3140968"/>
            <a:ext cx="3419425" cy="3994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7396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solidFill>
                  <a:srgbClr val="FF0000"/>
                </a:solidFill>
                <a:latin typeface="Georgia" panose="02040502050405020303" pitchFamily="18" charset="0"/>
              </a:rPr>
              <a:t>Вечером в Пасху прямо на церковном дворе начинаются народные гулянья с  хороводами, песнями, играми, катанием на качелях.</a:t>
            </a:r>
          </a:p>
        </p:txBody>
      </p:sp>
      <p:pic>
        <p:nvPicPr>
          <p:cNvPr id="6146" name="Picture 2" descr="C:\Users\user\Desktop\Мастер класс\Фоны для презентации\1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47284"/>
            <a:ext cx="4464496" cy="32110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6147" name="Picture 3" descr="C:\Users\user\Desktop\Мастер класс\Фоны для презентации\20m_326035879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140968"/>
            <a:ext cx="4176464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49554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Выводы</a:t>
            </a:r>
            <a:endParaRPr lang="ru-RU" sz="36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В ходе знакомства с традициями и обычаями празднования Светлой Пасхи, мы поняли, что некоторые из них по сей день сохранились.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Когда мы готовились дома к празднику, то увидели много сходств.</a:t>
            </a:r>
            <a:endParaRPr lang="ru-RU" sz="28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701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Georgia" panose="02040502050405020303" pitchFamily="18" charset="0"/>
              </a:rPr>
              <a:t>1. Введение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У каждого Православного праздника на Руси имелись свои обряды, обычаи и традиции.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В настоящее время каждая семья по – разному встречает этот замечательный праздник. А какими были обычаи и традиции празднования Пасхи во времена наших предков с древних времён на Руси?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1472">
            <a:off x="5292080" y="4005064"/>
            <a:ext cx="2344688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user\Desktop\Мастер класс\Фоны для презентации\b2_sun_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90764"/>
            <a:ext cx="3543861" cy="24928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67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Источники</a:t>
            </a:r>
            <a:endParaRPr lang="ru-RU" sz="36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Используемая литература: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1. Пушкина </a:t>
            </a:r>
            <a:r>
              <a:rPr lang="ru-RU" sz="2400" dirty="0">
                <a:solidFill>
                  <a:srgbClr val="FF0000"/>
                </a:solidFill>
                <a:latin typeface="Georgia" panose="02040502050405020303" pitchFamily="18" charset="0"/>
              </a:rPr>
              <a:t>Д. В., </a:t>
            </a:r>
            <a:r>
              <a:rPr lang="ru-RU" sz="2400" dirty="0" err="1">
                <a:solidFill>
                  <a:srgbClr val="FF0000"/>
                </a:solidFill>
                <a:latin typeface="Georgia" panose="02040502050405020303" pitchFamily="18" charset="0"/>
              </a:rPr>
              <a:t>Файер</a:t>
            </a:r>
            <a:r>
              <a:rPr lang="ru-RU" sz="2400" dirty="0">
                <a:solidFill>
                  <a:srgbClr val="FF0000"/>
                </a:solidFill>
                <a:latin typeface="Georgia" panose="02040502050405020303" pitchFamily="18" charset="0"/>
              </a:rPr>
              <a:t> В. В.  Православные праздники. Книга для детей и их родителей. И.: </a:t>
            </a:r>
            <a:r>
              <a:rPr lang="ru-RU" sz="2400" dirty="0" err="1">
                <a:solidFill>
                  <a:srgbClr val="FF0000"/>
                </a:solidFill>
                <a:latin typeface="Georgia" panose="02040502050405020303" pitchFamily="18" charset="0"/>
              </a:rPr>
              <a:t>Даръ</a:t>
            </a:r>
            <a:r>
              <a:rPr lang="ru-RU" sz="2400" dirty="0">
                <a:solidFill>
                  <a:srgbClr val="FF0000"/>
                </a:solidFill>
                <a:latin typeface="Georgia" panose="02040502050405020303" pitchFamily="18" charset="0"/>
              </a:rPr>
              <a:t> 2012 </a:t>
            </a:r>
            <a:r>
              <a:rPr lang="ru-RU" sz="24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г.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2</a:t>
            </a:r>
            <a:r>
              <a:rPr lang="ru-RU" sz="2400" dirty="0">
                <a:solidFill>
                  <a:srgbClr val="FF0000"/>
                </a:solidFill>
                <a:latin typeface="Georgia" panose="02040502050405020303" pitchFamily="18" charset="0"/>
              </a:rPr>
              <a:t>. Шестакова С. </a:t>
            </a:r>
            <a:r>
              <a:rPr lang="ru-RU" sz="2400" dirty="0" err="1">
                <a:solidFill>
                  <a:srgbClr val="FF0000"/>
                </a:solidFill>
                <a:latin typeface="Georgia" panose="02040502050405020303" pitchFamily="18" charset="0"/>
              </a:rPr>
              <a:t>М.Светлое</a:t>
            </a:r>
            <a:r>
              <a:rPr lang="ru-RU" sz="2400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Georgia" panose="02040502050405020303" pitchFamily="18" charset="0"/>
              </a:rPr>
              <a:t>Христово Воскресение. Православные праздники детям. И.: Издательство Московской Патриархии, 2010 год.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3. </a:t>
            </a:r>
            <a:r>
              <a:rPr lang="ru-RU" sz="2400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Чудакова</a:t>
            </a:r>
            <a:r>
              <a:rPr lang="ru-RU" sz="24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Georgia" panose="02040502050405020303" pitchFamily="18" charset="0"/>
              </a:rPr>
              <a:t>Н.В. Праздники для детей и взрослых – М.: ООО «Издательство «АСТ-ЛТД» , </a:t>
            </a:r>
            <a:r>
              <a:rPr lang="ru-RU" sz="24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1997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Используемые Интернет – ресурсы: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latin typeface="Georgia" panose="02040502050405020303" pitchFamily="18" charset="0"/>
                <a:hlinkClick r:id="rId2"/>
              </a:rPr>
              <a:t>http://</a:t>
            </a:r>
            <a:r>
              <a:rPr lang="en-US" sz="2400" dirty="0" smtClean="0">
                <a:solidFill>
                  <a:srgbClr val="FF0000"/>
                </a:solidFill>
                <a:latin typeface="Georgia" panose="02040502050405020303" pitchFamily="18" charset="0"/>
                <a:hlinkClick r:id="rId2"/>
              </a:rPr>
              <a:t>happy-school.ru/publ/dukhovnyj_smysl_paskhi_na_rusi/15-1-0-22635</a:t>
            </a:r>
            <a:endParaRPr lang="ru-RU" sz="2400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latin typeface="Georgia" panose="02040502050405020303" pitchFamily="18" charset="0"/>
                <a:hlinkClick r:id="rId3"/>
              </a:rPr>
              <a:t>http://dmitriiva.ru/eto-interesno/pasha-voskresenie-hristovo</a:t>
            </a:r>
            <a:r>
              <a:rPr lang="en-US" sz="2400" dirty="0" smtClean="0">
                <a:solidFill>
                  <a:srgbClr val="FF0000"/>
                </a:solidFill>
                <a:latin typeface="Georgia" panose="02040502050405020303" pitchFamily="18" charset="0"/>
                <a:hlinkClick r:id="rId3"/>
              </a:rPr>
              <a:t>/</a:t>
            </a:r>
            <a:endParaRPr lang="ru-RU" sz="2400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latin typeface="Georgia" panose="02040502050405020303" pitchFamily="18" charset="0"/>
                <a:hlinkClick r:id="rId4"/>
              </a:rPr>
              <a:t>http://</a:t>
            </a:r>
            <a:r>
              <a:rPr lang="en-US" sz="2400" dirty="0" smtClean="0">
                <a:solidFill>
                  <a:srgbClr val="FF0000"/>
                </a:solidFill>
                <a:latin typeface="Georgia" panose="02040502050405020303" pitchFamily="18" charset="0"/>
                <a:hlinkClick r:id="rId4"/>
              </a:rPr>
              <a:t>admin-tih.ru/novosti/novosti-rayona.php?ELEMENT_ID=8614</a:t>
            </a:r>
            <a:endParaRPr lang="ru-RU" sz="2400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latin typeface="Georgia" panose="02040502050405020303" pitchFamily="18" charset="0"/>
                <a:hlinkClick r:id="rId5"/>
              </a:rPr>
              <a:t>http://</a:t>
            </a:r>
            <a:r>
              <a:rPr lang="en-US" sz="2400" dirty="0" smtClean="0">
                <a:solidFill>
                  <a:srgbClr val="FF0000"/>
                </a:solidFill>
                <a:latin typeface="Georgia" panose="02040502050405020303" pitchFamily="18" charset="0"/>
                <a:hlinkClick r:id="rId5"/>
              </a:rPr>
              <a:t>fandag.ru/publ/14-1-0-58</a:t>
            </a:r>
            <a:endParaRPr lang="ru-RU" sz="2400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sz="2400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sz="2400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sz="2400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sz="2400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623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2. Цели проектной работы</a:t>
            </a:r>
            <a:endParaRPr lang="ru-RU" sz="32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8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Выяснить значение слов «Традиции», «Обычаи».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Узнать обычаи традиции и обычаи празднования праздника «Пасха»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Сравнить обычаи празднования праздника Пасхи в глубокой старине и в наше время.</a:t>
            </a:r>
            <a:endParaRPr lang="ru-RU" sz="28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2136">
            <a:off x="2483768" y="4267725"/>
            <a:ext cx="3438188" cy="22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5975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Содержание</a:t>
            </a:r>
            <a:endParaRPr lang="ru-RU" sz="36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21079956">
            <a:off x="457200" y="1340769"/>
            <a:ext cx="8229600" cy="3096343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solidFill>
                  <a:srgbClr val="FF0000"/>
                </a:solidFill>
                <a:latin typeface="Georgia" panose="02040502050405020303" pitchFamily="18" charset="0"/>
              </a:rPr>
              <a:t>Понятие «традиции» и «обычаи»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FF0000"/>
                </a:solidFill>
                <a:latin typeface="Georgia" panose="02040502050405020303" pitchFamily="18" charset="0"/>
              </a:rPr>
              <a:t>Обычаи и традиции празднования Светлого праздника Воскресения Христова Крещёной Руси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FF0000"/>
                </a:solidFill>
                <a:latin typeface="Georgia" panose="02040502050405020303" pitchFamily="18" charset="0"/>
              </a:rPr>
              <a:t>Традиции празднования праздника в современной жизни</a:t>
            </a:r>
          </a:p>
          <a:p>
            <a:pPr marL="514350" indent="-514350">
              <a:buAutoNum type="arabicPeriod"/>
            </a:pPr>
            <a:endParaRPr lang="ru-RU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4098" name="Picture 2" descr="C:\Users\user\Desktop\Мастер класс\Фоны для презентации\693e59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7088">
            <a:off x="6311819" y="3706539"/>
            <a:ext cx="2448272" cy="26642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50048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1. Понятия «обычай», «традиция»</a:t>
            </a:r>
            <a:endParaRPr lang="ru-RU" sz="36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4258816" cy="49294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Традиции</a:t>
            </a:r>
            <a:r>
              <a:rPr lang="ru-RU" sz="20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— </a:t>
            </a:r>
            <a:r>
              <a:rPr lang="ru-RU" sz="2000" dirty="0">
                <a:solidFill>
                  <a:srgbClr val="FF0000"/>
                </a:solidFill>
                <a:latin typeface="Georgia" panose="02040502050405020303" pitchFamily="18" charset="0"/>
              </a:rPr>
              <a:t>это все то, что передается из поколения в поколение. Такая передача так или иначе происходит всегда и везде, имеет место во всех сферах жизни общества, например, производственные, трудовые, культурные, нравственные, бытовые, </a:t>
            </a:r>
            <a:r>
              <a:rPr lang="ru-RU" sz="20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семейные, православные  </a:t>
            </a:r>
            <a:r>
              <a:rPr lang="ru-RU" sz="2000" dirty="0">
                <a:solidFill>
                  <a:srgbClr val="FF0000"/>
                </a:solidFill>
                <a:latin typeface="Georgia" panose="02040502050405020303" pitchFamily="18" charset="0"/>
              </a:rPr>
              <a:t>и другие традиции.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Обычаи </a:t>
            </a:r>
            <a:r>
              <a:rPr 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же </a:t>
            </a:r>
            <a:r>
              <a:rPr lang="ru-RU" sz="2000" dirty="0">
                <a:solidFill>
                  <a:srgbClr val="FF0000"/>
                </a:solidFill>
                <a:latin typeface="Georgia" panose="02040502050405020303" pitchFamily="18" charset="0"/>
              </a:rPr>
              <a:t>— относительно устойчивые, стереотипные, нравственные установления о нормах и правилах поведения людей, обусловленные их жизненными потребностями, и которые передаются из поколения в поколение.</a:t>
            </a:r>
            <a:endParaRPr lang="ru-RU" sz="20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5122" name="Picture 2" descr="C:\Users\user\Desktop\Мастер класс\Фоны для презентации\042814_0604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504" y="1844824"/>
            <a:ext cx="4666496" cy="25096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129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Обычаи и традиции празднования Светлого праздника Воскресения Христова Крещёной Руси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7211144" cy="237626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Празднование Пасхи – многовековая традиция. Этот  праздник православные христиане называют «праздником праздников и торжеством торжеств. В этот день отмечается воскресение из мёртвых Иисуса Христа. Победу добра над злом, света над тьмой символизирует этот религиозный праздник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1026" name="Picture 2" descr="C:\Users\user\Desktop\Мастер класс\Фоны для презентации\09092401_f_6809793961432124726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861048"/>
            <a:ext cx="4752528" cy="28401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762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49817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2</a:t>
            </a:r>
            <a:r>
              <a:rPr lang="ru-RU" sz="3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. </a:t>
            </a:r>
            <a:r>
              <a:rPr lang="ru-RU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Обычаи </a:t>
            </a:r>
            <a:r>
              <a:rPr lang="ru-RU" sz="3600" b="1" dirty="0">
                <a:solidFill>
                  <a:srgbClr val="FF0000"/>
                </a:solidFill>
                <a:latin typeface="Georgia" panose="02040502050405020303" pitchFamily="18" charset="0"/>
              </a:rPr>
              <a:t>и традиции празднования Светлого праздника Воскресения Христова Крещёной Руси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085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FF0000"/>
                </a:solidFill>
                <a:latin typeface="Georgia" panose="02040502050405020303" pitchFamily="18" charset="0"/>
              </a:rPr>
              <a:t>На Руси Пасха сопровождалась не только церковно – </a:t>
            </a:r>
            <a:r>
              <a:rPr lang="ru-RU" sz="28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православными обычаями, традициями, </a:t>
            </a:r>
            <a:r>
              <a:rPr lang="ru-RU" sz="2800" dirty="0">
                <a:solidFill>
                  <a:srgbClr val="FF0000"/>
                </a:solidFill>
                <a:latin typeface="Georgia" panose="02040502050405020303" pitchFamily="18" charset="0"/>
              </a:rPr>
              <a:t>но и обрядами, которые пришли из языческих </a:t>
            </a:r>
            <a:r>
              <a:rPr lang="ru-RU" sz="28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давних времён</a:t>
            </a:r>
            <a:r>
              <a:rPr lang="ru-RU" sz="2800" dirty="0">
                <a:solidFill>
                  <a:srgbClr val="FF0000"/>
                </a:solidFill>
                <a:latin typeface="Georgia" panose="02040502050405020303" pitchFamily="18" charset="0"/>
              </a:rPr>
              <a:t>. </a:t>
            </a:r>
            <a:endParaRPr lang="ru-RU" sz="2800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Для </a:t>
            </a:r>
            <a:r>
              <a:rPr lang="ru-RU" sz="2800" dirty="0">
                <a:solidFill>
                  <a:srgbClr val="FF0000"/>
                </a:solidFill>
                <a:latin typeface="Georgia" panose="02040502050405020303" pitchFamily="18" charset="0"/>
              </a:rPr>
              <a:t>русских Пасха всегда имела всеобъемлющий характер. </a:t>
            </a:r>
            <a:endParaRPr lang="ru-RU" sz="2800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В </a:t>
            </a:r>
            <a:r>
              <a:rPr lang="ru-RU" sz="2800" dirty="0">
                <a:solidFill>
                  <a:srgbClr val="FF0000"/>
                </a:solidFill>
                <a:latin typeface="Georgia" panose="02040502050405020303" pitchFamily="18" charset="0"/>
              </a:rPr>
              <a:t>этот день радовались всему: теплу, свету, небу, земле, всем людям. Пасха символизирует саму благодать жизни, является символом вечной жизни. </a:t>
            </a:r>
            <a:endParaRPr lang="ru-RU" sz="2800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800" dirty="0">
                <a:solidFill>
                  <a:srgbClr val="FF0000"/>
                </a:solidFill>
                <a:latin typeface="Georgia" panose="02040502050405020303" pitchFamily="18" charset="0"/>
              </a:rPr>
              <a:t>В народе по поводу </a:t>
            </a:r>
            <a:r>
              <a:rPr lang="ru-RU" sz="2800" dirty="0" err="1">
                <a:solidFill>
                  <a:srgbClr val="FF0000"/>
                </a:solidFill>
                <a:latin typeface="Georgia" panose="02040502050405020303" pitchFamily="18" charset="0"/>
              </a:rPr>
              <a:t>предпасхальной</a:t>
            </a:r>
            <a:r>
              <a:rPr lang="ru-RU" sz="2800" dirty="0">
                <a:solidFill>
                  <a:srgbClr val="FF0000"/>
                </a:solidFill>
                <a:latin typeface="Georgia" panose="02040502050405020303" pitchFamily="18" charset="0"/>
              </a:rPr>
              <a:t> ночи и торжественной заутрени существовало много примет, суеверий, обычаев.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634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34880" cy="214625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>
                <a:solidFill>
                  <a:srgbClr val="FF0000"/>
                </a:solidFill>
                <a:latin typeface="Georgia" panose="02040502050405020303" pitchFamily="18" charset="0"/>
              </a:rPr>
              <a:t>Люди верили, что в первый день Пасхи солнце «играет»: растягивается то в длину, то в ширину, распадается на несколько маленьких солнц.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3707457" cy="332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284984"/>
            <a:ext cx="3707457" cy="332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08396"/>
            <a:ext cx="3707457" cy="332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5815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3154362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>
                <a:solidFill>
                  <a:srgbClr val="FF0000"/>
                </a:solidFill>
                <a:latin typeface="Georgia" panose="02040502050405020303" pitchFamily="18" charset="0"/>
              </a:rPr>
              <a:t/>
            </a:r>
            <a:br>
              <a:rPr lang="ru-RU" sz="2700" dirty="0" smtClean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27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Верили</a:t>
            </a:r>
            <a:r>
              <a:rPr lang="ru-RU" sz="2700" dirty="0">
                <a:solidFill>
                  <a:srgbClr val="FF0000"/>
                </a:solidFill>
                <a:latin typeface="Georgia" panose="02040502050405020303" pitchFamily="18" charset="0"/>
              </a:rPr>
              <a:t>, что в первые дни после своей смерти, от Пасхи и до Вознесения, Иисус Христос ходит по земле среди людей и чаще всего в виде нищего. Потому в это время к нищим, калекам, старцам относились особенно сочувственно, наделяя их едой и </a:t>
            </a:r>
            <a:r>
              <a:rPr lang="ru-RU" sz="27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милостыней. </a:t>
            </a:r>
            <a:endParaRPr lang="ru-RU" dirty="0"/>
          </a:p>
        </p:txBody>
      </p:sp>
      <p:pic>
        <p:nvPicPr>
          <p:cNvPr id="14338" name="Picture 2" descr="C:\Users\user\Desktop\Мастер класс\Фоны для презентации\7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17032"/>
            <a:ext cx="4032448" cy="29249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4339" name="Picture 3" descr="C:\Users\user\Desktop\Мастер класс\Фоны для презентации\80555_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971800"/>
            <a:ext cx="5391150" cy="36701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313531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</TotalTime>
  <Words>693</Words>
  <Application>Microsoft Office PowerPoint</Application>
  <PresentationFormat>Экран (4:3)</PresentationFormat>
  <Paragraphs>52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к проектной работе по теме: «Обычаи  и традиции празднования Святой Пасхи Крещёной Руси» </vt:lpstr>
      <vt:lpstr>1. Введение</vt:lpstr>
      <vt:lpstr>2. Цели проектной работы</vt:lpstr>
      <vt:lpstr>Содержание</vt:lpstr>
      <vt:lpstr>1. Понятия «обычай», «традиция»</vt:lpstr>
      <vt:lpstr>Обычаи и традиции празднования Светлого праздника Воскресения Христова Крещёной Руси</vt:lpstr>
      <vt:lpstr> 2. Обычаи и традиции празднования Светлого праздника Воскресения Христова Крещёной Руси </vt:lpstr>
      <vt:lpstr>Люди верили, что в первый день Пасхи солнце «играет»: растягивается то в длину, то в ширину, распадается на несколько маленьких солнц.</vt:lpstr>
      <vt:lpstr> Верили, что в первые дни после своей смерти, от Пасхи и до Вознесения, Иисус Христос ходит по земле среди людей и чаще всего в виде нищего. Потому в это время к нищим, калекам, старцам относились особенно сочувственно, наделяя их едой и милостыней. </vt:lpstr>
      <vt:lpstr>На второй неделе Пасхи принято посещать кладбища – ходят христосоваться с ушедшими в мир иной.  На могилах оставляли крашеные яйца и немного хлеба  </vt:lpstr>
      <vt:lpstr>Как всякий большой праздник, к тому же длящийся неделю, Пасха была заполнена различными играми, развлечениями, хождением в гости. На Пасху принято поздравлять друг друга с Воскресением Христовым, христосоваться и обмениваться крашеными яйцами. </vt:lpstr>
      <vt:lpstr>Одним из красивейших событий празднования Пасхи является обход дворов гурьбой и распевание торжественных поздравительных песен.  Песни посвящались хозяину, хозяйке, всей семье. Обычно возглавлял шествие начинатель – запевала с могучим голосом, который пел основной текст, и подхватчики, что пели припевы после каждой строки. </vt:lpstr>
      <vt:lpstr>3. Современные традиции праздника</vt:lpstr>
      <vt:lpstr>   Богослужение в этот день особенно торжественно, обряды особенно красивы. Одежды священнослужителей торжественны и изменяются на протяжении всей службы: от черного до красного.  Каждый цвет облачения имеет свой символический смысл: черный цвет – цвет скорби, белый – цвет святого духа и одевается он священнослужителями в период, когда Господь наш Иисус Христос, Воскрес.  Красный цвет – цвет мучеников и цвет Господа нашего. Священники одевают красные облачения в конце  праздничной литургии, говоря о том, что столько мук вынес Иисус Христос за свою веру и за свои учения.   </vt:lpstr>
      <vt:lpstr>Непосредственно перед Пасхой православные собираются в храме, откуда в полночь начинается крестный ход с громким пением стихиры праздника Затем шествие подходит к дверям храма и начинается богослужение пасхальной утрени.</vt:lpstr>
      <vt:lpstr>Пасхальный огонь играет большую роль в богослужении, а также в народных празднествах. Он символизирует Свет Божий, просвещающий все народы после Христова Воскресения. В крупных городах России в православных храмах до начала пасхальной службы верующие ждут Благодатного огня от Храма Гроба Господня. В случае успешного прибытия огня из Иерусалима священники торжественно разносят его по храмам города. Верующие тут же зажигают от него свои свечи. После службы многие уносят лампаду с огнём домой, где стараются поддерживать его в течение года.</vt:lpstr>
      <vt:lpstr>В настоящее время стало модным дарить яйца, украшенные искусственным материалом, например, тканью, бисером. Возрождение новой жизни из “яйца”, символизирует и  появление цыплят. Поэтому наравне с дарением яиц, преподносят также в подарок и цыплят.</vt:lpstr>
      <vt:lpstr>Вечером в Пасху прямо на церковном дворе начинаются народные гулянья с  хороводами, песнями, играми, катанием на качелях.</vt:lpstr>
      <vt:lpstr>Выводы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35</cp:revision>
  <dcterms:created xsi:type="dcterms:W3CDTF">2016-06-18T12:25:34Z</dcterms:created>
  <dcterms:modified xsi:type="dcterms:W3CDTF">2016-06-19T12:57:45Z</dcterms:modified>
</cp:coreProperties>
</file>