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24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FC66-5255-4B0D-B8B6-597ED4F79C78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6EF6-0671-47F3-A675-8026898DF1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F9916-97E1-43B9-8660-50D70CFA54F8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72CF-6D92-4AD3-876C-48A08D2BA4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0482-11FB-4295-988D-C8C15763D979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FC2D-0DA2-40C7-9BF1-6F0ECBF284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5B26-4019-4DD0-A607-A77BBA4E6A58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9936-F644-48E5-8FA9-F490501839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A763-64CD-4DBA-BF99-7C95959BB45D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6F7A-BA2E-4D51-B169-5EC7D489CA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7E90-D9ED-4EAD-8149-DDCFFCDBB147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19755-A01E-4CDD-A5F4-45A30F299B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F2FC-E0BC-4E51-9F7C-1629180FCD9F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B120-E4D6-447F-927A-FD921F08D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F262-BFE0-4F7D-9DC3-C79342D656F5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1D8B7-6F37-4DD9-82D0-EC68960D8C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213DA-AACE-4DE6-AD68-ABD4DF3F4EDA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8D1A-64DB-4B57-9356-5EB0A9E67E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BCDA-C0A9-4B2E-86C0-169DC4AE6B3E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A4059-C943-407D-9720-5A654292BD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B012-5452-42B9-9EC5-4C868160EC1C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5996C-AC92-4C5F-B657-997A843B6F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FDEE4A-FA9C-4E8D-A6B4-CE1676B1DEA8}" type="datetimeFigureOut">
              <a:rPr lang="ru-RU"/>
              <a:pPr>
                <a:defRPr/>
              </a:pPr>
              <a:t>24.06.2016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88BC71-99B8-44B6-836C-EF59475771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композиции в конструктивных  искусствах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                                                                                  Трифонова Людмила Петровна,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учитель ИЗО, МХК,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МБОУ  </a:t>
            </a:r>
            <a:r>
              <a:rPr lang="ru-RU" sz="1800" dirty="0" err="1" smtClean="0"/>
              <a:t>Арефинская</a:t>
            </a:r>
            <a:r>
              <a:rPr lang="ru-RU" sz="1800" dirty="0" smtClean="0"/>
              <a:t> СОШ,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Нижегородской  области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Составлена на основании учебника </a:t>
            </a:r>
            <a:r>
              <a:rPr lang="ru-RU" sz="1800" dirty="0" smtClean="0"/>
              <a:t>Питерских А.С. Изобразительное искусство. Дизайн и архитектура в жизни человека. 7 класс: учеб. для </a:t>
            </a:r>
            <a:r>
              <a:rPr lang="ru-RU" sz="1800" dirty="0" err="1" smtClean="0"/>
              <a:t>общеобразоват</a:t>
            </a:r>
            <a:r>
              <a:rPr lang="ru-RU" sz="1800" dirty="0" smtClean="0"/>
              <a:t>. организаций/А.С.Питерских, Г.Е.Гуров, под ред. Б.М.Неменского.-2-е изд.-М.: Просвещение, 2014 год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500" y="4357688"/>
            <a:ext cx="3000375" cy="2000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642938" y="5214938"/>
            <a:ext cx="1357312" cy="214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5400000">
            <a:off x="106363" y="5108575"/>
            <a:ext cx="1608137" cy="392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831057" y="5403056"/>
            <a:ext cx="1357312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1035844" y="5607844"/>
            <a:ext cx="1357313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1250157" y="5536406"/>
            <a:ext cx="1357312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1464469" y="5322094"/>
            <a:ext cx="1357313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1677988" y="5108575"/>
            <a:ext cx="1608137" cy="392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5400000" flipV="1">
            <a:off x="2169319" y="5474494"/>
            <a:ext cx="1357312" cy="266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2393157" y="5250656"/>
            <a:ext cx="1357312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2607469" y="5464969"/>
            <a:ext cx="1357313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2759869" y="5617369"/>
            <a:ext cx="1357313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1057" y="5403056"/>
            <a:ext cx="1357312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0" y="1000125"/>
            <a:ext cx="3000375" cy="2000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57813" y="1285875"/>
            <a:ext cx="2143125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5072063" y="1143000"/>
            <a:ext cx="2357437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429250" y="1500188"/>
            <a:ext cx="2143125" cy="71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929313" y="1643063"/>
            <a:ext cx="1785937" cy="214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429250" y="1928813"/>
            <a:ext cx="2357438" cy="214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14938" y="2214563"/>
            <a:ext cx="2286000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00625" y="2571750"/>
            <a:ext cx="2071688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00625" y="4143375"/>
            <a:ext cx="3000375" cy="2000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8664566">
            <a:off x="4830763" y="4932363"/>
            <a:ext cx="2486025" cy="44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5400000" flipV="1">
            <a:off x="6643688" y="4643437"/>
            <a:ext cx="857250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9789669">
            <a:off x="5210175" y="5076825"/>
            <a:ext cx="2486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8664566">
            <a:off x="5638800" y="5219700"/>
            <a:ext cx="2486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5400000" flipV="1">
            <a:off x="5322094" y="5393531"/>
            <a:ext cx="357188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5400000" flipV="1">
            <a:off x="5572126" y="4500562"/>
            <a:ext cx="285750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2965629">
            <a:off x="5132388" y="5299075"/>
            <a:ext cx="2486025" cy="46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582" name="Picture 2" descr="http://www.artscroll.ru/Images/2008d/m/Malevich%20Kazimir%20Severinovich/000217_dis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88" y="285750"/>
            <a:ext cx="25177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Источники: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Учебник: Питерских А.С. Изобразительное искусство. Дизайн и архитектура в жизни человека. 7 класс: учеб. для </a:t>
            </a:r>
            <a:r>
              <a:rPr lang="ru-RU" sz="1800" dirty="0" err="1" smtClean="0"/>
              <a:t>общеобразоват</a:t>
            </a:r>
            <a:r>
              <a:rPr lang="ru-RU" sz="1800" dirty="0" smtClean="0"/>
              <a:t>. организаций/А.С.Питерских, Г.Е.Гуров; под ред. </a:t>
            </a:r>
            <a:r>
              <a:rPr lang="ru-RU" sz="1800" dirty="0" err="1" smtClean="0"/>
              <a:t>Б.М.Неменского</a:t>
            </a:r>
            <a:r>
              <a:rPr lang="ru-RU" sz="1800" dirty="0" smtClean="0"/>
              <a:t>. – 2-е изд.  - М</a:t>
            </a:r>
            <a:r>
              <a:rPr lang="ru-RU" sz="1800" smtClean="0"/>
              <a:t>.: Просвещение, 2014 год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3" y="285750"/>
            <a:ext cx="8572500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Законы композиции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428625" y="1357313"/>
            <a:ext cx="2895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39" name="Rectangle 15"/>
          <p:cNvSpPr>
            <a:spLocks noChangeArrowheads="1"/>
          </p:cNvSpPr>
          <p:nvPr/>
        </p:nvSpPr>
        <p:spPr bwMode="auto">
          <a:xfrm>
            <a:off x="619125" y="2519363"/>
            <a:ext cx="9144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0" name="Rectangle 22"/>
          <p:cNvSpPr>
            <a:spLocks noChangeArrowheads="1"/>
          </p:cNvSpPr>
          <p:nvPr/>
        </p:nvSpPr>
        <p:spPr bwMode="auto">
          <a:xfrm>
            <a:off x="2214563" y="1785938"/>
            <a:ext cx="785812" cy="1052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4714875" y="1785938"/>
            <a:ext cx="30480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2" name="Rectangle 11"/>
          <p:cNvSpPr>
            <a:spLocks noChangeArrowheads="1"/>
          </p:cNvSpPr>
          <p:nvPr/>
        </p:nvSpPr>
        <p:spPr bwMode="auto">
          <a:xfrm>
            <a:off x="6643688" y="1928813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6572250" y="3000375"/>
            <a:ext cx="642938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5214938" y="3000375"/>
            <a:ext cx="700087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>
            <a:off x="4829175" y="196215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6" name="TextBox 19"/>
          <p:cNvSpPr txBox="1">
            <a:spLocks noChangeArrowheads="1"/>
          </p:cNvSpPr>
          <p:nvPr/>
        </p:nvSpPr>
        <p:spPr bwMode="auto">
          <a:xfrm>
            <a:off x="4786313" y="4572000"/>
            <a:ext cx="3857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3 . Использование законов  асимметрии, динамического равновесия</a:t>
            </a:r>
          </a:p>
        </p:txBody>
      </p:sp>
      <p:sp>
        <p:nvSpPr>
          <p:cNvPr id="14347" name="TextBox 20"/>
          <p:cNvSpPr txBox="1">
            <a:spLocks noChangeArrowheads="1"/>
          </p:cNvSpPr>
          <p:nvPr/>
        </p:nvSpPr>
        <p:spPr bwMode="auto">
          <a:xfrm>
            <a:off x="142875" y="857250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1. Равновесие</a:t>
            </a:r>
          </a:p>
        </p:txBody>
      </p:sp>
      <p:sp>
        <p:nvSpPr>
          <p:cNvPr id="14348" name="TextBox 21"/>
          <p:cNvSpPr txBox="1">
            <a:spLocks noChangeArrowheads="1"/>
          </p:cNvSpPr>
          <p:nvPr/>
        </p:nvSpPr>
        <p:spPr bwMode="auto">
          <a:xfrm>
            <a:off x="3929063" y="1143000"/>
            <a:ext cx="4643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2. Симметрия в композиции</a:t>
            </a:r>
          </a:p>
        </p:txBody>
      </p:sp>
      <p:sp>
        <p:nvSpPr>
          <p:cNvPr id="14349" name="AutoShape 8" descr="http://en.gallerix.ru/fullpic/bc77699538fa8a2d3880ab1c64531e88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AutoShape 10" descr="http://en.gallerix.ru/fullpic/bc77699538fa8a2d3880ab1c64531e88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1" name="AutoShape 12" descr="http://en.gallerix.ru/fullpic/bc77699538fa8a2d3880ab1c64531e88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2" name="AutoShape 14" descr="http://en.gallerix.ru/fullpic/bc77699538fa8a2d3880ab1c64531e88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53" name="Picture 16" descr="http://aestheticperspectives.com/wp-content/uploads/2013/01/Inventing-abstraction-post-8-kazimir-malevic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286125"/>
            <a:ext cx="28575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1714500" y="371475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5 Законы передачи динамики в композиции</a:t>
            </a: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428625" y="1357313"/>
            <a:ext cx="36576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1009650" y="2747963"/>
            <a:ext cx="9144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2000250" y="1681163"/>
            <a:ext cx="1905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2838450" y="2595563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809625" y="1528763"/>
            <a:ext cx="6858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357188" y="500063"/>
            <a:ext cx="4143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4  Законы передачи статики в композиции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4259263" y="4483100"/>
            <a:ext cx="3648075" cy="2119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259263" y="4483100"/>
            <a:ext cx="3648075" cy="2119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0" name="Rectangle 17"/>
          <p:cNvSpPr>
            <a:spLocks noChangeArrowheads="1"/>
          </p:cNvSpPr>
          <p:nvPr/>
        </p:nvSpPr>
        <p:spPr bwMode="auto">
          <a:xfrm rot="3268376">
            <a:off x="6611938" y="5916613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 rot="3199742">
            <a:off x="4543425" y="4646613"/>
            <a:ext cx="6858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 rot="-2113624">
            <a:off x="4886325" y="5294313"/>
            <a:ext cx="1905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73" name="Rectangle 18"/>
          <p:cNvSpPr>
            <a:spLocks noChangeArrowheads="1"/>
          </p:cNvSpPr>
          <p:nvPr/>
        </p:nvSpPr>
        <p:spPr bwMode="auto">
          <a:xfrm rot="-2061881">
            <a:off x="6715125" y="5065713"/>
            <a:ext cx="9144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714375" y="1071563"/>
            <a:ext cx="3648075" cy="2119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714375" y="1071563"/>
            <a:ext cx="3648075" cy="2119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7" name="Rectangle 17"/>
          <p:cNvSpPr>
            <a:spLocks noChangeArrowheads="1"/>
          </p:cNvSpPr>
          <p:nvPr/>
        </p:nvSpPr>
        <p:spPr bwMode="auto">
          <a:xfrm rot="3268376">
            <a:off x="3067050" y="2505075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 rot="3199742">
            <a:off x="998538" y="1235075"/>
            <a:ext cx="6858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 rot="-2113624">
            <a:off x="1341438" y="1882775"/>
            <a:ext cx="1905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0" name="Rectangle 18"/>
          <p:cNvSpPr>
            <a:spLocks noChangeArrowheads="1"/>
          </p:cNvSpPr>
          <p:nvPr/>
        </p:nvSpPr>
        <p:spPr bwMode="auto">
          <a:xfrm rot="-2061881">
            <a:off x="3170238" y="1654175"/>
            <a:ext cx="9144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4714875" y="3643313"/>
            <a:ext cx="3143250" cy="2643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2" name="Rectangle 15"/>
          <p:cNvSpPr>
            <a:spLocks noChangeArrowheads="1"/>
          </p:cNvSpPr>
          <p:nvPr/>
        </p:nvSpPr>
        <p:spPr bwMode="auto">
          <a:xfrm rot="3199742">
            <a:off x="6058694" y="4385469"/>
            <a:ext cx="823912" cy="1860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 rot="-4246694">
            <a:off x="5133182" y="4485481"/>
            <a:ext cx="914400" cy="496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 rot="-2333357">
            <a:off x="6249988" y="3886200"/>
            <a:ext cx="384175" cy="568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4500563" y="1143000"/>
            <a:ext cx="4143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latin typeface="Calibri" pitchFamily="34" charset="0"/>
              </a:rPr>
              <a:t>Открытая композиция</a:t>
            </a:r>
          </a:p>
          <a:p>
            <a:endParaRPr lang="ru-RU" sz="2400">
              <a:latin typeface="Calibri" pitchFamily="34" charset="0"/>
            </a:endParaRPr>
          </a:p>
        </p:txBody>
      </p:sp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642938" y="5143500"/>
            <a:ext cx="3857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latin typeface="Calibri" pitchFamily="34" charset="0"/>
              </a:rPr>
              <a:t>Замкнутая  глубинная  композиция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357188" y="214313"/>
            <a:ext cx="8358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Ритм в композиции</a:t>
            </a: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57188" y="714375"/>
            <a:ext cx="8358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FF00"/>
                </a:solidFill>
                <a:latin typeface="Calibri" pitchFamily="34" charset="0"/>
              </a:rPr>
              <a:t>Ритм- чередование изобразительных элементов и свободных пространств</a:t>
            </a: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3643313" y="1214438"/>
            <a:ext cx="3657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2" name="Oval 19"/>
          <p:cNvSpPr>
            <a:spLocks noChangeArrowheads="1"/>
          </p:cNvSpPr>
          <p:nvPr/>
        </p:nvSpPr>
        <p:spPr bwMode="auto">
          <a:xfrm>
            <a:off x="3871913" y="2586038"/>
            <a:ext cx="533400" cy="533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3" name="Oval 20"/>
          <p:cNvSpPr>
            <a:spLocks noChangeArrowheads="1"/>
          </p:cNvSpPr>
          <p:nvPr/>
        </p:nvSpPr>
        <p:spPr bwMode="auto">
          <a:xfrm>
            <a:off x="6462713" y="2205038"/>
            <a:ext cx="533400" cy="533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4" name="Oval 21"/>
          <p:cNvSpPr>
            <a:spLocks noChangeArrowheads="1"/>
          </p:cNvSpPr>
          <p:nvPr/>
        </p:nvSpPr>
        <p:spPr bwMode="auto">
          <a:xfrm>
            <a:off x="5624513" y="1747838"/>
            <a:ext cx="533400" cy="533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5" name="Oval 22"/>
          <p:cNvSpPr>
            <a:spLocks noChangeArrowheads="1"/>
          </p:cNvSpPr>
          <p:nvPr/>
        </p:nvSpPr>
        <p:spPr bwMode="auto">
          <a:xfrm>
            <a:off x="5776913" y="2509838"/>
            <a:ext cx="533400" cy="533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Oval 23"/>
          <p:cNvSpPr>
            <a:spLocks noChangeArrowheads="1"/>
          </p:cNvSpPr>
          <p:nvPr/>
        </p:nvSpPr>
        <p:spPr bwMode="auto">
          <a:xfrm>
            <a:off x="6386513" y="1443038"/>
            <a:ext cx="533400" cy="533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Oval 24"/>
          <p:cNvSpPr>
            <a:spLocks noChangeArrowheads="1"/>
          </p:cNvSpPr>
          <p:nvPr/>
        </p:nvSpPr>
        <p:spPr bwMode="auto">
          <a:xfrm>
            <a:off x="4643438" y="2000250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Oval 25"/>
          <p:cNvSpPr>
            <a:spLocks noChangeArrowheads="1"/>
          </p:cNvSpPr>
          <p:nvPr/>
        </p:nvSpPr>
        <p:spPr bwMode="auto">
          <a:xfrm>
            <a:off x="6386513" y="281463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9" name="Oval 26"/>
          <p:cNvSpPr>
            <a:spLocks noChangeArrowheads="1"/>
          </p:cNvSpPr>
          <p:nvPr/>
        </p:nvSpPr>
        <p:spPr bwMode="auto">
          <a:xfrm>
            <a:off x="6234113" y="197643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0" name="Oval 27"/>
          <p:cNvSpPr>
            <a:spLocks noChangeArrowheads="1"/>
          </p:cNvSpPr>
          <p:nvPr/>
        </p:nvSpPr>
        <p:spPr bwMode="auto">
          <a:xfrm>
            <a:off x="5395913" y="235743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1" name="Oval 28"/>
          <p:cNvSpPr>
            <a:spLocks noChangeArrowheads="1"/>
          </p:cNvSpPr>
          <p:nvPr/>
        </p:nvSpPr>
        <p:spPr bwMode="auto">
          <a:xfrm>
            <a:off x="3871913" y="151923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2" name="TextBox 22"/>
          <p:cNvSpPr txBox="1">
            <a:spLocks noChangeArrowheads="1"/>
          </p:cNvSpPr>
          <p:nvPr/>
        </p:nvSpPr>
        <p:spPr bwMode="auto">
          <a:xfrm>
            <a:off x="250825" y="3357563"/>
            <a:ext cx="36433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1. Одинаковый мотив. Сгущение и разрежение элементов.</a:t>
            </a:r>
          </a:p>
        </p:txBody>
      </p:sp>
      <p:sp>
        <p:nvSpPr>
          <p:cNvPr id="17423" name="Rectangle 8"/>
          <p:cNvSpPr>
            <a:spLocks noChangeArrowheads="1"/>
          </p:cNvSpPr>
          <p:nvPr/>
        </p:nvSpPr>
        <p:spPr bwMode="auto">
          <a:xfrm>
            <a:off x="214313" y="4500563"/>
            <a:ext cx="3657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4" name="Oval 27"/>
          <p:cNvSpPr>
            <a:spLocks noChangeArrowheads="1"/>
          </p:cNvSpPr>
          <p:nvPr/>
        </p:nvSpPr>
        <p:spPr bwMode="auto">
          <a:xfrm>
            <a:off x="642938" y="492918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5" name="Oval 27"/>
          <p:cNvSpPr>
            <a:spLocks noChangeArrowheads="1"/>
          </p:cNvSpPr>
          <p:nvPr/>
        </p:nvSpPr>
        <p:spPr bwMode="auto">
          <a:xfrm>
            <a:off x="928688" y="4786313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6" name="Oval 27"/>
          <p:cNvSpPr>
            <a:spLocks noChangeArrowheads="1"/>
          </p:cNvSpPr>
          <p:nvPr/>
        </p:nvSpPr>
        <p:spPr bwMode="auto">
          <a:xfrm>
            <a:off x="1214438" y="5072063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7" name="Oval 27"/>
          <p:cNvSpPr>
            <a:spLocks noChangeArrowheads="1"/>
          </p:cNvSpPr>
          <p:nvPr/>
        </p:nvSpPr>
        <p:spPr bwMode="auto">
          <a:xfrm>
            <a:off x="5548313" y="250983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8" name="Oval 27"/>
          <p:cNvSpPr>
            <a:spLocks noChangeArrowheads="1"/>
          </p:cNvSpPr>
          <p:nvPr/>
        </p:nvSpPr>
        <p:spPr bwMode="auto">
          <a:xfrm>
            <a:off x="2000250" y="5286375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9" name="Oval 27"/>
          <p:cNvSpPr>
            <a:spLocks noChangeArrowheads="1"/>
          </p:cNvSpPr>
          <p:nvPr/>
        </p:nvSpPr>
        <p:spPr bwMode="auto">
          <a:xfrm>
            <a:off x="2357438" y="5429250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0" name="Oval 27"/>
          <p:cNvSpPr>
            <a:spLocks noChangeArrowheads="1"/>
          </p:cNvSpPr>
          <p:nvPr/>
        </p:nvSpPr>
        <p:spPr bwMode="auto">
          <a:xfrm>
            <a:off x="1785938" y="5572125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1" name="Oval 27"/>
          <p:cNvSpPr>
            <a:spLocks noChangeArrowheads="1"/>
          </p:cNvSpPr>
          <p:nvPr/>
        </p:nvSpPr>
        <p:spPr bwMode="auto">
          <a:xfrm>
            <a:off x="2143125" y="5643563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2" name="Oval 27"/>
          <p:cNvSpPr>
            <a:spLocks noChangeArrowheads="1"/>
          </p:cNvSpPr>
          <p:nvPr/>
        </p:nvSpPr>
        <p:spPr bwMode="auto">
          <a:xfrm>
            <a:off x="1928813" y="5857875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3" name="Oval 27"/>
          <p:cNvSpPr>
            <a:spLocks noChangeArrowheads="1"/>
          </p:cNvSpPr>
          <p:nvPr/>
        </p:nvSpPr>
        <p:spPr bwMode="auto">
          <a:xfrm>
            <a:off x="1643063" y="578643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4" name="Oval 27"/>
          <p:cNvSpPr>
            <a:spLocks noChangeArrowheads="1"/>
          </p:cNvSpPr>
          <p:nvPr/>
        </p:nvSpPr>
        <p:spPr bwMode="auto">
          <a:xfrm>
            <a:off x="1643063" y="5357813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1428750" y="5643563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6" name="Oval 27"/>
          <p:cNvSpPr>
            <a:spLocks noChangeArrowheads="1"/>
          </p:cNvSpPr>
          <p:nvPr/>
        </p:nvSpPr>
        <p:spPr bwMode="auto">
          <a:xfrm>
            <a:off x="1643063" y="607218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7" name="Oval 27"/>
          <p:cNvSpPr>
            <a:spLocks noChangeArrowheads="1"/>
          </p:cNvSpPr>
          <p:nvPr/>
        </p:nvSpPr>
        <p:spPr bwMode="auto">
          <a:xfrm>
            <a:off x="2857500" y="6000750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8" name="Oval 27"/>
          <p:cNvSpPr>
            <a:spLocks noChangeArrowheads="1"/>
          </p:cNvSpPr>
          <p:nvPr/>
        </p:nvSpPr>
        <p:spPr bwMode="auto">
          <a:xfrm>
            <a:off x="3000375" y="5715000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39" name="Oval 27"/>
          <p:cNvSpPr>
            <a:spLocks noChangeArrowheads="1"/>
          </p:cNvSpPr>
          <p:nvPr/>
        </p:nvSpPr>
        <p:spPr bwMode="auto">
          <a:xfrm>
            <a:off x="3071813" y="6143625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0" name="Oval 27"/>
          <p:cNvSpPr>
            <a:spLocks noChangeArrowheads="1"/>
          </p:cNvSpPr>
          <p:nvPr/>
        </p:nvSpPr>
        <p:spPr bwMode="auto">
          <a:xfrm>
            <a:off x="3071813" y="4786313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1" name="Oval 27"/>
          <p:cNvSpPr>
            <a:spLocks noChangeArrowheads="1"/>
          </p:cNvSpPr>
          <p:nvPr/>
        </p:nvSpPr>
        <p:spPr bwMode="auto">
          <a:xfrm>
            <a:off x="3357563" y="521493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2" name="Oval 27"/>
          <p:cNvSpPr>
            <a:spLocks noChangeArrowheads="1"/>
          </p:cNvSpPr>
          <p:nvPr/>
        </p:nvSpPr>
        <p:spPr bwMode="auto">
          <a:xfrm>
            <a:off x="3429000" y="4643438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3" name="Oval 27"/>
          <p:cNvSpPr>
            <a:spLocks noChangeArrowheads="1"/>
          </p:cNvSpPr>
          <p:nvPr/>
        </p:nvSpPr>
        <p:spPr bwMode="auto">
          <a:xfrm>
            <a:off x="357188" y="6000750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4" name="Oval 27"/>
          <p:cNvSpPr>
            <a:spLocks noChangeArrowheads="1"/>
          </p:cNvSpPr>
          <p:nvPr/>
        </p:nvSpPr>
        <p:spPr bwMode="auto">
          <a:xfrm>
            <a:off x="642938" y="6215063"/>
            <a:ext cx="2286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5" name="TextBox 47"/>
          <p:cNvSpPr txBox="1">
            <a:spLocks noChangeArrowheads="1"/>
          </p:cNvSpPr>
          <p:nvPr/>
        </p:nvSpPr>
        <p:spPr bwMode="auto">
          <a:xfrm>
            <a:off x="3786188" y="3357563"/>
            <a:ext cx="5572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2. Элементы одинакового мотива имеют разный размер и поворот, а также расстояние между элементами</a:t>
            </a:r>
          </a:p>
        </p:txBody>
      </p:sp>
      <p:sp>
        <p:nvSpPr>
          <p:cNvPr id="17446" name="Rectangle 8"/>
          <p:cNvSpPr>
            <a:spLocks noChangeArrowheads="1"/>
          </p:cNvSpPr>
          <p:nvPr/>
        </p:nvSpPr>
        <p:spPr bwMode="auto">
          <a:xfrm>
            <a:off x="4357688" y="4500563"/>
            <a:ext cx="3657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7" name="Rectangle 13"/>
          <p:cNvSpPr>
            <a:spLocks noChangeArrowheads="1"/>
          </p:cNvSpPr>
          <p:nvPr/>
        </p:nvSpPr>
        <p:spPr bwMode="auto">
          <a:xfrm>
            <a:off x="4786313" y="6072188"/>
            <a:ext cx="242887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8" name="Rectangle 13"/>
          <p:cNvSpPr>
            <a:spLocks noChangeArrowheads="1"/>
          </p:cNvSpPr>
          <p:nvPr/>
        </p:nvSpPr>
        <p:spPr bwMode="auto">
          <a:xfrm rot="2636274">
            <a:off x="5897563" y="5599113"/>
            <a:ext cx="523875" cy="5889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49" name="Rectangle 13"/>
          <p:cNvSpPr>
            <a:spLocks noChangeArrowheads="1"/>
          </p:cNvSpPr>
          <p:nvPr/>
        </p:nvSpPr>
        <p:spPr bwMode="auto">
          <a:xfrm rot="-2115897">
            <a:off x="6858000" y="5857875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0" name="Rectangle 13"/>
          <p:cNvSpPr>
            <a:spLocks noChangeArrowheads="1"/>
          </p:cNvSpPr>
          <p:nvPr/>
        </p:nvSpPr>
        <p:spPr bwMode="auto">
          <a:xfrm rot="1264014">
            <a:off x="7183438" y="4805363"/>
            <a:ext cx="588962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1" name="Rectangle 13"/>
          <p:cNvSpPr>
            <a:spLocks noChangeArrowheads="1"/>
          </p:cNvSpPr>
          <p:nvPr/>
        </p:nvSpPr>
        <p:spPr bwMode="auto">
          <a:xfrm rot="-1084439">
            <a:off x="5586413" y="5024438"/>
            <a:ext cx="723900" cy="668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2" name="Rectangle 13"/>
          <p:cNvSpPr>
            <a:spLocks noChangeArrowheads="1"/>
          </p:cNvSpPr>
          <p:nvPr/>
        </p:nvSpPr>
        <p:spPr bwMode="auto">
          <a:xfrm>
            <a:off x="4714875" y="4786313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3" name="Rectangle 13"/>
          <p:cNvSpPr>
            <a:spLocks noChangeArrowheads="1"/>
          </p:cNvSpPr>
          <p:nvPr/>
        </p:nvSpPr>
        <p:spPr bwMode="auto">
          <a:xfrm rot="-1973764">
            <a:off x="5357813" y="4714875"/>
            <a:ext cx="314325" cy="285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4" name="Rectangle 13"/>
          <p:cNvSpPr>
            <a:spLocks noChangeArrowheads="1"/>
          </p:cNvSpPr>
          <p:nvPr/>
        </p:nvSpPr>
        <p:spPr bwMode="auto">
          <a:xfrm rot="-1973764">
            <a:off x="5338763" y="5491163"/>
            <a:ext cx="314325" cy="285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5" name="Rectangle 13"/>
          <p:cNvSpPr>
            <a:spLocks noChangeArrowheads="1"/>
          </p:cNvSpPr>
          <p:nvPr/>
        </p:nvSpPr>
        <p:spPr bwMode="auto">
          <a:xfrm rot="-1973764">
            <a:off x="5838825" y="4705350"/>
            <a:ext cx="314325" cy="285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56" name="Rectangle 13"/>
          <p:cNvSpPr>
            <a:spLocks noChangeArrowheads="1"/>
          </p:cNvSpPr>
          <p:nvPr/>
        </p:nvSpPr>
        <p:spPr bwMode="auto">
          <a:xfrm rot="-1973764">
            <a:off x="6292850" y="4954588"/>
            <a:ext cx="415925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ChangeArrowheads="1"/>
          </p:cNvSpPr>
          <p:nvPr/>
        </p:nvSpPr>
        <p:spPr bwMode="auto">
          <a:xfrm>
            <a:off x="457200" y="990600"/>
            <a:ext cx="4038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457200" y="3810000"/>
            <a:ext cx="4038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1071563" y="1643063"/>
            <a:ext cx="2209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1676400" y="2362200"/>
            <a:ext cx="24384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2667000" y="1295400"/>
            <a:ext cx="228600" cy="1752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8" name="Line 10"/>
          <p:cNvSpPr>
            <a:spLocks noChangeShapeType="1"/>
          </p:cNvSpPr>
          <p:nvPr/>
        </p:nvSpPr>
        <p:spPr bwMode="auto">
          <a:xfrm>
            <a:off x="1066800" y="14478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11"/>
          <p:cNvSpPr>
            <a:spLocks noChangeShapeType="1"/>
          </p:cNvSpPr>
          <p:nvPr/>
        </p:nvSpPr>
        <p:spPr bwMode="auto">
          <a:xfrm>
            <a:off x="1066800" y="12192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2"/>
          <p:cNvSpPr>
            <a:spLocks noChangeShapeType="1"/>
          </p:cNvSpPr>
          <p:nvPr/>
        </p:nvSpPr>
        <p:spPr bwMode="auto">
          <a:xfrm>
            <a:off x="2438400" y="21336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13"/>
          <p:cNvSpPr>
            <a:spLocks noChangeShapeType="1"/>
          </p:cNvSpPr>
          <p:nvPr/>
        </p:nvSpPr>
        <p:spPr bwMode="auto">
          <a:xfrm>
            <a:off x="838200" y="29718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>
            <a:off x="762000" y="27432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15"/>
          <p:cNvSpPr>
            <a:spLocks noChangeShapeType="1"/>
          </p:cNvSpPr>
          <p:nvPr/>
        </p:nvSpPr>
        <p:spPr bwMode="auto">
          <a:xfrm>
            <a:off x="2819400" y="3276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Rectangle 16"/>
          <p:cNvSpPr>
            <a:spLocks noChangeArrowheads="1"/>
          </p:cNvSpPr>
          <p:nvPr/>
        </p:nvSpPr>
        <p:spPr bwMode="auto">
          <a:xfrm rot="-1845764">
            <a:off x="762000" y="4953000"/>
            <a:ext cx="21336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45" name="Rectangle 17"/>
          <p:cNvSpPr>
            <a:spLocks noChangeArrowheads="1"/>
          </p:cNvSpPr>
          <p:nvPr/>
        </p:nvSpPr>
        <p:spPr bwMode="auto">
          <a:xfrm rot="-1657265">
            <a:off x="2209800" y="5486400"/>
            <a:ext cx="1905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46" name="Rectangle 18"/>
          <p:cNvSpPr>
            <a:spLocks noChangeArrowheads="1"/>
          </p:cNvSpPr>
          <p:nvPr/>
        </p:nvSpPr>
        <p:spPr bwMode="auto">
          <a:xfrm rot="-1784693">
            <a:off x="2133600" y="5105400"/>
            <a:ext cx="762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47" name="Line 19"/>
          <p:cNvSpPr>
            <a:spLocks noChangeShapeType="1"/>
          </p:cNvSpPr>
          <p:nvPr/>
        </p:nvSpPr>
        <p:spPr bwMode="auto">
          <a:xfrm flipV="1">
            <a:off x="762000" y="4343400"/>
            <a:ext cx="3505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20"/>
          <p:cNvSpPr>
            <a:spLocks noChangeShapeType="1"/>
          </p:cNvSpPr>
          <p:nvPr/>
        </p:nvSpPr>
        <p:spPr bwMode="auto">
          <a:xfrm flipV="1">
            <a:off x="1143000" y="4038600"/>
            <a:ext cx="3048000" cy="220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 flipV="1">
            <a:off x="762000" y="5638800"/>
            <a:ext cx="3429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22"/>
          <p:cNvSpPr>
            <a:spLocks noChangeShapeType="1"/>
          </p:cNvSpPr>
          <p:nvPr/>
        </p:nvSpPr>
        <p:spPr bwMode="auto">
          <a:xfrm>
            <a:off x="762000" y="4038600"/>
            <a:ext cx="35052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TextBox 24"/>
          <p:cNvSpPr txBox="1">
            <a:spLocks noChangeArrowheads="1"/>
          </p:cNvSpPr>
          <p:nvPr/>
        </p:nvSpPr>
        <p:spPr bwMode="auto">
          <a:xfrm>
            <a:off x="428625" y="214313"/>
            <a:ext cx="83581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Прямые линии и организация пространства</a:t>
            </a:r>
          </a:p>
          <a:p>
            <a:endParaRPr lang="ru-RU" sz="2800">
              <a:latin typeface="Calibri" pitchFamily="34" charset="0"/>
            </a:endParaRPr>
          </a:p>
        </p:txBody>
      </p:sp>
      <p:sp>
        <p:nvSpPr>
          <p:cNvPr id="18452" name="TextBox 25"/>
          <p:cNvSpPr txBox="1">
            <a:spLocks noChangeArrowheads="1"/>
          </p:cNvSpPr>
          <p:nvPr/>
        </p:nvSpPr>
        <p:spPr bwMode="auto">
          <a:xfrm>
            <a:off x="4572000" y="642938"/>
            <a:ext cx="49291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Среди элементов плоскостной композиции важное место занимают линии.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 Сочетание различных прямоугольников  и линий придает композиции большее разнообразие и зрелищность</a:t>
            </a:r>
            <a:endParaRPr lang="ru-RU" sz="2400" b="1">
              <a:latin typeface="Calibri" pitchFamily="34" charset="0"/>
            </a:endParaRPr>
          </a:p>
        </p:txBody>
      </p:sp>
      <p:pic>
        <p:nvPicPr>
          <p:cNvPr id="18453" name="Picture 4" descr="http://www.kunstbutler.com/Bilder/97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357563"/>
            <a:ext cx="368617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75" y="500063"/>
            <a:ext cx="3000375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Прямая линия-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простой выразительный элемент, делит плоскость на части и одновременно усиливает взаимосвязь всех элементов композиции.</a:t>
            </a:r>
            <a:endParaRPr lang="ru-RU" sz="2400" b="1" dirty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214313" y="6000750"/>
            <a:ext cx="89296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Малевич  Казимир   Северинович Супрематизм. Беспредметная композиция</a:t>
            </a:r>
          </a:p>
          <a:p>
            <a:endParaRPr lang="ru-RU" sz="16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9459" name="Picture 4" descr="http://www.diegomoya.org/obras/albums/userpics/10003/C4-Malevich-suprematismnonobjectiv_resi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5150" y="112713"/>
            <a:ext cx="5905500" cy="596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vr.theatre.ntu.edu.tw/fineart/painter-wt/kandinsky/kandinsky-1923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428625"/>
            <a:ext cx="707231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3" y="5214938"/>
            <a:ext cx="8286750" cy="1846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3.     Линии, своей направленностью, сгущенностью, пересечениями определяют движение и экспрессию всего изображения.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4.    Линии влияют на ритмическое построение композиции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857375" y="0"/>
            <a:ext cx="67865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Композиция </a:t>
            </a:r>
            <a:r>
              <a:rPr lang="en-US" sz="2400" b="1">
                <a:latin typeface="Calibri" pitchFamily="34" charset="0"/>
              </a:rPr>
              <a:t>VIII </a:t>
            </a:r>
            <a:r>
              <a:rPr lang="ru-RU" sz="2400" b="1">
                <a:latin typeface="Calibri" pitchFamily="34" charset="0"/>
              </a:rPr>
              <a:t>Василий Кандинский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642938" y="1143000"/>
            <a:ext cx="3143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Линия изображенная от края до края листа делает композицию  открытой.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714375" y="3571875"/>
            <a:ext cx="3286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Различная толщина и длина линий создает ощущений  движения и ритма</a:t>
            </a:r>
          </a:p>
          <a:p>
            <a:endParaRPr lang="ru-RU" sz="2400">
              <a:latin typeface="Calibri" pitchFamily="34" charset="0"/>
            </a:endParaRPr>
          </a:p>
        </p:txBody>
      </p:sp>
      <p:pic>
        <p:nvPicPr>
          <p:cNvPr id="4" name="Picture 2" descr="C:\Documents and Settings\Admin\Мои документы\8кл ИЗО\1чет\урок1\2009-01-17\Untitled-Scanned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642938"/>
            <a:ext cx="4071937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000500" y="3429000"/>
            <a:ext cx="4357688" cy="2286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3571875"/>
            <a:ext cx="178593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43500" y="3857625"/>
            <a:ext cx="178593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00688" y="4071938"/>
            <a:ext cx="1785937" cy="15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929313" y="4286250"/>
            <a:ext cx="1785937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57938" y="4500563"/>
            <a:ext cx="1785937" cy="1587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72188" y="4714875"/>
            <a:ext cx="1785937" cy="158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63" y="4929188"/>
            <a:ext cx="1785937" cy="1587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143500" y="5143500"/>
            <a:ext cx="1785938" cy="158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643438" y="5429250"/>
            <a:ext cx="1785937" cy="1588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286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Основы композиции в конструктивных  искусствах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Источники:</vt:lpstr>
    </vt:vector>
  </TitlesOfParts>
  <Company>Mi5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Композиция в конструктивных искусствах</dc:title>
  <dc:creator>Q</dc:creator>
  <cp:lastModifiedBy>User</cp:lastModifiedBy>
  <cp:revision>45</cp:revision>
  <dcterms:created xsi:type="dcterms:W3CDTF">2012-09-15T17:24:14Z</dcterms:created>
  <dcterms:modified xsi:type="dcterms:W3CDTF">2016-06-24T06:11:54Z</dcterms:modified>
</cp:coreProperties>
</file>