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84FE-7004-4285-9733-BFCA43B190E4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3BCB-54C9-4AA0-8AF0-8F22EAC9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C7AC-27E9-409D-ACD8-8B91F07C484D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1F78-5070-4BB5-8404-42BB216EB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5639-ECBB-4440-BAE7-35168E8807EE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D20A-BB89-4D06-83A7-8F1B34E9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185F-BD20-4B98-B218-F8DAAA04715D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AFCA-7F45-44F2-8E8C-73ECE5378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C9B5-92EB-47EE-B694-72759D66A9D5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D792-F548-4F73-A307-EF2C6E37A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0874-AD14-4CC0-88A2-A2B48B5CE3C2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5324-4F78-4633-925A-559C2820C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7475-7353-4364-9479-5AEC1C4C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1369-337B-4C89-A337-45C178A5628D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6B4C-D257-4BAB-954E-84717F74A124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D8DF-524E-4807-9A83-4CF6DA78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BE7B-7169-4E12-A3D2-EF509394A9C4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2200-371A-4E48-8FD2-816496CB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7888-9045-4787-B6BB-5E74347B5FC8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E3D-CFF4-41AF-B5E9-BFD023658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8DC5-DE93-40F5-8E15-A2835987BF04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8690-A164-415E-A1EF-64F54F30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D6339B-A54C-4D82-87E5-399D923D9AC9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9405C7-3B1A-4749-9F71-E36001253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C%D0%B8%D1%82%D1%80%D0%B8%D0%B9_%D0%94%D0%BE%D0%BD%D1%81%D0%BA%D0%BE%D0%B9" TargetMode="External"/><Relationship Id="rId2" Type="http://schemas.openxmlformats.org/officeDocument/2006/relationships/hyperlink" Target="http://ru.wikipedia.org/wiki/%D0%9A%D1%83%D0%BB%D0%B8%D0%BA%D0%BE%D0%B2%D1%81%D0%BA%D0%B0%D1%8F_%D0%B1%D0%B8%D1%82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ru.wikipedia.org/wiki/%D0%A0%D0%BE%D0%B4%D0%B8%D0%BE%D0%BD_%D0%9E%D1%81%D0%BB%D1%8F%D0%B1%D1%8F" TargetMode="External"/><Relationship Id="rId4" Type="http://schemas.openxmlformats.org/officeDocument/2006/relationships/hyperlink" Target="http://ru.wikipedia.org/wiki/%D0%90%D0%BB%D0%B5%D0%BA%D1%81%D0%B0%D0%BD%D0%B4%D1%80_%D0%9F%D0%B5%D1%80%D0%B5%D1%81%D0%B2%D0%B5%D1%8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ru.wikipedia.org/wiki/%D0%9E%D0%B1%D1%80%D0%B5%D1%82%D0%B5%D0%BD%D0%B8%D0%B5_%D0%BC%D0%BE%D1%89%D0%B5%D0%B9" TargetMode="External"/><Relationship Id="rId7" Type="http://schemas.openxmlformats.org/officeDocument/2006/relationships/hyperlink" Target="http://ru.wikipedia.org/wiki/18_%D0%B8%D1%8E%D0%BB%D1%8F" TargetMode="External"/><Relationship Id="rId2" Type="http://schemas.openxmlformats.org/officeDocument/2006/relationships/hyperlink" Target="http://ru.wikipedia.org/wiki/1422_%D0%B3%D0%BE%D0%B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1%D0%B5%D1%80%D0%B3%D0%B8%D0%B9_%D0%A0%D0%B0%D0%B4%D0%BE%D0%BD%D0%B5%D0%B6%D1%81%D0%BA%D0%B8%D0%B9" TargetMode="External"/><Relationship Id="rId5" Type="http://schemas.openxmlformats.org/officeDocument/2006/relationships/hyperlink" Target="http://ru.wikipedia.org/wiki/%D0%9F%D0%B0%D1%85%D0%BE%D0%BC%D0%B8%D0%B9_%D0%9B%D0%BE%D0%B3%D0%BE%D1%84%D0%B5%D1%82" TargetMode="External"/><Relationship Id="rId4" Type="http://schemas.openxmlformats.org/officeDocument/2006/relationships/hyperlink" Target="http://ru.wikipedia.org/wiki/%D0%9C%D0%BE%D1%89%D0%B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u.wikipedia.org/wiki/1392_%D0%B3%D0%BE%D0%B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ru.wikipedia.org/wiki/%D0%91%D0%BB%D0%B0%D0%B3%D0%BE%D0%B2%D0%B5%D1%89%D0%B5%D0%BD%D1%81%D0%BA%D0%B8%D0%B9_%D0%BC%D0%BE%D0%BD%D0%B0%D1%81%D1%82%D1%8B%D1%80%D1%8C_(%D0%9A%D0%B8%D1%80%D0%B6%D0%B0%D1%87)" TargetMode="External"/><Relationship Id="rId7" Type="http://schemas.openxmlformats.org/officeDocument/2006/relationships/hyperlink" Target="http://ru.wikipedia.org/wiki/%D0%92%D1%8B%D1%81%D0%BE%D1%86%D0%BA%D0%B8%D0%B9_%D0%BC%D0%BE%D0%BD%D0%B0%D1%81%D1%82%D1%8B%D1%80%D1%8C" TargetMode="External"/><Relationship Id="rId2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E%D0%BB%D0%BE%D0%BC%D0%BD%D0%B0" TargetMode="External"/><Relationship Id="rId5" Type="http://schemas.openxmlformats.org/officeDocument/2006/relationships/hyperlink" Target="http://ru.wikipedia.org/wiki/%D0%A1%D1%82%D0%B0%D1%80%D0%BE-%D0%93%D0%BE%D0%BB%D1%83%D1%82%D0%B2%D0%B8%D0%BD_%D0%BC%D0%BE%D0%BD%D0%B0%D1%81%D1%82%D1%8B%D1%80%D1%8C" TargetMode="External"/><Relationship Id="rId4" Type="http://schemas.openxmlformats.org/officeDocument/2006/relationships/hyperlink" Target="http://ru.wikipedia.org/wiki/%D0%9A%D0%B8%D1%80%D0%B6%D0%B0%D1%8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2%D0%BE%D0%B2" TargetMode="External"/><Relationship Id="rId2" Type="http://schemas.openxmlformats.org/officeDocument/2006/relationships/hyperlink" Target="http://ru.wikipedia.org/wiki/%D0%95%D0%BF%D0%B8%D1%84%D0%B0%D0%BD%D0%B8%D0%B9_%D0%9F%D1%80%D0%B5%D0%BC%D1%83%D0%B4%D1%80%D1%8B%D0%B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9A%D0%B8%D1%80%D0%B8%D0%BB%D0%BB_%D0%B8_%D0%9C%D0%B0%D1%80%D0%B8%D1%8F_%D0%A0%D0%B0%D0%B4%D0%BE%D0%BD%D0%B5%D0%B6%D1%81%D0%BA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2%D1%8F%D1%89%D0%B5%D0%BD%D0%BD%D0%BE%D0%B5_%D0%9F%D0%B8%D1%81%D0%B0%D0%BD%D0%B8%D0%B5" TargetMode="External"/><Relationship Id="rId2" Type="http://schemas.openxmlformats.org/officeDocument/2006/relationships/hyperlink" Target="http://ru.wikipedia.org/wiki/%D0%9F%D1%80%D0%BE%D1%81%D1%84%D0%BE%D1%80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D%D1%81%D1%82%D0%B0%D0%BD%D1%82%D0%B8%D0%BD%D0%BE%D0%BF%D0%BE%D0%BB%D1%8C" TargetMode="External"/><Relationship Id="rId3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7" Type="http://schemas.openxmlformats.org/officeDocument/2006/relationships/hyperlink" Target="http://ru.wikipedia.org/wiki/%D0%9F%D0%BE%D0%B4%D0%B0%D1%8F%D0%BD%D0%B8%D0%B5" TargetMode="External"/><Relationship Id="rId2" Type="http://schemas.openxmlformats.org/officeDocument/2006/relationships/hyperlink" Target="http://ru.wikipedia.org/wiki/13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1%83%D0%B4%D0%BE%D0%BB%D1%8E%D0%B1%D0%B8%D0%B5" TargetMode="External"/><Relationship Id="rId5" Type="http://schemas.openxmlformats.org/officeDocument/2006/relationships/hyperlink" Target="http://ru.wikipedia.org/wiki/%D0%A1%D0%BC%D0%B8%D1%80%D0%B5%D0%BD%D0%B8%D0%B5_(%D0%B2_%D1%85%D1%80%D0%B8%D1%81%D1%82%D0%B8%D0%B0%D0%BD%D1%81%D1%82%D0%B2%D0%B5)" TargetMode="External"/><Relationship Id="rId4" Type="http://schemas.openxmlformats.org/officeDocument/2006/relationships/hyperlink" Target="http://ru.wikipedia.org/wiki/%D0%98%D0%B3%D1%83%D0%BC%D0%B5%D0%BD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943906"/>
          </a:xfrm>
        </p:spPr>
        <p:txBody>
          <a:bodyPr/>
          <a:lstStyle/>
          <a:p>
            <a:r>
              <a:rPr lang="ru-RU" sz="1800" dirty="0" smtClean="0"/>
              <a:t>                                                         Трифонова Людмила Петровна,</a:t>
            </a:r>
          </a:p>
          <a:p>
            <a:r>
              <a:rPr lang="ru-RU" sz="1800" dirty="0" smtClean="0"/>
              <a:t>                                             учитель ИЗО, МХК, ОРКСЭ модуль ОПК,</a:t>
            </a:r>
          </a:p>
          <a:p>
            <a:r>
              <a:rPr lang="ru-RU" sz="1800" dirty="0" smtClean="0"/>
              <a:t>                                                        МБОУ </a:t>
            </a:r>
            <a:r>
              <a:rPr lang="ru-RU" sz="1800" dirty="0" err="1" smtClean="0"/>
              <a:t>Арефинская</a:t>
            </a:r>
            <a:r>
              <a:rPr lang="ru-RU" sz="1800" dirty="0" smtClean="0"/>
              <a:t> СОШ, 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Нижегородской области  </a:t>
            </a:r>
          </a:p>
          <a:p>
            <a:endParaRPr lang="ru-RU" sz="1800" dirty="0" smtClean="0"/>
          </a:p>
          <a:p>
            <a:r>
              <a:rPr lang="ru-RU" sz="1800" dirty="0" smtClean="0"/>
              <a:t>Составлена на основании учебника «Основы религиозных культур и светской этики», модуль «Основы православной культуры», для учащихся 4 – 5 классов, под редакцией А.В.Кураева, Москва, «Просвещение» 2012 год                                              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Сергий Радонежский – игумен земли Русской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Благословение на битву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524000"/>
            <a:ext cx="5207000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Очень часто примирял враждующих между собой князей,  благодаря чему ко времени </a:t>
            </a:r>
            <a:r>
              <a:rPr lang="ru-RU" sz="2800" dirty="0" smtClean="0">
                <a:hlinkClick r:id="rId2" tooltip="Куликовская битва"/>
              </a:rPr>
              <a:t>Куликовской </a:t>
            </a:r>
            <a:r>
              <a:rPr lang="ru-RU" sz="2800" dirty="0" err="1" smtClean="0">
                <a:hlinkClick r:id="rId2" tooltip="Куликовская битва"/>
              </a:rPr>
              <a:t>битвы</a:t>
            </a:r>
            <a:r>
              <a:rPr lang="ru-RU" sz="2800" dirty="0" err="1" smtClean="0"/>
              <a:t>почти</a:t>
            </a:r>
            <a:r>
              <a:rPr lang="ru-RU" sz="2800" dirty="0" smtClean="0"/>
              <a:t> все русские князья признали главенство </a:t>
            </a:r>
            <a:r>
              <a:rPr lang="ru-RU" sz="2800" dirty="0" smtClean="0">
                <a:hlinkClick r:id="rId3" tooltip="Дмитрий Донской"/>
              </a:rPr>
              <a:t>Дмитрия Иоанновича</a:t>
            </a:r>
            <a:r>
              <a:rPr lang="ru-RU" sz="2800" dirty="0" smtClean="0"/>
              <a:t>. Отправляясь на эту битву, последний в сопровождении князей, бояр и воевод поехал к Сергию, чтобы помолиться с ним и получить от него благословение. Благословляя его, Сергий предрёк ему победу и спасение от смерти и отправил с ним двух иноков княжеского рода, хорошо владеющих оружием </a:t>
            </a:r>
            <a:r>
              <a:rPr lang="ru-RU" sz="2800" dirty="0" err="1" smtClean="0">
                <a:hlinkClick r:id="rId4" tooltip="Александр Пересвет"/>
              </a:rPr>
              <a:t>Пересвета</a:t>
            </a:r>
            <a:r>
              <a:rPr lang="ru-RU" sz="2800" dirty="0" smtClean="0"/>
              <a:t> </a:t>
            </a:r>
            <a:r>
              <a:rPr lang="ru-RU" sz="2800" dirty="0" err="1" smtClean="0"/>
              <a:t>и</a:t>
            </a:r>
            <a:r>
              <a:rPr lang="ru-RU" sz="2800" dirty="0" err="1" smtClean="0">
                <a:hlinkClick r:id="rId5" tooltip="Родион Ослябя"/>
              </a:rPr>
              <a:t>Ослябю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2533" name="Picture 5" descr="sergy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lum bright="6000" contrast="6000"/>
          </a:blip>
          <a:srcRect/>
          <a:stretch>
            <a:fillRect/>
          </a:stretch>
        </p:blipFill>
        <p:spPr>
          <a:xfrm>
            <a:off x="250825" y="1773238"/>
            <a:ext cx="3151188" cy="4467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Обретение мощей Сергия 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ln/>
        </p:spPr>
      </p:sp>
      <p:sp>
        <p:nvSpPr>
          <p:cNvPr id="2355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smtClean="0"/>
              <a:t>Через 30 лет, 5 июля </a:t>
            </a:r>
            <a:r>
              <a:rPr lang="ru-RU" sz="2000" smtClean="0">
                <a:hlinkClick r:id="rId2" tooltip="1422 год"/>
              </a:rPr>
              <a:t>1422 года</a:t>
            </a:r>
            <a:r>
              <a:rPr lang="ru-RU" sz="2000" smtClean="0"/>
              <a:t>, были </a:t>
            </a:r>
            <a:r>
              <a:rPr lang="ru-RU" sz="2000" smtClean="0">
                <a:hlinkClick r:id="rId3" tooltip="Обретение мощей"/>
              </a:rPr>
              <a:t>обретены</a:t>
            </a:r>
            <a:r>
              <a:rPr lang="ru-RU" sz="2000" smtClean="0"/>
              <a:t> нетленными его </a:t>
            </a:r>
            <a:r>
              <a:rPr lang="ru-RU" sz="2000" smtClean="0">
                <a:hlinkClick r:id="rId4" tooltip="Мощи"/>
              </a:rPr>
              <a:t>мощи</a:t>
            </a:r>
            <a:r>
              <a:rPr lang="ru-RU" sz="2000" smtClean="0"/>
              <a:t>, о чём свидетельствовал </a:t>
            </a:r>
            <a:r>
              <a:rPr lang="ru-RU" sz="2000" smtClean="0">
                <a:hlinkClick r:id="rId5" tooltip="Пахомий Логофет"/>
              </a:rPr>
              <a:t>Пахомий Логофет</a:t>
            </a:r>
            <a:r>
              <a:rPr lang="ru-RU" sz="2000" baseline="30000" smtClean="0">
                <a:hlinkClick r:id="rId6"/>
              </a:rPr>
              <a:t>[14]</a:t>
            </a:r>
            <a:r>
              <a:rPr lang="ru-RU" sz="2000" smtClean="0"/>
              <a:t>; день 5 </a:t>
            </a:r>
            <a:r>
              <a:rPr lang="ru-RU" sz="2000" smtClean="0">
                <a:hlinkClick r:id="rId7" tooltip="18 июля"/>
              </a:rPr>
              <a:t>(18) июля</a:t>
            </a:r>
            <a:r>
              <a:rPr lang="ru-RU" sz="2000" smtClean="0"/>
              <a:t> является одним из дней памяти святого.</a:t>
            </a:r>
          </a:p>
        </p:txBody>
      </p:sp>
      <p:pic>
        <p:nvPicPr>
          <p:cNvPr id="23559" name="Рисунок 6" descr="526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76250"/>
            <a:ext cx="61928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5" descr="ТСЛ 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820150" cy="64262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Ефошкин Сергей. Троице-Сергиева Лавра. К преподобном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97887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8313" y="4437063"/>
            <a:ext cx="8229600" cy="2263775"/>
          </a:xfrm>
        </p:spPr>
        <p:txBody>
          <a:bodyPr/>
          <a:lstStyle/>
          <a:p>
            <a:r>
              <a:rPr lang="ru-RU" sz="2200" smtClean="0"/>
              <a:t>Троице-Сергиева Лавра является  духовным центром России. В ней покоятся мощи  Сергия Радонежского, эта крепость  много раз осаждалась врагами, но, являясь средоточием православия, всегда отражала натиск противника.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7916"/>
            <a:ext cx="8229600" cy="10715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Кончина святого Сергия</a:t>
            </a:r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87475" y="2255838"/>
          <a:ext cx="2199748" cy="365760"/>
        </p:xfrm>
        <a:graphic>
          <a:graphicData uri="http://schemas.openxmlformats.org/drawingml/2006/table">
            <a:tbl>
              <a:tblPr/>
              <a:tblGrid>
                <a:gridCol w="285750"/>
                <a:gridCol w="1628248"/>
                <a:gridCol w="285750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/>
                    </a:p>
                  </a:txBody>
                  <a:tcPr marR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ru-RU" dirty="0"/>
                    </a:p>
                  </a:txBody>
                  <a:tcPr marL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Накануне кончины преподобный Сергий в последний раз призвал братию и обратился со словами завещания: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Внимайте себе, </a:t>
            </a:r>
            <a:r>
              <a:rPr lang="ru-RU" i="1" dirty="0" err="1" smtClean="0"/>
              <a:t>братие</a:t>
            </a:r>
            <a:r>
              <a:rPr lang="ru-RU" i="1" dirty="0" smtClean="0"/>
              <a:t>. Прежде имейте страх Божий, чистоту душевную и любовь нелицемерную…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25 сентября </a:t>
            </a:r>
            <a:r>
              <a:rPr lang="ru-RU" dirty="0" smtClean="0">
                <a:hlinkClick r:id="rId2" tooltip="1392 год"/>
              </a:rPr>
              <a:t>1392 года</a:t>
            </a:r>
            <a:r>
              <a:rPr lang="ru-RU" dirty="0" smtClean="0"/>
              <a:t> Сергий скончался.</a:t>
            </a:r>
            <a:endParaRPr lang="ru-RU" dirty="0"/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>
                <a:solidFill>
                  <a:srgbClr val="000000"/>
                </a:solidFill>
                <a:cs typeface="Arial" charset="0"/>
              </a:rPr>
              <a:t>: </a:t>
            </a:r>
            <a:r>
              <a:rPr lang="ru-RU" sz="1300">
                <a:solidFill>
                  <a:srgbClr val="000000"/>
                </a:solidFill>
                <a:cs typeface="Arial" charset="0"/>
              </a:rPr>
              <a:t>  </a:t>
            </a:r>
            <a:r>
              <a:rPr lang="ru-RU" sz="900">
                <a:solidFill>
                  <a:srgbClr val="000000"/>
                </a:solidFill>
                <a:cs typeface="Arial" charset="0"/>
              </a:rPr>
              <a:t>        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cs typeface="Arial" charset="0"/>
              </a:rPr>
              <a:t>.</a:t>
            </a:r>
            <a:endParaRPr lang="ru-RU">
              <a:cs typeface="Arial" charset="0"/>
            </a:endParaRPr>
          </a:p>
        </p:txBody>
      </p:sp>
      <p:pic>
        <p:nvPicPr>
          <p:cNvPr id="26633" name="Picture 2" descr="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8600" y="60325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0350" y="60325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Преподобный Сергий Радонежский"/>
          <p:cNvPicPr>
            <a:picLocks noChangeAspect="1" noChangeArrowheads="1"/>
          </p:cNvPicPr>
          <p:nvPr/>
        </p:nvPicPr>
        <p:blipFill>
          <a:blip r:embed="rId5">
            <a:lum bright="24000" contrast="18000"/>
          </a:blip>
          <a:srcRect/>
          <a:stretch>
            <a:fillRect/>
          </a:stretch>
        </p:blipFill>
        <p:spPr bwMode="auto">
          <a:xfrm>
            <a:off x="900113" y="1557338"/>
            <a:ext cx="294798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404813"/>
            <a:ext cx="4392612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smtClean="0"/>
              <a:t>Кроме </a:t>
            </a:r>
            <a:r>
              <a:rPr lang="ru-RU" sz="2400" smtClean="0">
                <a:hlinkClick r:id="rId2" tooltip="Троице-Сергиева лавра"/>
              </a:rPr>
              <a:t>Троице-Сергиева монастыря</a:t>
            </a:r>
            <a:r>
              <a:rPr lang="ru-RU" sz="2400" smtClean="0"/>
              <a:t>, Сергий основал ещё несколько монастырей (</a:t>
            </a:r>
            <a:r>
              <a:rPr lang="ru-RU" sz="2400" smtClean="0">
                <a:hlinkClick r:id="rId3" tooltip="Благовещенский монастырь (Киржач)"/>
              </a:rPr>
              <a:t>Благовещенский монастырь</a:t>
            </a:r>
            <a:r>
              <a:rPr lang="ru-RU" sz="2400" smtClean="0"/>
              <a:t> на </a:t>
            </a:r>
            <a:r>
              <a:rPr lang="ru-RU" sz="2400" smtClean="0">
                <a:hlinkClick r:id="rId4" tooltip="Киржач"/>
              </a:rPr>
              <a:t>Киржаче</a:t>
            </a:r>
            <a:r>
              <a:rPr lang="ru-RU" sz="2400" smtClean="0"/>
              <a:t>, </a:t>
            </a:r>
            <a:r>
              <a:rPr lang="ru-RU" sz="2400" smtClean="0">
                <a:hlinkClick r:id="rId5" tooltip="Старо-Голутвин монастырь"/>
              </a:rPr>
              <a:t>СтароГолутвин</a:t>
            </a:r>
            <a:r>
              <a:rPr lang="ru-RU" sz="2400" smtClean="0"/>
              <a:t> близ </a:t>
            </a:r>
            <a:r>
              <a:rPr lang="ru-RU" sz="2400" smtClean="0">
                <a:hlinkClick r:id="rId6" tooltip="Коломна"/>
              </a:rPr>
              <a:t>Коломны</a:t>
            </a:r>
            <a:r>
              <a:rPr lang="ru-RU" sz="2400" smtClean="0"/>
              <a:t>,</a:t>
            </a:r>
            <a:r>
              <a:rPr lang="ru-RU" sz="2400" smtClean="0">
                <a:latin typeface="Arial" charset="0"/>
              </a:rPr>
              <a:t>  </a:t>
            </a:r>
            <a:r>
              <a:rPr lang="ru-RU" sz="2400" smtClean="0"/>
              <a:t> </a:t>
            </a:r>
            <a:r>
              <a:rPr lang="ru-RU" sz="2400" smtClean="0">
                <a:hlinkClick r:id="rId7" tooltip="Высоцкий монастырь"/>
              </a:rPr>
              <a:t>Высоцкий монастырь</a:t>
            </a:r>
            <a:r>
              <a:rPr lang="ru-RU" sz="2400" smtClean="0"/>
              <a:t>, Георгиевский на Клязьме), во все эти обители он поставил настоятелями своих учеников. Более 40 обителей было основано его учениками</a:t>
            </a:r>
          </a:p>
        </p:txBody>
      </p:sp>
      <p:pic>
        <p:nvPicPr>
          <p:cNvPr id="27654" name="Picture 6" descr="IMG_2198"/>
          <p:cNvPicPr>
            <a:picLocks noChangeAspect="1" noChangeArrowheads="1"/>
          </p:cNvPicPr>
          <p:nvPr/>
        </p:nvPicPr>
        <p:blipFill>
          <a:blip r:embed="rId8">
            <a:lum bright="12000" contrast="12000"/>
          </a:blip>
          <a:srcRect/>
          <a:stretch>
            <a:fillRect/>
          </a:stretch>
        </p:blipFill>
        <p:spPr bwMode="auto">
          <a:xfrm>
            <a:off x="250825" y="188913"/>
            <a:ext cx="402748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Учебник «Основы религиозных культур и светской этики», модуль «Основы православной культуры», для учащихся 4 – 5 классов, под редакцией А.В.Кураева, Москва, «Просвещение» 2012 год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Источники: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«</a:t>
            </a:r>
            <a:r>
              <a:rPr lang="ru-RU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 рождения Сергея Радонежского утерян…»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r>
              <a:rPr lang="ru-RU" sz="2400" smtClean="0"/>
              <a:t> Первый биограф Сергия Радонежского </a:t>
            </a:r>
            <a:r>
              <a:rPr lang="ru-RU" sz="2400" smtClean="0">
                <a:hlinkClick r:id="rId2" tooltip="Епифаний Премудрый"/>
              </a:rPr>
              <a:t>Епифаний Премудрый</a:t>
            </a:r>
            <a:r>
              <a:rPr lang="ru-RU" sz="2400" smtClean="0"/>
              <a:t> сообщает, что будущий святой, (Варфоломей в крещении)  родился в селе Варницы (близ </a:t>
            </a:r>
            <a:r>
              <a:rPr lang="ru-RU" sz="2400" smtClean="0">
                <a:hlinkClick r:id="rId3" tooltip="Ростов"/>
              </a:rPr>
              <a:t>Ростова</a:t>
            </a:r>
            <a:r>
              <a:rPr lang="ru-RU" sz="2400" smtClean="0"/>
              <a:t>) в </a:t>
            </a:r>
            <a:r>
              <a:rPr lang="ru-RU" sz="2400" smtClean="0">
                <a:hlinkClick r:id="rId4" tooltip="Кирилл и Мария Радонежские"/>
              </a:rPr>
              <a:t>семье боярина Кирилла</a:t>
            </a:r>
            <a:r>
              <a:rPr lang="ru-RU" sz="2400" smtClean="0"/>
              <a:t>, служилого ростовских удельных князей, и его жены Марии.</a:t>
            </a:r>
          </a:p>
        </p:txBody>
      </p:sp>
      <p:pic>
        <p:nvPicPr>
          <p:cNvPr id="17410" name="Picture 2" descr="http://www.gradrostov.ru/foto/varnici%20istoriya/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12875"/>
            <a:ext cx="3386137" cy="5256213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5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72000"/>
          </a:xfrm>
        </p:spPr>
        <p:txBody>
          <a:bodyPr/>
          <a:lstStyle/>
          <a:p>
            <a:r>
              <a:rPr lang="ru-RU" smtClean="0"/>
              <a:t>В возрасте 7 лет юного Варфоломея отдали обучаться грамоте в церковной школе вместе с братьями: старшим Стефаном и младшим Петром. В отличие от своих успешных в учёбе братьев Варфоломей существенно отставал в обучении. Учитель ругал его, родители огорчались и усовещивали, сам же он со слезами молился, но учёба вперёд не продвигалась. И тогда случилось событие, о котором сообщают все жизнеописания Сергия.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Детство отрока Варфоломея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Видение отроку Варфоломею</a:t>
            </a:r>
            <a:endParaRPr lang="ru-RU"/>
          </a:p>
        </p:txBody>
      </p:sp>
      <p:pic>
        <p:nvPicPr>
          <p:cNvPr id="16386" name="Picture 2" descr="File:Mikhail Nesterov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7591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9750" y="4652963"/>
            <a:ext cx="8096250" cy="1873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Как-то встретил юный Варфоломей монаха-отшельника, попросил его помощи в усвоении учения.Помолившись, старец вынул из-за пазухи ковчежец и взял из него частицу </a:t>
            </a:r>
            <a:r>
              <a:rPr lang="ru-RU" sz="2000" smtClean="0">
                <a:hlinkClick r:id="rId2" tooltip="Просфора"/>
              </a:rPr>
              <a:t>просфоры</a:t>
            </a:r>
            <a:r>
              <a:rPr lang="ru-RU" sz="2000" smtClean="0"/>
              <a:t>, сказав: </a:t>
            </a:r>
            <a:r>
              <a:rPr lang="ru-RU" sz="2000" i="1" smtClean="0"/>
              <a:t>«то тебе дается в знамение благодати Божией и понимания </a:t>
            </a:r>
            <a:r>
              <a:rPr lang="ru-RU" sz="2000" i="1" smtClean="0">
                <a:hlinkClick r:id="rId3" tooltip="Священное Писание"/>
              </a:rPr>
              <a:t>Священного Писания</a:t>
            </a:r>
            <a:r>
              <a:rPr lang="ru-RU" sz="2000" i="1" smtClean="0"/>
              <a:t> &lt;…&gt; о грамоте, чадо, не скорби: знай, что отныне Господь дарует тебе хорошее знание грамоты, большее, чем у твоих братьев и сверстников»</a:t>
            </a:r>
            <a:endParaRPr lang="ru-RU" sz="2000" smtClean="0"/>
          </a:p>
        </p:txBody>
      </p:sp>
      <p:pic>
        <p:nvPicPr>
          <p:cNvPr id="17413" name="Рисунок 2" descr="Михаил НЕСТЕРОВ. Видение отроку Варфоломею, эскиз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88913"/>
            <a:ext cx="8135938" cy="426561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Родители Варфоломея приняли у себя дома  таинственного старца, пригласили к столу, понимая , что необыкновенный человек посетил их дом, а когда он уходил, то сказал родителям Варфоломея…</a:t>
            </a:r>
          </a:p>
        </p:txBody>
      </p:sp>
      <p:pic>
        <p:nvPicPr>
          <p:cNvPr id="18437" name="Picture 5" descr="Нестеров Юность преподобного Сергия, 1892-189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457200" y="1600200"/>
            <a:ext cx="4059238" cy="44196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effectLst/>
              </a:rPr>
              <a:t>Пророчество старца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i="1" dirty="0" smtClean="0"/>
              <a:t>«знамением истинности моих слов будет для вас то, что после моего ухода отрок будет хорошо </a:t>
            </a:r>
            <a:r>
              <a:rPr lang="ru-RU" i="1" u="sng" dirty="0" smtClean="0"/>
              <a:t>знать грамоту </a:t>
            </a:r>
            <a:r>
              <a:rPr lang="ru-RU" i="1" dirty="0" smtClean="0"/>
              <a:t>и понимать священные книги. И вот второе знамение вам и предсказание — </a:t>
            </a:r>
            <a:r>
              <a:rPr lang="ru-RU" i="1" u="sng" dirty="0" smtClean="0"/>
              <a:t>отрок будет велик пред Богом и людьми за свою добродетельную жизнь»</a:t>
            </a:r>
            <a:r>
              <a:rPr lang="ru-RU" u="sng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Сын ваш будет обителью Святой Троицы и многих приведет вслед за собой к пониманию Божественных заповедей.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61" name="Рисунок 2" descr="DSC0152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8" y="1524000"/>
            <a:ext cx="3802062" cy="4572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Уход в монастырь</a:t>
            </a:r>
            <a:endParaRPr lang="ru-RU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mtClean="0"/>
              <a:t>После смерти родителей Сергей Радонежский уходит в монастырь. В 23 года принимает постриг и посреди глухого Радонежского бора строит  церковь Троицы.</a:t>
            </a:r>
          </a:p>
        </p:txBody>
      </p:sp>
      <p:pic>
        <p:nvPicPr>
          <p:cNvPr id="20486" name="Рисунок 3" descr="KV_E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4248150" cy="4159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95738" y="188913"/>
            <a:ext cx="4752975" cy="6335712"/>
          </a:xfrm>
        </p:spPr>
        <p:txBody>
          <a:bodyPr>
            <a:normAutofit/>
          </a:bodyPr>
          <a:lstStyle/>
          <a:p>
            <a:r>
              <a:rPr lang="ru-RU" sz="2000" smtClean="0"/>
              <a:t>в </a:t>
            </a:r>
            <a:r>
              <a:rPr lang="ru-RU" sz="2000" smtClean="0">
                <a:hlinkClick r:id="rId2" tooltip="1345"/>
              </a:rPr>
              <a:t>1345</a:t>
            </a:r>
            <a:r>
              <a:rPr lang="ru-RU" sz="2000" smtClean="0"/>
              <a:t> пустынь оформилась как Троице-Сергиев монастырь (впоследствии </a:t>
            </a:r>
            <a:r>
              <a:rPr lang="ru-RU" sz="2000" smtClean="0">
                <a:hlinkClick r:id="rId3" tooltip="Троице-Сергиева лавра"/>
              </a:rPr>
              <a:t>Троице-Сергиева лавра</a:t>
            </a:r>
            <a:r>
              <a:rPr lang="ru-RU" sz="2000" smtClean="0"/>
              <a:t>) и Сергий стал её </a:t>
            </a:r>
            <a:r>
              <a:rPr lang="ru-RU" sz="2000" smtClean="0">
                <a:hlinkClick r:id="rId4" tooltip="Игумен"/>
              </a:rPr>
              <a:t>игуменом</a:t>
            </a:r>
            <a:r>
              <a:rPr lang="ru-RU" sz="2000" smtClean="0"/>
              <a:t>, подававшим всем пример своим </a:t>
            </a:r>
            <a:r>
              <a:rPr lang="ru-RU" sz="2000" smtClean="0">
                <a:hlinkClick r:id="rId5" tooltip="Смирение (в христианстве)"/>
              </a:rPr>
              <a:t>смирением</a:t>
            </a:r>
            <a:r>
              <a:rPr lang="ru-RU" sz="2000" smtClean="0"/>
              <a:t> и </a:t>
            </a:r>
            <a:r>
              <a:rPr lang="ru-RU" sz="2000" smtClean="0">
                <a:hlinkClick r:id="rId6" tooltip="Трудолюбие"/>
              </a:rPr>
              <a:t>трудолюбием</a:t>
            </a:r>
            <a:r>
              <a:rPr lang="ru-RU" sz="2000" smtClean="0"/>
              <a:t>. Запретив принимать </a:t>
            </a:r>
            <a:r>
              <a:rPr lang="ru-RU" sz="2000" smtClean="0">
                <a:hlinkClick r:id="rId7" tooltip="Подаяние"/>
              </a:rPr>
              <a:t>подаяние</a:t>
            </a:r>
            <a:r>
              <a:rPr lang="ru-RU" sz="2000" smtClean="0"/>
              <a:t>, Сергий поставил правилом, чтобы все иноки жили от своего труда, сам подавая им в этом пример.  В обитель стали обращаться все, начиная от крестьян и кончая князьями; многие селились по соседству с нею, жертвовали ей своё имущество. Сначала терпевшая во всём необходимом крайнюю нужду пустынь обратилась в богатый монастырь. Слава Сергия дошла даже до </a:t>
            </a:r>
            <a:r>
              <a:rPr lang="ru-RU" sz="2000" smtClean="0">
                <a:hlinkClick r:id="rId8" tooltip="Константинополь"/>
              </a:rPr>
              <a:t>Царьграда</a:t>
            </a:r>
            <a:r>
              <a:rPr lang="ru-RU" sz="2000" smtClean="0"/>
              <a:t>. </a:t>
            </a:r>
          </a:p>
        </p:txBody>
      </p:sp>
      <p:pic>
        <p:nvPicPr>
          <p:cNvPr id="21508" name="Picture 4" descr="imgB"/>
          <p:cNvPicPr>
            <a:picLocks noChangeAspect="1" noChangeArrowheads="1"/>
          </p:cNvPicPr>
          <p:nvPr/>
        </p:nvPicPr>
        <p:blipFill>
          <a:blip r:embed="rId9">
            <a:lum bright="12000" contrast="6000"/>
          </a:blip>
          <a:srcRect/>
          <a:stretch>
            <a:fillRect/>
          </a:stretch>
        </p:blipFill>
        <p:spPr bwMode="auto">
          <a:xfrm>
            <a:off x="539750" y="981075"/>
            <a:ext cx="3232150" cy="48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299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Сергий Радонежский – игумен земли Русской</vt:lpstr>
      <vt:lpstr>«Год рождения Сергея Радонежского утерян…»</vt:lpstr>
      <vt:lpstr>Детство отрока Варфоломея</vt:lpstr>
      <vt:lpstr>Видение отроку Варфоломею</vt:lpstr>
      <vt:lpstr>Слайд 5</vt:lpstr>
      <vt:lpstr>Слайд 6</vt:lpstr>
      <vt:lpstr>Пророчество старца</vt:lpstr>
      <vt:lpstr>Уход в монастырь</vt:lpstr>
      <vt:lpstr>Слайд 9</vt:lpstr>
      <vt:lpstr>Благословение на битву</vt:lpstr>
      <vt:lpstr>Обретение мощей Сергия </vt:lpstr>
      <vt:lpstr>Слайд 12</vt:lpstr>
      <vt:lpstr>Слайд 13</vt:lpstr>
      <vt:lpstr>Кончина святого Сергия</vt:lpstr>
      <vt:lpstr>Слайд 15</vt:lpstr>
      <vt:lpstr>                                               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 Радонежский</dc:title>
  <dc:creator>Паньшенскова О.М</dc:creator>
  <cp:lastModifiedBy>User</cp:lastModifiedBy>
  <cp:revision>12</cp:revision>
  <dcterms:created xsi:type="dcterms:W3CDTF">2012-11-12T19:19:48Z</dcterms:created>
  <dcterms:modified xsi:type="dcterms:W3CDTF">2016-06-21T08:24:06Z</dcterms:modified>
</cp:coreProperties>
</file>