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73" r:id="rId2"/>
    <p:sldId id="492" r:id="rId3"/>
    <p:sldId id="493" r:id="rId4"/>
    <p:sldId id="494" r:id="rId5"/>
    <p:sldId id="495" r:id="rId6"/>
    <p:sldId id="496" r:id="rId7"/>
    <p:sldId id="497" r:id="rId8"/>
    <p:sldId id="499" r:id="rId9"/>
    <p:sldId id="498" r:id="rId10"/>
    <p:sldId id="500" r:id="rId11"/>
    <p:sldId id="280" r:id="rId12"/>
    <p:sldId id="501" r:id="rId13"/>
    <p:sldId id="502" r:id="rId14"/>
    <p:sldId id="503" r:id="rId15"/>
    <p:sldId id="504" r:id="rId16"/>
    <p:sldId id="505" r:id="rId17"/>
    <p:sldId id="506" r:id="rId18"/>
    <p:sldId id="486" r:id="rId19"/>
    <p:sldId id="490" r:id="rId20"/>
    <p:sldId id="507" r:id="rId21"/>
    <p:sldId id="488" r:id="rId22"/>
    <p:sldId id="508" r:id="rId23"/>
    <p:sldId id="509" r:id="rId24"/>
    <p:sldId id="439" r:id="rId25"/>
    <p:sldId id="510" r:id="rId26"/>
    <p:sldId id="511" r:id="rId27"/>
    <p:sldId id="512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E2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957" autoAdjust="0"/>
  </p:normalViewPr>
  <p:slideViewPr>
    <p:cSldViewPr>
      <p:cViewPr varScale="1">
        <p:scale>
          <a:sx n="107" d="100"/>
          <a:sy n="107" d="100"/>
        </p:scale>
        <p:origin x="8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F30F60-19AE-4E8A-A908-BA076EDA8B0A}" type="datetimeFigureOut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CFA1DD-907B-4455-9608-D1730D98D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773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06F55B-AE49-4799-95AE-2F27CFED088F}" type="slidenum">
              <a:rPr lang="ru-RU" smtClean="0">
                <a:latin typeface="Calibri" panose="020F0502020204030204" pitchFamily="34" charset="0"/>
              </a:rPr>
              <a:pPr/>
              <a:t>5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01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Звуковой файл «Набат» звучит 13 сек начиная с этого слайда и заканчивается либо  по истечении 13 сек, либо через слайд, в зависимости от скорости просмотра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0F25F3-2E92-44E2-A7C1-FBB4832D62FC}" type="slidenum">
              <a:rPr lang="ru-RU" smtClean="0"/>
              <a:pPr>
                <a:spcBef>
                  <a:spcPct val="0"/>
                </a:spcBef>
              </a:pPr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80954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FA1E69-19DA-4B33-8D01-8028238B452C}" type="slidenum">
              <a:rPr lang="ru-RU" smtClean="0">
                <a:latin typeface="Calibri" panose="020F0502020204030204" pitchFamily="34" charset="0"/>
              </a:rPr>
              <a:pPr/>
              <a:t>18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64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F28C1-5D45-4A7D-908E-612D1AB0C027}" type="datetimeFigureOut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4D3AB-5BA3-4C12-A695-B55E35B1D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201292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BA8C5-B1EA-41AC-BADB-5DF2CCB5A8D8}" type="datetimeFigureOut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9152C-704C-4819-9B96-0C07F216E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74276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94302-ED10-4194-A7C9-A01D8F86503C}" type="datetimeFigureOut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B9173-3838-4B9A-9970-495B79117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56448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C1F56-8212-4AC3-A150-690AA4D4F4E4}" type="datetimeFigureOut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7C481-085E-499B-84CD-EFF4465C8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753141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32043-31CE-460E-BEB3-6814D7756DEB}" type="datetimeFigureOut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0393F-395D-4173-803E-30D0FC0FA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722644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D670E-818B-421A-A4BD-EC1367DF5829}" type="datetimeFigureOut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57AF4-F970-4E74-9C6A-E24A587DE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51705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D61A6-C352-4B84-A18A-627714E468BE}" type="datetimeFigureOut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0EB0F-5E4A-4B04-8466-5E0223C89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240007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EB473-952D-4174-8D1E-0407B2A98BBE}" type="datetimeFigureOut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650C8-F13F-43D1-B94A-0F45D9028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541012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EBEF-2A8C-4A06-A484-231D9B6B0E5D}" type="datetimeFigureOut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6CEEC-07EC-446A-88C2-DE3F1BD5B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78147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8DEA7-C091-41C6-871B-CFE1C2D281FA}" type="datetimeFigureOut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36710-182B-45A8-B06B-C9D8DCD56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47349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842E-F3B0-415F-8FB7-E8C95AD8B421}" type="datetimeFigureOut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AF149-D864-497B-995C-F52509EB9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044916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1A4C5B-5DD0-492E-A251-F90C77008E43}" type="datetimeFigureOut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9836A91-EDBF-4DC1-945E-779D025AA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&#1055;&#1088;&#1072;&#1079;&#1076;&#1085;&#1080;&#1095;&#1085;&#1099;&#1081;%20&#1079;&#1074;&#1086;&#1085;%20&#1074;&#1086;%20&#1074;&#1089;&#1103;%20&#1090;&#1103;&#1078;&#1082;&#1072;&#1103;%20&#1056;&#1091;&#1089;&#1089;&#1082;&#1080;&#1077;%20&#1090;&#1088;&#1072;&#1076;&#1080;&#1094;&#1080;&#1086;&#1085;&#1085;&#1099;&#1077;.mp3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&#1041;&#1083;&#1072;&#1075;&#1086;&#1074;&#1077;&#1089;&#1090;.mp3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&#1053;&#1072;&#1073;&#1072;&#1090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&#1052;&#1072;&#1083;&#1080;&#1085;&#1086;&#1074;&#1099;&#1081;%20&#1079;&#1074;&#1086;&#1085;.mp3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&#1058;&#1088;&#1077;&#1079;&#1074;&#1086;&#1085;%20&#1082;%20&#1083;&#1080;&#1090;&#1091;&#1088;&#1075;&#1080;&#1080;.mp3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Veronika\Desktop\&#1052;.&#1048;.%20&#1043;&#1083;&#1080;&#1085;&#1082;&#1072;%20-%20&#1061;&#1086;&#1088;%20&#1057;&#1083;&#1072;&#1074;&#1100;&#1089;&#1103;%20&#1080;&#1079;%20&#1086;&#1087;&#1077;&#1088;&#1099;%20&#1048;&#1074;&#1072;&#1085;%20&#1057;&#1091;&#1089;&#1072;&#1085;&#1080;&#1085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&#1057;.&#1042;.&#1056;&#1072;&#1093;&#1084;&#1072;&#1085;&#1080;&#1085;&#1086;&#1074;%20-%20&#1089;&#1102;&#1080;&#1090;&#1072;%20&#1076;&#1083;&#1103;%20&#1076;&#1074;&#1091;&#1093;%20&#1092;&#1086;&#1088;&#1090;&#1077;&#1087;&#1080;&#1072;&#1085;&#1086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&#1056;&#1072;&#1093;&#1084;&#1072;&#1085;&#1080;&#1085;&#1086;&#1074;%20-%20&#1042;&#1090;&#1086;&#1088;&#1086;&#1081;%20&#1082;&#1086;&#1085;&#1094;&#1077;&#1088;&#1090;%20&#1076;&#1083;&#1103;%20&#1092;&#1086;&#1088;&#1090;&#1077;&#1087;&#1080;&#1072;&#1085;&#1086;%20&#1089;%20&#1086;&#1088;&#1082;&#1077;&#1089;&#1090;&#1088;&#1086;&#1084;,%20&#1095;&#1072;&#1089;&#1090;&#1100;%201%20.mp3" TargetMode="Externa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&#1042;&#1077;&#1095;&#1077;&#1088;&#1085;&#1080;&#1081;%20&#1079;&#1074;&#1086;&#1085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&#1056;&#1086;&#1089;&#1090;&#1086;&#1074;&#1089;&#1082;&#1080;&#1081;%20&#1050;&#1088;&#1072;&#1089;&#1085;&#1099;&#1081;%20&#1082;&#1086;&#1083;&#1086;&#1082;&#1086;&#1083;&#1100;&#1085;&#1099;&#1081;%20&#1079;&#1074;&#1086;&#1085;..mp3" TargetMode="Externa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lddomes.ru/kolokola/kolokola1.shtml" TargetMode="External"/><Relationship Id="rId2" Type="http://schemas.openxmlformats.org/officeDocument/2006/relationships/hyperlink" Target="https://ru.wikipedia.org/wiki/%D0%9A%D0%BE%D0%BB%D0%BE%D0%BA%D0%BE%D0%BB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Праздничный звон во вся тяжкая Русские традиционны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63" y="6443663"/>
            <a:ext cx="4143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950" y="1138200"/>
            <a:ext cx="8928100" cy="364715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2400"/>
              </a:spcAft>
              <a:defRPr/>
            </a:pPr>
            <a:r>
              <a:rPr lang="ru-RU" sz="3600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600" b="1" i="1" u="sng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Тема:</a:t>
            </a:r>
          </a:p>
          <a:p>
            <a:pPr algn="ctr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8000" b="1" i="1" spc="-1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Колокольные</a:t>
            </a:r>
            <a:r>
              <a:rPr lang="ru-RU" sz="8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звоны Руси</a:t>
            </a:r>
            <a:endParaRPr lang="ru-RU" sz="8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076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116" y="4315785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283" y="4557712"/>
            <a:ext cx="1647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3859" y="4016541"/>
            <a:ext cx="2757488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476672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7975" y="5120224"/>
            <a:ext cx="28638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Васильевна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 г.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204864"/>
            <a:ext cx="3419475" cy="2370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Благовест -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торжественный  праздничный звон, ритмичные удары в один самый большой колокол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055" y="404664"/>
            <a:ext cx="4148062" cy="61206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Благовес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21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ечевые колокол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139" y="2420888"/>
            <a:ext cx="6467647" cy="404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96884" y="425813"/>
            <a:ext cx="864235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Набат -</a:t>
            </a: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сигнальный, тревожный звон в один колокол, отличающийся более пронзительным звучанием. Набатные колокола ставили на окраине города, деревни, если до храма было далеко, а об опасности надо было предупредить быстро.</a:t>
            </a:r>
          </a:p>
        </p:txBody>
      </p:sp>
      <p:pic>
        <p:nvPicPr>
          <p:cNvPr id="5" name="Наба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5962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485775"/>
            <a:ext cx="8496300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Мали́новый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звон –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красивый, переливающийся звон, «очень приятный, мягкий по тембру звон».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439601"/>
            <a:ext cx="7044551" cy="48351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Малиновый зв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5949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620713"/>
            <a:ext cx="4608513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Используя малые колокола совершается трезвон,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который выражает торжество Церкви, а также указывает на совершение определённых частей или моментов Богослужения. </a:t>
            </a: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Трезвон - 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из праздничных звонов, при котором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ударяют в разные колокола одновременно в    3 приёма с паузами,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происходит с участием благовестника.</a:t>
            </a:r>
          </a:p>
        </p:txBody>
      </p:sp>
      <p:pic>
        <p:nvPicPr>
          <p:cNvPr id="3" name="Picture 2" descr="http://www.lipetskmedia.ru/image/2013/05/%D0%B4%D0%B8%D0%BC%D0%B0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8266" y="744999"/>
            <a:ext cx="4006930" cy="5254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Трезвон к литург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721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29200" y="6146800"/>
            <a:ext cx="33004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Трезвон к литургии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62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4897438" cy="32162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2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Рядом с храмами часто есть пристройка для размещения колоколов – колокольня или звонница. </a:t>
            </a:r>
            <a:r>
              <a:rPr lang="ru-RU" sz="2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Иногда колокола размещались на здании Храма. Такие церкви </a:t>
            </a:r>
            <a:r>
              <a:rPr lang="ru-RU" sz="2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назывались             </a:t>
            </a:r>
            <a:r>
              <a:rPr lang="ru-RU" sz="22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2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иже под </a:t>
            </a:r>
            <a:r>
              <a:rPr lang="ru-RU" sz="2200" b="1" kern="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колоколы</a:t>
            </a:r>
            <a:r>
              <a:rPr lang="ru-RU" sz="22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Музыканты, владеющие искусством звона – </a:t>
            </a:r>
            <a:r>
              <a:rPr lang="ru-RU" sz="22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звонари.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594995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Колокольня Свято-Троицкого монастыря в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г.Алатырь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XI-XII вв.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255" y="620688"/>
            <a:ext cx="3672209" cy="5401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3660236"/>
            <a:ext cx="4259062" cy="2649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92200" y="6226175"/>
            <a:ext cx="28987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Звонарь на колокольне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9888"/>
            <a:ext cx="8640763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европейских странах сам колокол качался и бил в неподвижный "язык".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 же мастера звона управляли "языками" висящих колоколов.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могли звонить одновременно в три или четыре колокола и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выработали свой трехголосный стиль — "трезвон". </a:t>
            </a:r>
          </a:p>
        </p:txBody>
      </p:sp>
      <p:pic>
        <p:nvPicPr>
          <p:cNvPr id="4" name="Рисунок 3" descr="0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4653" y="2348880"/>
            <a:ext cx="5979155" cy="418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224" y="557280"/>
            <a:ext cx="4175125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Отливка колоколов трудное дело и почётное. 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Имена мастеров заносили в летописи и исторические хроники.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3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Борис – Москва.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3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и Михаил </a:t>
            </a:r>
            <a:r>
              <a:rPr lang="ru-RU" sz="23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Моторины</a:t>
            </a:r>
            <a:r>
              <a:rPr lang="ru-RU" sz="23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Москва.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3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Флор Терентьев – Ростов Великий.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3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Микула </a:t>
            </a:r>
            <a:r>
              <a:rPr lang="ru-RU" sz="23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Кречетников</a:t>
            </a:r>
            <a:r>
              <a:rPr lang="ru-RU" sz="23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Тверь.</a:t>
            </a:r>
          </a:p>
        </p:txBody>
      </p:sp>
      <p:pic>
        <p:nvPicPr>
          <p:cNvPr id="3" name="Рисунок 2" descr="Изготовление формы для колокола. Отливка колокола. Иллюстрации к «Энциклопедии» Ж.Л.Даламбера и Д.Дидро. Вторая половина XVIII в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97352"/>
            <a:ext cx="4108333" cy="6300000"/>
          </a:xfrm>
          <a:prstGeom prst="rect">
            <a:avLst/>
          </a:prstGeom>
          <a:ln w="57150">
            <a:noFill/>
          </a:ln>
          <a:effectLst>
            <a:softEdge rad="63500"/>
          </a:effec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8313" y="5060877"/>
            <a:ext cx="42481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формы для колокола. Отливка колокола. Иллюстрации к «Энциклопедии»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Ж.Л.Даламбера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Д.Дидро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r" eaLnBrk="1" hangingPunct="1"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Вторая половина XVIII в.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 rot="10800000" flipV="1">
            <a:off x="250825" y="340956"/>
            <a:ext cx="85693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Ростове Великом сохранились древние колокола Успенского Собора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большой колокол отлит в 1688 году мастером Флором Терентьевым –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Большой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Сысой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весит 32 тонны. Звук этого колокола узнавали за 20 км от города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379" y="2353086"/>
            <a:ext cx="4128129" cy="42389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2322224"/>
            <a:ext cx="2808312" cy="349762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716016" y="57994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Звонница Успенского собора. Ростов. 1682-1687 гг.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9713" y="5284859"/>
            <a:ext cx="96043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Сысой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368" y="352420"/>
            <a:ext cx="4103608" cy="62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6018" name="Picture 2" descr="http://www.showbell.ru/blog/wp-content/uploads/2009/06/d0bed0b4d0b8d0bd-d0b8d0b7-d0bad0bed0bbd0bed0bad0bed0bbd0bed0b22-224x30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1636" y="3807436"/>
            <a:ext cx="2180832" cy="28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70625" y="5013176"/>
            <a:ext cx="2873375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Колоко́льня</a:t>
            </a:r>
            <a:r>
              <a:rPr lang="ru-RU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ru-RU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Ива́на</a:t>
            </a:r>
            <a:r>
              <a:rPr lang="ru-RU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Вели́кого</a:t>
            </a:r>
            <a:r>
              <a:rPr lang="ru-RU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Москва, Кремль,</a:t>
            </a:r>
          </a:p>
          <a:p>
            <a:pPr>
              <a:defRPr/>
            </a:pPr>
            <a:r>
              <a:rPr lang="ru-RU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Соборная площадь</a:t>
            </a:r>
          </a:p>
          <a:p>
            <a:pPr>
              <a:defRPr/>
            </a:pPr>
            <a:r>
              <a:rPr lang="ru-RU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1505-1600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1636" y="417935"/>
            <a:ext cx="4681537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Звон в Московском Кремле </a:t>
            </a:r>
            <a:r>
              <a:rPr lang="ru-RU" sz="21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был </a:t>
            </a:r>
            <a:r>
              <a:rPr lang="ru-RU" sz="21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необыкновенно художественным. «Красный звон» – когда звонили во все колокола, в самые большие праздники. </a:t>
            </a:r>
            <a:r>
              <a:rPr lang="ru-RU" sz="21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Призывный звон начинался с колокольни Ивана Великого в Кремле, в ней насчитывается 37 колоколов, вес которых от 320 кг до 32 тонн.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http://migranov.ru/photoalbum/moscow/koloko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322978"/>
            <a:ext cx="3504565" cy="42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875" y="3690938"/>
            <a:ext cx="294481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Царь-ко́локол</a:t>
            </a:r>
            <a:r>
              <a:rPr lang="ru-RU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1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</a:t>
            </a:r>
            <a:r>
              <a:rPr lang="ru-RU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-ник русского литейного искусства XVIII века.</a:t>
            </a:r>
          </a:p>
        </p:txBody>
      </p:sp>
      <p:pic>
        <p:nvPicPr>
          <p:cNvPr id="5" name="Рисунок 4" descr="Язык Царь-Колокола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4437112"/>
            <a:ext cx="3572001" cy="2163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3690938" y="4757244"/>
            <a:ext cx="180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</a:t>
            </a:r>
          </a:p>
          <a:p>
            <a:pPr algn="r" eaLnBrk="1" hangingPunct="1">
              <a:defRPr/>
            </a:pPr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Царь-Колокола</a:t>
            </a:r>
          </a:p>
        </p:txBody>
      </p:sp>
      <p:pic>
        <p:nvPicPr>
          <p:cNvPr id="7" name="Рисунок 6" descr="Царь колокол в литейной яме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076" y="3429000"/>
            <a:ext cx="2644629" cy="3208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2771800" y="5785326"/>
            <a:ext cx="221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Царь-колокол в литейной яме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0350" y="322263"/>
            <a:ext cx="5319713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kern="0" spc="-7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большой колокол - "Царь-колокол": вес 200 т, высота - 6, 24 м,</a:t>
            </a:r>
            <a:r>
              <a:rPr lang="ru-RU" sz="22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диаметр - 6, 60 м. </a:t>
            </a:r>
            <a:r>
              <a:rPr lang="ru-RU" sz="2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отлит по приказу царя Алексея </a:t>
            </a:r>
            <a:r>
              <a:rPr lang="ru-RU" sz="2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Михайловича </a:t>
            </a:r>
            <a:r>
              <a:rPr lang="ru-RU" sz="2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1654г, действовал около 50 лет, был поврежден пожаром. В 1836 г. колокол подняли и </a:t>
            </a:r>
            <a:r>
              <a:rPr lang="ru-RU" sz="2200" b="1" kern="0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установили у колокольни "Ивана </a:t>
            </a:r>
            <a:r>
              <a:rPr lang="ru-RU" sz="2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Великого" в качестве памятника.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865" y="260648"/>
            <a:ext cx="8821738" cy="3632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задания.</a:t>
            </a:r>
          </a:p>
          <a:p>
            <a:pPr marL="432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1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инструмент использовался в католических и протестантских храмах и на Руси?</a:t>
            </a:r>
          </a:p>
          <a:p>
            <a:pPr marL="432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100" b="1" kern="0" spc="-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лежит в основе древнерусского певческого искусства?</a:t>
            </a:r>
          </a:p>
          <a:p>
            <a:pPr marL="432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1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композиторов, сочинявших церковную музыку.</a:t>
            </a:r>
          </a:p>
          <a:p>
            <a:pPr marL="432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1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обозначают слова «муэдзин», «</a:t>
            </a:r>
            <a:r>
              <a:rPr lang="ru-RU" sz="21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азан</a:t>
            </a:r>
            <a:r>
              <a:rPr lang="ru-RU" sz="21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ru-RU" sz="21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дикр</a:t>
            </a:r>
            <a:r>
              <a:rPr lang="ru-RU" sz="21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в исламской религии? </a:t>
            </a:r>
          </a:p>
          <a:p>
            <a:pPr marL="432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1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необычность буддийской музыки?</a:t>
            </a:r>
          </a:p>
          <a:p>
            <a:pPr marL="432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1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инструменты, которые используются в буддийских богослужениях.</a:t>
            </a:r>
          </a:p>
        </p:txBody>
      </p:sp>
      <p:pic>
        <p:nvPicPr>
          <p:cNvPr id="3" name="Picture 2" descr="http://www.ortho-rus.ru/book/images/s35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300" y="3708742"/>
            <a:ext cx="2414736" cy="295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0.liveinternet.ru/images/attach/c/1/55/643/55643320_1397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9870" y="3708742"/>
            <a:ext cx="2200162" cy="295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sdhhsxlx.serv11.zbidc.net/Article/UploadFiles/200502/20050216081017745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708742"/>
            <a:ext cx="3936000" cy="2952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277" y="673021"/>
            <a:ext cx="342761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Куранты (фр. – бегущий, текущий) –  башенные или большие комнатные часы с набором настроенных колоколов. </a:t>
            </a:r>
          </a:p>
          <a:p>
            <a:pPr algn="ctr">
              <a:defRPr/>
            </a:pPr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Куранты </a:t>
            </a:r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применялись  в </a:t>
            </a:r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Голландии, Нидерландах. При Петре Великом на колокольнях церкви св. </a:t>
            </a:r>
            <a:r>
              <a:rPr lang="ru-RU" sz="21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Исаакия</a:t>
            </a:r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(1710) и в Петропавловской крепости (1721) были помещены куранты. </a:t>
            </a:r>
          </a:p>
        </p:txBody>
      </p:sp>
      <p:pic>
        <p:nvPicPr>
          <p:cNvPr id="8" name="Рисунок 7" descr="Так выглядят башенные часы изнутри Гамбург Германия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0563" y="3891421"/>
            <a:ext cx="4031877" cy="2705602"/>
          </a:xfrm>
          <a:prstGeom prst="rect">
            <a:avLst/>
          </a:prstGeom>
          <a:ln w="57150">
            <a:noFill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84213" y="5827699"/>
            <a:ext cx="38163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Башенные часы изнутри. Гамбург (Германия)</a:t>
            </a:r>
          </a:p>
        </p:txBody>
      </p:sp>
      <p:pic>
        <p:nvPicPr>
          <p:cNvPr id="25610" name="Picture 10" descr="http://photogrammetria.ru/uploads/posts/2012-07/1341839905_petropavlovskaia_krepost_0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1580" y="260648"/>
            <a:ext cx="5108459" cy="2997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732213" y="3142928"/>
            <a:ext cx="51609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Колокольня и куранты </a:t>
            </a:r>
          </a:p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Петропавловского собора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227" y="4707399"/>
            <a:ext cx="1584325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Михаи́л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Ива́нович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Гли́нка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(1804-1857)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cdn3.img22.ria.ru/images/92998/49/92998492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52" y="2348880"/>
            <a:ext cx="6326857" cy="4003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ttp://glinka1804.narod.ru/glink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452" y="2708920"/>
            <a:ext cx="1800200" cy="2122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01838" y="6237288"/>
            <a:ext cx="65309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Сцена из оперы «Иван Сусанин» - хор «Славься!»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09888"/>
            <a:ext cx="864235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ощущения людей, описавших колокола в музыке, литературе и живописи, мы учимся слышать их по-своему.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Отечественные композиторы часто включали колокольный звон в свои произведения. Пример тому опера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М.И.Глинки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«Иван Сусанин».</a:t>
            </a:r>
          </a:p>
        </p:txBody>
      </p:sp>
      <p:pic>
        <p:nvPicPr>
          <p:cNvPr id="5" name="М.И. Глинка - Хор Славься из оперы Иван Сусани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224588"/>
            <a:ext cx="493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850" y="365262"/>
            <a:ext cx="856932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колокола, которые используют для игры в симфоническом оркестре.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бывают такие ситуации, когда колокола  нет, и композитор  передает звучание колокольного звона своей музыкой.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348" y="2708920"/>
            <a:ext cx="2678113" cy="304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Вслушайтесь в произведение. Определите и инструменты, которые звучат, и настроение этой музыки.</a:t>
            </a:r>
          </a:p>
        </p:txBody>
      </p:sp>
      <p:pic>
        <p:nvPicPr>
          <p:cNvPr id="27653" name="Picture 5" descr="http://art.1september.ru/2004/11/no11_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9875" y="2253487"/>
            <a:ext cx="2591656" cy="335997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249348"/>
            <a:ext cx="2644293" cy="428804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787056" y="5613466"/>
            <a:ext cx="229711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Оркестровые и «плоские» колокола.</a:t>
            </a:r>
          </a:p>
        </p:txBody>
      </p:sp>
      <p:pic>
        <p:nvPicPr>
          <p:cNvPr id="7" name="С.В.Рахманинов - сюита для двух фортепиан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0" y="6308725"/>
            <a:ext cx="4349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309563"/>
            <a:ext cx="8424863" cy="182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С.В.Рахманинов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(1873-1943) – русский композитор, дирижёр, пианист.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начале XX века, когда в России начинались революционные волнения, он создал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"Второй концерт для фортепьяно с оркестром". 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нем он выразил все чувства, которые испытывал. </a:t>
            </a:r>
          </a:p>
        </p:txBody>
      </p:sp>
      <p:pic>
        <p:nvPicPr>
          <p:cNvPr id="3" name="Picture 2" descr="http://ic.pics.livejournal.com/yasko/4940488/448074/448074_origina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831" y="2132856"/>
            <a:ext cx="3208617" cy="3897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5491163" y="5949950"/>
            <a:ext cx="3041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В.А.Серов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Рахманинова.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5638" y="5949950"/>
            <a:ext cx="28368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Молодой Рахманинов в 1901 году</a:t>
            </a:r>
          </a:p>
        </p:txBody>
      </p:sp>
      <p:pic>
        <p:nvPicPr>
          <p:cNvPr id="28676" name="Picture 4" descr="File:Rachmanino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919" y="2060847"/>
            <a:ext cx="3083243" cy="406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Рисунок 4" descr="a54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2554288"/>
            <a:ext cx="196215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8913" y="4084638"/>
            <a:ext cx="1090612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ахманинов - Второй концерт для фортепиано с оркестром, часть 1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229350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1259632" y="5490218"/>
            <a:ext cx="2376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И.И.Левитан</a:t>
            </a: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Вечерний звон. 1892г.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452" y="2493016"/>
            <a:ext cx="4896793" cy="3921127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90513" y="373859"/>
            <a:ext cx="85693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И.Левитана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называется "Вечерний звон".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Так- же есть  известная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русская народная песня "Вечерний звон",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которой хор без инструмента смог показать звучание колоколов.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красками, а хор голосами смогли выразить одно и то же явление. </a:t>
            </a:r>
          </a:p>
        </p:txBody>
      </p:sp>
      <p:pic>
        <p:nvPicPr>
          <p:cNvPr id="39942" name="Picture 6" descr="http://userserve-ak.last.fm/serve/500/14438625/31384161_1219951567_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131" y="2318392"/>
            <a:ext cx="2808312" cy="31718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Вечерний зв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0182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825" y="347663"/>
            <a:ext cx="864235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Колокола в России издревле пользовались особым почитанием.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 для русского человека  был голосом Родины, символом единения и гражданского долга, независимости и величия государства.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073" y="1922283"/>
            <a:ext cx="5993853" cy="4235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80448" y="6132293"/>
            <a:ext cx="7129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Ростовский Красный колокольный звон.</a:t>
            </a:r>
          </a:p>
        </p:txBody>
      </p:sp>
      <p:pic>
        <p:nvPicPr>
          <p:cNvPr id="6" name="Ростовский Красный колокольный звон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988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56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713788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материала.</a:t>
            </a:r>
          </a:p>
          <a:p>
            <a:pPr marL="360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1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какие виды делятся колокола в православном храме?</a:t>
            </a:r>
          </a:p>
          <a:p>
            <a:pPr marL="360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1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большие колокола.</a:t>
            </a:r>
          </a:p>
          <a:p>
            <a:pPr marL="360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1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сегодня нового вы узнали о колоколе?</a:t>
            </a:r>
          </a:p>
          <a:p>
            <a:pPr marL="360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1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основные колокольные звоны.</a:t>
            </a:r>
          </a:p>
          <a:p>
            <a:pPr marL="360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1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композитор в своих произведениях часто изображал колокольный звон?</a:t>
            </a:r>
          </a:p>
          <a:p>
            <a:pPr marL="360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1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художник назвал свою картину именем звона?</a:t>
            </a:r>
          </a:p>
          <a:p>
            <a:pPr marL="360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1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называется колокол, изображенный на картинке? </a:t>
            </a:r>
          </a:p>
        </p:txBody>
      </p:sp>
      <p:pic>
        <p:nvPicPr>
          <p:cNvPr id="3" name="Рисунок 2" descr="Туманный колокол. Севастополь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046" y="3429000"/>
            <a:ext cx="7120354" cy="31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488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Источники.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Ивановна Данилова.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Мировая художественная культура. 7-9 классы. : учебник для общеобразовательных учреждений / сост.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Г.И.Данилова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– 12-е изд., стереотип. - М. : Дрофа, 2010. – 204, [4] с. :  ил., 32 с.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вкл. 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Наталья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Николаевна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Куцман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Мировая художественная культура. 8 класс. Поурочные планы по учебнику Даниловой Г.И. Изд. 2-е переработанное. / Сост.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Н.Н.Куцман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– Волгоград: ИТД «Корифей», 2008. – 112 с. 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Википедия. Колокол.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https://ru.wikipedia.org/wiki/%D0%9A%D0%BE%D0%BB%D0%BE%D0%BA%D0%BE%D0%BB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Золотые купола. Значение, история православных колоколов. Разновидности колокольных звонов.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http://www.golddomes.ru/kolokola/kolokola1.shtml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167604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313" y="284163"/>
            <a:ext cx="61214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Колокольный звон – это "звучащая икона".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23714" y="1700808"/>
            <a:ext cx="3225003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1700808"/>
            <a:ext cx="6697663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ты слышишь звон колоколов, </a:t>
            </a:r>
            <a:b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Душа вдруг замирает бесконечно </a:t>
            </a:r>
            <a:b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этот миг о тяжести оков </a:t>
            </a:r>
            <a:b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думаешь, а думаешь о Вечном.</a:t>
            </a:r>
          </a:p>
          <a:p>
            <a:pPr>
              <a:spcAft>
                <a:spcPts val="1200"/>
              </a:spcAft>
              <a:defRPr/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капельке вливается в тебя </a:t>
            </a:r>
            <a:b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Душевная живительная влага </a:t>
            </a:r>
            <a:b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хочется обнять весь мир, любя, </a:t>
            </a:r>
            <a:b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раствориться в нем, другим во благо.</a:t>
            </a:r>
          </a:p>
          <a:p>
            <a:pPr>
              <a:spcAft>
                <a:spcPts val="1200"/>
              </a:spcAft>
              <a:defRPr/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сердце, окрыленное мечтой, </a:t>
            </a:r>
            <a:b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Вновь видит главную твою дорогу. </a:t>
            </a:r>
            <a:b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Знакомые слова молитвы той, </a:t>
            </a:r>
            <a:b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Наполненной любовью к людям, богу.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337880"/>
            <a:ext cx="864235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колоколам на Руси было особое отношение: литьё их считалось делом богоугодным и очень уважаемым. </a:t>
            </a:r>
            <a:r>
              <a:rPr lang="ru-RU" sz="2400" b="1" kern="0" spc="-2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Впервые они появились в XIII в. в Новгороде. </a:t>
            </a:r>
            <a:r>
              <a:rPr lang="ru-RU" sz="2400" b="1" kern="0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народе </a:t>
            </a: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говорили, если икона - это молитва в красках, храм – молитва в камне, то </a:t>
            </a:r>
            <a:r>
              <a:rPr lang="ru-RU" sz="24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 - это молитва в звуке.</a:t>
            </a: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"/>
          <a:stretch/>
        </p:blipFill>
        <p:spPr>
          <a:xfrm>
            <a:off x="1115616" y="2276872"/>
            <a:ext cx="7200800" cy="4267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15" y="350023"/>
            <a:ext cx="446405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3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Первое упоминание в летописи о колокольном звоне относится к XI веку. </a:t>
            </a:r>
            <a:r>
              <a:rPr lang="ru-RU" sz="23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Древний предок колокола – </a:t>
            </a:r>
            <a:r>
              <a:rPr lang="ru-RU" sz="23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било – деревянный или железный брусок.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5261" y="399145"/>
            <a:ext cx="4280949" cy="244827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8109" y="2896539"/>
            <a:ext cx="2392363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древности разные народы изготавливал бубенцы, колокольчики и небольшие колокола. 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56376" y="476672"/>
            <a:ext cx="7778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Било</a:t>
            </a:r>
          </a:p>
        </p:txBody>
      </p:sp>
      <p:pic>
        <p:nvPicPr>
          <p:cNvPr id="6" name="Рисунок 5" descr="скифские колокольчики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711155"/>
            <a:ext cx="1728252" cy="287843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252348" y="5539581"/>
            <a:ext cx="1852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Скифский колокольчик</a:t>
            </a:r>
          </a:p>
        </p:txBody>
      </p:sp>
      <p:pic>
        <p:nvPicPr>
          <p:cNvPr id="8" name="Рисунок 7" descr="Dotaku - древние ритуальные японские колокола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67" r="-2672"/>
          <a:stretch/>
        </p:blipFill>
        <p:spPr>
          <a:xfrm>
            <a:off x="2158143" y="2709280"/>
            <a:ext cx="2269842" cy="299760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1738272" y="5600231"/>
            <a:ext cx="30718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Dotaku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древние ритуальные </a:t>
            </a:r>
          </a:p>
          <a:p>
            <a:pPr algn="ctr" eaLnBrk="1" hangingPunct="1"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японские колокола</a:t>
            </a:r>
          </a:p>
        </p:txBody>
      </p:sp>
      <p:pic>
        <p:nvPicPr>
          <p:cNvPr id="11" name="Рисунок 10" descr="Колокольчик из древнего Вавилона. IX-VIII вв до н.э., высота 4,7 см.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5" y="3026099"/>
            <a:ext cx="2070188" cy="351247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376848" y="5371394"/>
            <a:ext cx="251936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Колокольчик из древнего Вавилона. </a:t>
            </a:r>
          </a:p>
          <a:p>
            <a:pPr eaLnBrk="1" hangingPunct="1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IX-VIII.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н.э., высота 4,7 см.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4897438" cy="55553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3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Ко́локол</a:t>
            </a:r>
            <a:r>
              <a:rPr lang="ru-RU" sz="23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металлический инструмент, источник звука, имеющий куполообразную форму и, обычно, язык, уда-</a:t>
            </a:r>
            <a:r>
              <a:rPr lang="ru-RU" sz="23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ряющийся</a:t>
            </a:r>
            <a:r>
              <a:rPr lang="ru-RU" sz="23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изнутри о стенки. </a:t>
            </a:r>
          </a:p>
          <a:p>
            <a:pPr>
              <a:defRPr/>
            </a:pPr>
            <a:r>
              <a:rPr lang="ru-RU" sz="23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Колокола используются:</a:t>
            </a:r>
          </a:p>
          <a:p>
            <a:pPr marL="324000" indent="-288000">
              <a:buFont typeface="Wingdings" panose="05000000000000000000" pitchFamily="2" charset="2"/>
              <a:buChar char="Ø"/>
              <a:defRPr/>
            </a:pPr>
            <a:r>
              <a:rPr lang="ru-RU" sz="2300" b="1" i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религиозных целях –</a:t>
            </a:r>
            <a:r>
              <a:rPr lang="ru-RU" sz="23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призыв на молитву, </a:t>
            </a:r>
            <a:r>
              <a:rPr lang="ru-RU" sz="2300" b="1" i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выра-жение</a:t>
            </a:r>
            <a:r>
              <a:rPr lang="ru-RU" sz="23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торжественных моментов богослужения,</a:t>
            </a:r>
          </a:p>
          <a:p>
            <a:pPr marL="324000" indent="-288000">
              <a:buFont typeface="Wingdings" panose="05000000000000000000" pitchFamily="2" charset="2"/>
              <a:buChar char="Ø"/>
              <a:defRPr/>
            </a:pPr>
            <a:r>
              <a:rPr lang="ru-RU" sz="2300" b="1" i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музыке,</a:t>
            </a:r>
          </a:p>
          <a:p>
            <a:pPr marL="324000" indent="-288000">
              <a:buFont typeface="Wingdings" panose="05000000000000000000" pitchFamily="2" charset="2"/>
              <a:buChar char="Ø"/>
              <a:defRPr/>
            </a:pPr>
            <a:r>
              <a:rPr lang="ru-RU" sz="2300" b="1" i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общественно-</a:t>
            </a:r>
            <a:r>
              <a:rPr lang="ru-RU" sz="2300" b="1" i="1" kern="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</a:t>
            </a:r>
            <a:r>
              <a:rPr lang="ru-RU" sz="2300" b="1" i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300" b="1" i="1" kern="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ческих</a:t>
            </a:r>
            <a:r>
              <a:rPr lang="ru-RU" sz="2300" b="1" i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целях </a:t>
            </a:r>
            <a:r>
              <a:rPr lang="ru-RU" sz="23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(как набат), </a:t>
            </a:r>
          </a:p>
          <a:p>
            <a:pPr marL="324000" indent="-288000">
              <a:buFont typeface="Wingdings" panose="05000000000000000000" pitchFamily="2" charset="2"/>
              <a:buChar char="Ø"/>
              <a:defRPr/>
            </a:pPr>
            <a:r>
              <a:rPr lang="ru-RU" sz="2300" b="1" i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тройках лошадей</a:t>
            </a:r>
            <a:r>
              <a:rPr lang="ru-RU" sz="23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праздности.</a:t>
            </a:r>
          </a:p>
        </p:txBody>
      </p:sp>
      <p:pic>
        <p:nvPicPr>
          <p:cNvPr id="3" name="Рисунок 2" descr="Колокола Михайловского Кие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548435"/>
            <a:ext cx="3995054" cy="598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1125538"/>
            <a:ext cx="4572000" cy="4522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Устройство типичного колокола: </a:t>
            </a:r>
          </a:p>
          <a:p>
            <a:pPr marL="252000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хомут, </a:t>
            </a:r>
          </a:p>
          <a:p>
            <a:pPr marL="252000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корона, </a:t>
            </a:r>
          </a:p>
          <a:p>
            <a:pPr marL="252000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голова, </a:t>
            </a:r>
          </a:p>
          <a:p>
            <a:pPr marL="252000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поясок, </a:t>
            </a:r>
          </a:p>
          <a:p>
            <a:pPr marL="252000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талия, </a:t>
            </a:r>
          </a:p>
          <a:p>
            <a:pPr marL="252000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звуковое кольцо, </a:t>
            </a:r>
          </a:p>
          <a:p>
            <a:pPr marL="252000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губа, </a:t>
            </a:r>
          </a:p>
          <a:p>
            <a:pPr marL="252000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устье,</a:t>
            </a:r>
          </a:p>
          <a:p>
            <a:pPr marL="252000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9. язык, </a:t>
            </a:r>
          </a:p>
          <a:p>
            <a:pPr marL="252000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заплечики.</a:t>
            </a:r>
          </a:p>
        </p:txBody>
      </p:sp>
      <p:pic>
        <p:nvPicPr>
          <p:cNvPr id="10243" name="Picture 2" descr="http://upload.wikimedia.org/wikipedia/commons/thumb/b/b7/Parts_of_a_Bell.svg/230px-Parts_of_a_Bel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620713"/>
            <a:ext cx="491331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C:\Users\User\Desktop\Новая папка\колокола Руси\180px-Колокольчик-(изнутри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4311650"/>
            <a:ext cx="2303462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552450" y="2397125"/>
            <a:ext cx="2439988" cy="2308225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Благовестник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Воскресные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Постные</a:t>
            </a:r>
          </a:p>
          <a:p>
            <a:pPr algn="ctr">
              <a:defRPr/>
            </a:pP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Полиелейные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Будничные 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Часовые 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1560513" y="411163"/>
            <a:ext cx="5819775" cy="5222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колоколов</a:t>
            </a: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787400" y="1341438"/>
            <a:ext cx="1974850" cy="52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Большие</a:t>
            </a:r>
            <a:endParaRPr lang="ru-RU" sz="1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3508375" y="1401763"/>
            <a:ext cx="1955800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Средние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6" name="Прямоугольник 5"/>
          <p:cNvSpPr>
            <a:spLocks noChangeArrowheads="1"/>
          </p:cNvSpPr>
          <p:nvPr/>
        </p:nvSpPr>
        <p:spPr bwMode="auto">
          <a:xfrm>
            <a:off x="6216650" y="1401763"/>
            <a:ext cx="2165350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Малые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8" name="Прямоугольник 7"/>
          <p:cNvSpPr>
            <a:spLocks noChangeArrowheads="1"/>
          </p:cNvSpPr>
          <p:nvPr/>
        </p:nvSpPr>
        <p:spPr bwMode="auto">
          <a:xfrm>
            <a:off x="5975350" y="2390775"/>
            <a:ext cx="2663825" cy="83185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Зазвонные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Подзвонные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884363" y="933450"/>
            <a:ext cx="2538412" cy="4079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5363" idx="2"/>
            <a:endCxn id="15366" idx="0"/>
          </p:cNvCxnSpPr>
          <p:nvPr/>
        </p:nvCxnSpPr>
        <p:spPr>
          <a:xfrm>
            <a:off x="4470400" y="933450"/>
            <a:ext cx="2828925" cy="468313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5363" idx="2"/>
            <a:endCxn id="15365" idx="0"/>
          </p:cNvCxnSpPr>
          <p:nvPr/>
        </p:nvCxnSpPr>
        <p:spPr>
          <a:xfrm>
            <a:off x="4470400" y="933450"/>
            <a:ext cx="15875" cy="468313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5364" idx="2"/>
            <a:endCxn id="15362" idx="0"/>
          </p:cNvCxnSpPr>
          <p:nvPr/>
        </p:nvCxnSpPr>
        <p:spPr>
          <a:xfrm flipH="1">
            <a:off x="1771650" y="1863725"/>
            <a:ext cx="3175" cy="5334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5366" idx="2"/>
            <a:endCxn id="15368" idx="0"/>
          </p:cNvCxnSpPr>
          <p:nvPr/>
        </p:nvCxnSpPr>
        <p:spPr>
          <a:xfrm>
            <a:off x="7299325" y="1925638"/>
            <a:ext cx="7938" cy="465137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6"/>
          <p:cNvSpPr>
            <a:spLocks noChangeArrowheads="1"/>
          </p:cNvSpPr>
          <p:nvPr/>
        </p:nvSpPr>
        <p:spPr bwMode="auto">
          <a:xfrm>
            <a:off x="3195638" y="2393950"/>
            <a:ext cx="2600325" cy="830263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украшения звона</a:t>
            </a:r>
          </a:p>
        </p:txBody>
      </p:sp>
      <p:cxnSp>
        <p:nvCxnSpPr>
          <p:cNvPr id="31" name="Прямая со стрелкой 30"/>
          <p:cNvCxnSpPr>
            <a:stCxn id="15365" idx="2"/>
            <a:endCxn id="30" idx="0"/>
          </p:cNvCxnSpPr>
          <p:nvPr/>
        </p:nvCxnSpPr>
        <p:spPr>
          <a:xfrm>
            <a:off x="4486275" y="1925638"/>
            <a:ext cx="9525" cy="468312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8" name="TextBox 15377"/>
          <p:cNvSpPr txBox="1"/>
          <p:nvPr/>
        </p:nvSpPr>
        <p:spPr>
          <a:xfrm>
            <a:off x="787400" y="5300663"/>
            <a:ext cx="1944688" cy="831850"/>
          </a:xfrm>
          <a:prstGeom prst="rect">
            <a:avLst/>
          </a:prstGeom>
          <a:solidFill>
            <a:schemeClr val="bg2"/>
          </a:solidFill>
          <a:ln w="28575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«басовые» голоса</a:t>
            </a:r>
          </a:p>
        </p:txBody>
      </p:sp>
      <p:sp>
        <p:nvSpPr>
          <p:cNvPr id="15379" name="TextBox 15378"/>
          <p:cNvSpPr txBox="1"/>
          <p:nvPr/>
        </p:nvSpPr>
        <p:spPr>
          <a:xfrm>
            <a:off x="3492500" y="3644900"/>
            <a:ext cx="2070100" cy="1092200"/>
          </a:xfrm>
          <a:prstGeom prst="rect">
            <a:avLst/>
          </a:prstGeom>
          <a:solidFill>
            <a:schemeClr val="bg2"/>
          </a:solidFill>
          <a:ln w="28575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звучание выше, чем у «басовых»</a:t>
            </a:r>
          </a:p>
        </p:txBody>
      </p:sp>
      <p:sp>
        <p:nvSpPr>
          <p:cNvPr id="15380" name="TextBox 15379"/>
          <p:cNvSpPr txBox="1"/>
          <p:nvPr/>
        </p:nvSpPr>
        <p:spPr>
          <a:xfrm>
            <a:off x="6156325" y="3644900"/>
            <a:ext cx="2376488" cy="1092200"/>
          </a:xfrm>
          <a:prstGeom prst="rect">
            <a:avLst/>
          </a:prstGeom>
          <a:solidFill>
            <a:schemeClr val="bg2"/>
          </a:solidFill>
          <a:ln w="28575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высокие, заливистые голоса</a:t>
            </a:r>
          </a:p>
        </p:txBody>
      </p:sp>
      <p:cxnSp>
        <p:nvCxnSpPr>
          <p:cNvPr id="71" name="Прямая со стрелкой 70"/>
          <p:cNvCxnSpPr>
            <a:stCxn id="15362" idx="2"/>
            <a:endCxn id="15378" idx="0"/>
          </p:cNvCxnSpPr>
          <p:nvPr/>
        </p:nvCxnSpPr>
        <p:spPr>
          <a:xfrm flipH="1">
            <a:off x="1758950" y="4705350"/>
            <a:ext cx="12700" cy="595313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30" idx="2"/>
            <a:endCxn id="15379" idx="0"/>
          </p:cNvCxnSpPr>
          <p:nvPr/>
        </p:nvCxnSpPr>
        <p:spPr>
          <a:xfrm>
            <a:off x="4495800" y="3224213"/>
            <a:ext cx="31750" cy="420687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15368" idx="2"/>
            <a:endCxn id="15380" idx="0"/>
          </p:cNvCxnSpPr>
          <p:nvPr/>
        </p:nvCxnSpPr>
        <p:spPr>
          <a:xfrm>
            <a:off x="7307263" y="3222625"/>
            <a:ext cx="36512" cy="422275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22" name="Рисунок 154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8588" y="4869160"/>
            <a:ext cx="4116146" cy="157901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6230" y="553898"/>
            <a:ext cx="489585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3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Большие колокола самостоятельно исполняют следующие звоны: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3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Благовест - </a:t>
            </a:r>
            <a:r>
              <a:rPr lang="ru-RU" sz="23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торжественный праздничный звон, ритмичные удары в один самый большой колокол.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3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Набат - </a:t>
            </a:r>
            <a:r>
              <a:rPr lang="ru-RU" sz="23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сигнальный, тревожный звон в один колокол, отличающийся от обычных колоколов более пронзительным звучанием.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300" b="1" kern="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Мали́новый</a:t>
            </a:r>
            <a:r>
              <a:rPr lang="ru-RU" sz="23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звон – </a:t>
            </a:r>
            <a:r>
              <a:rPr lang="ru-RU" sz="23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красивый, переливающийся звон, «очень приятный, мягкий по тембру звон».</a:t>
            </a:r>
          </a:p>
        </p:txBody>
      </p:sp>
      <p:pic>
        <p:nvPicPr>
          <p:cNvPr id="4" name="Рисунок 3" descr="296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561055"/>
            <a:ext cx="3582398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3183</TotalTime>
  <Words>1230</Words>
  <Application>Microsoft Office PowerPoint</Application>
  <PresentationFormat>Экран (4:3)</PresentationFormat>
  <Paragraphs>136</Paragraphs>
  <Slides>27</Slides>
  <Notes>3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Bookman Old Style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Вероника</dc:creator>
  <cp:lastModifiedBy>Вероника</cp:lastModifiedBy>
  <cp:revision>429</cp:revision>
  <dcterms:modified xsi:type="dcterms:W3CDTF">2016-07-13T12:29:04Z</dcterms:modified>
</cp:coreProperties>
</file>