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7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8" r:id="rId17"/>
    <p:sldId id="276" r:id="rId18"/>
    <p:sldId id="272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8" autoAdjust="0"/>
    <p:restoredTop sz="94660"/>
  </p:normalViewPr>
  <p:slideViewPr>
    <p:cSldViewPr>
      <p:cViewPr varScale="1">
        <p:scale>
          <a:sx n="103" d="100"/>
          <a:sy n="103" d="100"/>
        </p:scale>
        <p:origin x="3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1A5658-EAD4-4EBF-B303-4D7FB9761877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E4A9DB-536F-457E-B803-97DBBA1447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26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5C0D97-9FC0-45B3-89EF-2D39070C804F}" type="slidenum">
              <a:rPr lang="ru-RU"/>
              <a:pPr eaLnBrk="1" hangingPunct="1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4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1E8D-118D-4D44-8F06-9A79D44620A6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1DE9F-D39F-4A30-98C1-047D3CEFC2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06377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4BB3-991C-49A6-8C38-3B3E5630D02C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1649-F5F3-4E7C-AD48-B876A1C9D4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41580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6F591-E571-469C-98B8-E6ABCB7AA10E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0B8E-BE01-40FA-A5AC-99A53ED4B7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78125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D9C0-83E4-4037-8D40-08463C3BABFC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48A4E-18C9-4590-A87B-0FF1C0AA9E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70875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4E5D-4F38-4A58-8B46-FC85A760A13D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2D436-CC5E-4A0F-B680-83764F058F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67125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51EA9-082C-4A70-A87F-9607EB8E6668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49D28-258A-4180-98FC-89B006EC5F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02211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826C-664D-4EBF-9183-E284C22DC489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54DED-B09D-485A-AD1A-FE0181B3C4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33780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C513-5761-40D2-B0DA-132AA676682D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012DD-39C2-4CE3-AB9F-E82C51AB8D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99731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6A41-8EAF-4BB8-AAE7-DC055E261B21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4D0B3-19EA-4349-B2B8-23A5FFE511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69657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3CFE7-12C2-4D5D-893B-7A83F199B6FE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7EAA6-1F7D-4F4F-90C3-D7CFC752A7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64620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3A21-402C-4935-A51B-4387DE94054D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BD4B9-EC93-4336-BFEC-FFCC388CCE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11953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6482E7-BEF2-4A67-83CB-C43F1E7D8F7E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9817CCB-0B86-4F6A-ACEA-F2F3F2AC154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2;&#1077;&#1085;&#1075;&#1077;&#1088;&#1089;&#1082;&#1072;&#1103;%20&#1085;&#1072;&#1088;&#1086;&#1076;&#1085;&#1072;&#1103;%20&#1087;&#1077;&#1089;&#1085;&#1103;.mp3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Pokrovsky_Ensemble___&#1059;&#1078;_&#1090;&#1099;_&#1089;&#1072;&#1076;_&#1090;&#1099;_&#1084;&#1086;&#1081;_&#1089;&#1072;&#1076;.mp3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6;&#1091;&#1089;&#1089;&#1082;&#1080;&#1077;_&#1087;&#1077;&#1089;&#1085;&#1080;___&#1054;&#1081;__&#1087;&#1086;_&#1085;&#1072;&#1076;_&#1042;&#1086;&#1083;&#1075;&#1086;&#1081;.mp3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sovet.pro/index.php?option=com_content&amp;view=article&amp;id=15919:2016-03-14-17-23-27&amp;catid=60:arts-cultural-studies&amp;Itemid=68" TargetMode="External"/><Relationship Id="rId2" Type="http://schemas.openxmlformats.org/officeDocument/2006/relationships/hyperlink" Target="https://ru.wikipedia.org/wiki/%D0%A0%D1%83%D1%81%D1%81%D0%BA%D0%B0%D1%8F_%D0%BD%D0%B0%D1%80%D0%BE%D0%B4%D0%BD%D0%B0%D1%8F_%D0%BF%D0%B5%D1%81%D0%BD%D1%8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3;&#1083;&#1102;&#1082;%20-%20&#1052;&#1077;&#1083;&#1086;&#1076;&#1080;&#1103;%20&#1080;&#1079;%20&#1086;&#1087;&#1077;&#1088;&#1099;%20&#1054;&#1088;&#1092;&#1077;&#1081;%20&#1080;%20&#1069;&#1074;&#1088;&#1080;&#1076;&#1080;&#1082;&#1072;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7;&#1072;&#1085;&#1090;&#1072;%20&#1051;&#1091;&#1095;&#1080;&#1103;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3;&#1088;&#1091;&#1079;&#1080;&#1085;&#1089;&#1082;&#1072;&#1103;%20&#1085;&#1072;&#1088;&#1086;&#1076;&#1085;&#1072;&#1103;%20&#1087;&#1077;&#1089;&#1085;&#1103;%20-%20&#1057;&#1091;&#1083;&#1080;&#1082;&#1086;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:\Users\User\Desktop\photos копия.gif"/>
          <p:cNvPicPr>
            <a:picLocks noChangeAspect="1" noChangeArrowheads="1"/>
          </p:cNvPicPr>
          <p:nvPr/>
        </p:nvPicPr>
        <p:blipFill>
          <a:blip r:embed="rId2" cstate="email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3" b="3328"/>
          <a:stretch>
            <a:fillRect/>
          </a:stretch>
        </p:blipFill>
        <p:spPr bwMode="auto">
          <a:xfrm>
            <a:off x="179512" y="2796681"/>
            <a:ext cx="4133947" cy="373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787602"/>
            <a:ext cx="9144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8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8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8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8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8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8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8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</a:t>
            </a:r>
            <a:r>
              <a:rPr lang="ru-RU" sz="8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</a:t>
            </a:r>
            <a:r>
              <a:rPr lang="ru-RU" sz="8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</a:t>
            </a:r>
            <a:r>
              <a:rPr lang="ru-RU" sz="8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</a:t>
            </a:r>
            <a:r>
              <a:rPr lang="ru-RU" sz="8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8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8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</a:t>
            </a:r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4417" y="2708920"/>
            <a:ext cx="5940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Убьешь песню –  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убьешь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душу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4989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0719" y="5342582"/>
            <a:ext cx="28638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 г.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0" y="62023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Грузинский народный танец «Лезгинка»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23" name="Picture 11" descr="http://photosalsa.com/wp-content/uploads/2015/06/14104a6a707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25"/>
          <a:stretch/>
        </p:blipFill>
        <p:spPr bwMode="auto">
          <a:xfrm>
            <a:off x="4932040" y="159613"/>
            <a:ext cx="3654834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http://idance-nyc.com/templates/images/lizgin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56" y="159614"/>
            <a:ext cx="4052941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87" y="3285312"/>
            <a:ext cx="6072687" cy="2952000"/>
          </a:xfrm>
          <a:prstGeom prst="rect">
            <a:avLst/>
          </a:prstGeom>
        </p:spPr>
      </p:pic>
      <p:pic>
        <p:nvPicPr>
          <p:cNvPr id="9" name="Picture 9" descr="https://pp.vk.me/c622229/v622229436/16c63/YuqnMrez7b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2" r="3242"/>
          <a:stretch/>
        </p:blipFill>
        <p:spPr bwMode="auto">
          <a:xfrm>
            <a:off x="236724" y="3284984"/>
            <a:ext cx="252028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User\Desktop\Для МХК\Новая папка\Венгрия. На картинке пейзаж виног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313" y="6072188"/>
            <a:ext cx="69294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Венгрия. Пейзаж виноградников</a:t>
            </a:r>
            <a:endParaRPr lang="ru-RU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Венгерская народная 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357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86125" y="142875"/>
            <a:ext cx="57292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Венгерская народная мелодия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428625" y="6202363"/>
            <a:ext cx="8404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Венгерский народный танец «Чардаш»</a:t>
            </a:r>
          </a:p>
        </p:txBody>
      </p:sp>
      <p:pic>
        <p:nvPicPr>
          <p:cNvPr id="15365" name="Picture 5" descr="http://portal.do.mrsu.ru/upload/medialibrary/2f2/antfpmxr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05" y="162852"/>
            <a:ext cx="4472726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http://cdn01.ru/files/users/images/92/3b/923b6feb118f6f7479d0cbfa223203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069" y="3246662"/>
            <a:ext cx="448704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https://i.ytimg.com/vi/jgFy0ViGqco/hq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70"/>
          <a:stretch/>
        </p:blipFill>
        <p:spPr bwMode="auto">
          <a:xfrm>
            <a:off x="4720857" y="166553"/>
            <a:ext cx="4286187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http://kupit-svetilniki.ru/images/9/c/naibolee-izvestnye-chardashi-mira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05" y="3246662"/>
            <a:ext cx="4389594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Народная </a:t>
            </a: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</a:t>
            </a: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не напев со словами, а часть самой жизни.</a:t>
            </a:r>
          </a:p>
        </p:txBody>
      </p:sp>
      <p:pic>
        <p:nvPicPr>
          <p:cNvPr id="1028" name="Picture 4" descr="http://i031.radikal.ru/1203/bb/f19a03530b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70" y="1556792"/>
            <a:ext cx="658785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изображение русских просторов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013" y="6072188"/>
            <a:ext cx="41306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просторы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okrovsky_Ensemble___Уж_ты_сад_ты_мой_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85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00250" y="142875"/>
            <a:ext cx="7000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народная песня «Уж ты сад»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User\Desktop\river_vol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4313" y="6191250"/>
            <a:ext cx="86439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978025" algn="l"/>
              </a:tabLst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Русская народная песня «Ой, по-над Волгой».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Русские_песни___Ой__по_над_Волг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14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29176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Русский девичий хоровод «Берёзка»</a:t>
            </a:r>
          </a:p>
        </p:txBody>
      </p:sp>
      <p:pic>
        <p:nvPicPr>
          <p:cNvPr id="19461" name="Picture 5" descr="http://jozepha.gorod.tomsk.ru/uploads/49679/1277349855/tanci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038" y="3280595"/>
            <a:ext cx="4405971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http://uploads.likengo.ru/uploads/albums/8a/d5/b5bc6e852fa36d75ff01f101df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46" r="2867"/>
          <a:stretch/>
        </p:blipFill>
        <p:spPr bwMode="auto">
          <a:xfrm>
            <a:off x="107504" y="171660"/>
            <a:ext cx="4752529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http://www.dancepoisk.ru/blog/wp-content/uploads/2012/03/horovod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6" r="7029"/>
          <a:stretch/>
        </p:blipFill>
        <p:spPr bwMode="auto">
          <a:xfrm>
            <a:off x="4932040" y="171660"/>
            <a:ext cx="4098035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http://img-fotki.yandex.ru/get/3807/ksun3276.7/0_1cf8e_cef7dcc5_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38"/>
          <a:stretch/>
        </p:blipFill>
        <p:spPr bwMode="auto">
          <a:xfrm>
            <a:off x="251520" y="3280595"/>
            <a:ext cx="4224898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028" y="908720"/>
            <a:ext cx="9001125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Ты откуда, русская,		    Как ты зазвучала?</a:t>
            </a: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Зародилась, музыка?	    Пролетели утки-</a:t>
            </a: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То ли в чистом поле,	    Уронили дудки.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То ли в лесе мглистом?	    Пролетели гуси-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В радости ли? В боли?	    Уронили гусли.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Или в птичьем свисте?	    Их порою вешней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Ты скажи, откуда	 	    </a:t>
            </a:r>
            <a:r>
              <a:rPr lang="ru-RU" sz="2800" b="1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Нашли, не удивились.</a:t>
            </a:r>
            <a:endParaRPr lang="ru-RU" sz="2800" b="1" spc="-1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Грусть в тебе и удаль?	    Ну, а песня?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В чьем ты сердце билась	    С песней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С самого начала?		    На Руси родились.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Как же ты явилась?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600"/>
              </a:spcAft>
              <a:tabLst>
                <a:tab pos="420688" algn="l"/>
              </a:tabLst>
              <a:defRPr/>
            </a:pPr>
            <a:r>
              <a:rPr lang="ru-RU" sz="3200" b="1" i="1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«Песня - правда, коль подумаешь умом»,- гласит народная мудрость.</a:t>
            </a:r>
          </a:p>
          <a:p>
            <a:pPr algn="ctr" eaLnBrk="0" hangingPunct="0">
              <a:spcAft>
                <a:spcPts val="600"/>
              </a:spcAft>
              <a:tabLst>
                <a:tab pos="420688" algn="l"/>
              </a:tabLst>
              <a:defRPr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А сколько пословиц придумано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                    в 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народе о песне!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spcAft>
                <a:spcPts val="600"/>
              </a:spcAft>
              <a:tabLst>
                <a:tab pos="420688" algn="l"/>
              </a:tabLs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Пой песню тот, у кого голос хорош.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spcAft>
                <a:spcPts val="600"/>
              </a:spcAft>
              <a:tabLst>
                <a:tab pos="420688" algn="l"/>
              </a:tabLst>
              <a:defRPr/>
            </a:pP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Голосу нет - душа поет.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spcAft>
                <a:spcPts val="600"/>
              </a:spcAft>
              <a:tabLst>
                <a:tab pos="420688" algn="l"/>
              </a:tabLst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Петь бы еще, да на животе тоще.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spcAft>
                <a:spcPts val="600"/>
              </a:spcAft>
              <a:tabLst>
                <a:tab pos="420688" algn="l"/>
              </a:tabLst>
              <a:defRPr/>
            </a:pPr>
            <a:r>
              <a:rPr lang="ru-RU" sz="3200" b="1" i="1" dirty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Поется там, где и воля, и холя, и доля.</a:t>
            </a:r>
            <a:endParaRPr lang="ru-RU" sz="3200" b="1" i="1" dirty="0">
              <a:solidFill>
                <a:srgbClr val="984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spcAft>
                <a:spcPts val="600"/>
              </a:spcAft>
              <a:tabLst>
                <a:tab pos="420688" algn="l"/>
              </a:tabLst>
              <a:defRPr/>
            </a:pPr>
            <a:r>
              <a:rPr lang="ru-RU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Весело поется, весело и прядется.</a:t>
            </a:r>
          </a:p>
          <a:p>
            <a:pPr algn="ctr" eaLnBrk="0" hangingPunct="0">
              <a:spcAft>
                <a:spcPts val="600"/>
              </a:spcAft>
              <a:tabLst>
                <a:tab pos="420688" algn="l"/>
              </a:tabLst>
              <a:defRPr/>
            </a:pPr>
            <a:r>
              <a:rPr lang="ru-RU" sz="32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Беседа дорогу коротает, а песня - работу.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0891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Ивановна Данилова.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Мировая художественная культура. 7-9 классы. : учебник для общеобразовательных учреждений / сост.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Г.И.Данилова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12-е изд., стереотип. - М. : Дрофа, 2010. – 204, [4] с. :  ил., 32 с.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вкл. 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Куцман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Мировая художественная культура. 8 класс. Поурочные планы по учебнику Даниловой Г.И. Изд. 2-е переработанное. / Сост.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Н.Н.Куцман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Волгоград: ИТД «Корифей», 2008. – 112 с. 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Википедия. Русская народная песня.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https://ru.wikipedia.org/wiki/%D0%A0%D1%83%D1%81%D1%81%D0%BA%D0%B0%D1%8F_%D0%BD%D0%B0%D1%80%D0%BE%D0%B4%D0%BD%D0%B0%D1%8F_%D0%BF%D0%B5%D1%81%D0%BD%D1%8F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Информационно-образовательный портал «В помощь учителю и менеджеру школы». В песне -душа народа.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http://www.pedsovet.pro/index.php?option=com_content&amp;view=article&amp;id=15919:2016-03-14-17-23-27&amp;catid=60:arts-cultural-studies&amp;Itemid=68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758245"/>
      </p:ext>
    </p:extLst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стровский, Александр Николаевич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69" r="-1913"/>
          <a:stretch>
            <a:fillRect/>
          </a:stretch>
        </p:blipFill>
        <p:spPr bwMode="auto">
          <a:xfrm>
            <a:off x="1835696" y="260648"/>
            <a:ext cx="5302372" cy="553287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625366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Николаевич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ревняя Грец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56667"/>
            <a:ext cx="7068277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5857875"/>
            <a:ext cx="3951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Греция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681288" y="6140450"/>
            <a:ext cx="4278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 «Сиртаки»</a:t>
            </a:r>
          </a:p>
        </p:txBody>
      </p:sp>
      <p:pic>
        <p:nvPicPr>
          <p:cNvPr id="6149" name="Picture 5" descr="http://img1.liveinternet.ru/images/attach/c/1/62/940/62940430_1282283628_1503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61" y="152968"/>
            <a:ext cx="3983999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www.lifebites.bg/wp-content/uploads/2015/04/Greek-dancers-%C2%A9James-Nash-aka-Cirr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11"/>
          <a:stretch/>
        </p:blipFill>
        <p:spPr bwMode="auto">
          <a:xfrm>
            <a:off x="4427983" y="152968"/>
            <a:ext cx="4525258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www.4dancing.ru/files/u10/sirtaki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11" y="3212976"/>
            <a:ext cx="44820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s://www.stihi.ru/pics/2011/02/02/686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60"/>
          <a:stretch/>
        </p:blipFill>
        <p:spPr bwMode="auto">
          <a:xfrm>
            <a:off x="4820655" y="3212976"/>
            <a:ext cx="4094353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УМЕНТЫ\МХК\Уроки\Собранный материал\Картинки\Музыкальные инструменты\bf815c7ad18b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83"/>
          <a:stretch/>
        </p:blipFill>
        <p:spPr bwMode="auto">
          <a:xfrm>
            <a:off x="1285911" y="1706295"/>
            <a:ext cx="6568566" cy="458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8475" y="6182651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«Мелодия» из оперы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В.Глюка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«Орфей». </a:t>
            </a:r>
          </a:p>
        </p:txBody>
      </p:sp>
      <p:pic>
        <p:nvPicPr>
          <p:cNvPr id="4" name="Глюк - Мелодия из оперы Орфей и Эврид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41757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06" y="138374"/>
            <a:ext cx="9144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Мелодия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др. греч) – </a:t>
            </a: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пение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напев, песня.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http://smarttrip.ru/wp-content/uploads/2013/06/--urortyi-Serdizmenomor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r="30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6157168"/>
            <a:ext cx="77438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Италия. Берег Средиземного моря. </a:t>
            </a:r>
            <a:endParaRPr lang="ru-RU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7848" y="538728"/>
            <a:ext cx="5643563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414338" algn="l"/>
              </a:tabLst>
              <a:defRPr/>
            </a:pPr>
            <a:r>
              <a:rPr lang="ru-RU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Опера</a:t>
            </a:r>
          </a:p>
          <a:p>
            <a:pPr>
              <a:tabLst>
                <a:tab pos="414338" algn="l"/>
              </a:tabLst>
              <a:defRPr/>
            </a:pPr>
            <a:r>
              <a:rPr lang="ru-RU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Ария</a:t>
            </a:r>
          </a:p>
          <a:p>
            <a:pPr>
              <a:tabLst>
                <a:tab pos="414338" algn="l"/>
              </a:tabLst>
              <a:defRPr/>
            </a:pPr>
            <a:r>
              <a:rPr lang="ru-RU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Соната</a:t>
            </a:r>
          </a:p>
          <a:p>
            <a:pPr>
              <a:tabLst>
                <a:tab pos="414338" algn="l"/>
              </a:tabLst>
              <a:defRPr/>
            </a:pPr>
            <a:r>
              <a:rPr lang="ru-RU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Фортепиано</a:t>
            </a:r>
          </a:p>
          <a:p>
            <a:pPr eaLnBrk="0" hangingPunct="0">
              <a:tabLst>
                <a:tab pos="414338" algn="l"/>
              </a:tabLst>
              <a:defRPr/>
            </a:pPr>
            <a:r>
              <a:rPr lang="ru-RU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Бельканто</a:t>
            </a:r>
            <a:endParaRPr lang="ru-RU" sz="6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5715000"/>
            <a:ext cx="70008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Итальянская народная песня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«Сайта </a:t>
            </a:r>
            <a:r>
              <a:rPr lang="ru-RU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Лючия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50" y="1350963"/>
            <a:ext cx="314325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tabLst>
                <a:tab pos="414338" algn="l"/>
              </a:tabLst>
              <a:defRPr/>
            </a:pPr>
            <a:r>
              <a:rPr lang="ru-RU" sz="3200" b="1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итальянского происхождения</a:t>
            </a:r>
            <a:endParaRPr lang="ru-RU" b="1" spc="-15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286375" y="142875"/>
            <a:ext cx="928688" cy="5500688"/>
          </a:xfrm>
          <a:prstGeom prst="rightBrace">
            <a:avLst>
              <a:gd name="adj1" fmla="val 141514"/>
              <a:gd name="adj2" fmla="val 32491"/>
            </a:avLst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0" name="Picture 2" descr="C:\Users\User\Desktop\1030282010_forumtonn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6742" y="2928934"/>
            <a:ext cx="3034414" cy="299871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Санта Луч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5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97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6215063"/>
            <a:ext cx="87153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Итальянский народный танец «Тарантелла»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9" name="Picture 5" descr="http://almazdance.ru/wp-content/uploads/2012/03/tarantella-tane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8911"/>
            <a:ext cx="4529921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://www.ilovegreece.ru/mediaResource/00/006/9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75207"/>
            <a:ext cx="3925239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://media.cleveland.com/plain-dealer/photo/2012/07/11258263-stand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99653"/>
            <a:ext cx="403926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520" y="260353"/>
            <a:ext cx="3295957" cy="2952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Users\User\Desktop\Грузия. Горный пейзаж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Грузинская народная песня - Сулик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463" y="6072188"/>
            <a:ext cx="8429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Грузия. Грузинская народная песня «</a:t>
            </a:r>
            <a:r>
              <a:rPr 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Сулико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380</Words>
  <Application>Microsoft Office PowerPoint</Application>
  <PresentationFormat>Экран (4:3)</PresentationFormat>
  <Paragraphs>63</Paragraphs>
  <Slides>19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45</cp:revision>
  <dcterms:created xsi:type="dcterms:W3CDTF">2011-04-14T00:59:58Z</dcterms:created>
  <dcterms:modified xsi:type="dcterms:W3CDTF">2016-07-13T12:36:52Z</dcterms:modified>
</cp:coreProperties>
</file>