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27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81" r:id="rId14"/>
    <p:sldId id="306" r:id="rId15"/>
    <p:sldId id="312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1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9EDE-99E7-4189-B43F-28449B0C3DE7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5B070-6E80-4C89-98AF-DA14D7DDA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художественная керамика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86058"/>
            <a:ext cx="8686800" cy="3294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Трифонова Людмила Петровна,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учитель ИЗО, МХК,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МБОУ </a:t>
            </a:r>
            <a:r>
              <a:rPr lang="ru-RU" sz="1600" dirty="0" err="1" smtClean="0">
                <a:solidFill>
                  <a:srgbClr val="002060"/>
                </a:solidFill>
              </a:rPr>
              <a:t>Арефинская</a:t>
            </a:r>
            <a:r>
              <a:rPr lang="ru-RU" sz="1600" dirty="0" smtClean="0">
                <a:solidFill>
                  <a:srgbClr val="002060"/>
                </a:solidFill>
              </a:rPr>
              <a:t> СОШ,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Нижегородская область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Составлена на основании УМК  </a:t>
            </a:r>
            <a:r>
              <a:rPr lang="ru-RU" sz="1600" dirty="0" err="1" smtClean="0">
                <a:solidFill>
                  <a:srgbClr val="002060"/>
                </a:solidFill>
              </a:rPr>
              <a:t>Б.М.Неменского</a:t>
            </a:r>
            <a:r>
              <a:rPr lang="ru-RU" sz="1600" dirty="0" smtClean="0">
                <a:solidFill>
                  <a:srgbClr val="002060"/>
                </a:solidFill>
              </a:rPr>
              <a:t> «Изобразительное искусство»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Обжиг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>
            <a:normAutofit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Обжиг глиняных изделий производят в специальных  печах</a:t>
            </a:r>
            <a:endParaRPr lang="ru-RU" sz="2400" dirty="0">
              <a:solidFill>
                <a:srgbClr val="002060"/>
              </a:solidFill>
              <a:latin typeface="CyrillicOld" pitchFamily="2" charset="0"/>
            </a:endParaRPr>
          </a:p>
        </p:txBody>
      </p:sp>
      <p:pic>
        <p:nvPicPr>
          <p:cNvPr id="4" name="Рисунок 3" descr="617bcd-c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20"/>
            <a:ext cx="4108456" cy="308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780928"/>
            <a:ext cx="3084630" cy="334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Глазурование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4697427"/>
          </a:xfrm>
        </p:spPr>
        <p:txBody>
          <a:bodyPr>
            <a:normAutofit/>
          </a:bodyPr>
          <a:lstStyle/>
          <a:p>
            <a:pPr marL="18000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Глазурь – это кремнезёмное стекло, создающее на глине гладкую </a:t>
            </a:r>
          </a:p>
          <a:p>
            <a:pPr marL="18000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прозрачную поверхность, когда </a:t>
            </a:r>
          </a:p>
          <a:p>
            <a:pPr marL="18000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расплавляется при высокой </a:t>
            </a:r>
          </a:p>
          <a:p>
            <a:pPr marL="18000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температур</a:t>
            </a:r>
            <a:r>
              <a:rPr lang="ru-RU" dirty="0" smtClean="0">
                <a:latin typeface="CyrillicOld" pitchFamily="2" charset="0"/>
              </a:rPr>
              <a:t>е.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7" name="Рисунок 6" descr="1005487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269983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573016"/>
            <a:ext cx="2706839" cy="272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0" name="Picture 2" descr="https://im2-tub-ru.yandex.net/i?id=b41b708738586b19c972981aff30ab2f&amp;n=33&amp;h=190&amp;w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42852"/>
            <a:ext cx="1238246" cy="1238247"/>
          </a:xfrm>
          <a:prstGeom prst="rect">
            <a:avLst/>
          </a:prstGeom>
          <a:noFill/>
        </p:spPr>
      </p:pic>
      <p:pic>
        <p:nvPicPr>
          <p:cNvPr id="53254" name="Picture 6" descr="http://media.nn.ru/data/forum/files/2015-09/128694376-gruppa_iz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00652"/>
            <a:ext cx="3024336" cy="219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Декорирование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1338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218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714752"/>
            <a:ext cx="3326119" cy="287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koratif_demlik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124744"/>
            <a:ext cx="3016637" cy="269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tranamasterov.ru/img4/i2013/07/18/dsc00463_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2214566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effectLst/>
              </a:rPr>
              <a:t>Практическая работа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effectLst/>
              </a:rPr>
              <a:t>по теме:</a:t>
            </a:r>
            <a:br>
              <a:rPr lang="ru-RU" sz="2400" b="0" dirty="0" smtClean="0">
                <a:solidFill>
                  <a:srgbClr val="002060"/>
                </a:solidFill>
                <a:effectLst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</a:rPr>
              <a:t> «Спиральная лепка посуды из жгутиков».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chemeClr val="hlink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Время выполнения: 1 урок 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Материалы: </a:t>
            </a:r>
            <a:r>
              <a:rPr lang="ru-RU" sz="2400" dirty="0" smtClean="0">
                <a:solidFill>
                  <a:srgbClr val="002060"/>
                </a:solidFill>
              </a:rPr>
              <a:t>образцы из глины и пластилина, глина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smtClean="0">
                <a:solidFill>
                  <a:srgbClr val="002060"/>
                </a:solidFill>
              </a:rPr>
              <a:t>пластилин).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Инструменты и приспособления: </a:t>
            </a:r>
            <a:r>
              <a:rPr lang="ru-RU" sz="2400" dirty="0" smtClean="0">
                <a:solidFill>
                  <a:srgbClr val="002060"/>
                </a:solidFill>
              </a:rPr>
              <a:t>доски, стеки, скалки, кисточки, чашечки с водой, </a:t>
            </a:r>
            <a:r>
              <a:rPr lang="ru-RU" sz="2400" dirty="0" err="1" smtClean="0">
                <a:solidFill>
                  <a:srgbClr val="002060"/>
                </a:solidFill>
              </a:rPr>
              <a:t>шликер</a:t>
            </a:r>
            <a:r>
              <a:rPr lang="ru-RU" sz="2400" dirty="0" smtClean="0">
                <a:solidFill>
                  <a:srgbClr val="002060"/>
                </a:solidFill>
              </a:rPr>
              <a:t> (для глины).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Спецодежда: </a:t>
            </a:r>
            <a:r>
              <a:rPr lang="ru-RU" sz="2400" dirty="0" smtClean="0">
                <a:solidFill>
                  <a:srgbClr val="002060"/>
                </a:solidFill>
              </a:rPr>
              <a:t>фартук, нарукавники.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Словарная работа: </a:t>
            </a:r>
            <a:r>
              <a:rPr lang="ru-RU" sz="2000" i="1" dirty="0" smtClean="0">
                <a:solidFill>
                  <a:srgbClr val="002060"/>
                </a:solidFill>
              </a:rPr>
              <a:t>Символика, оберёг, плетень, быт, утварь,  горшок, крынка, чугунок,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сосуд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шликер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жгут.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Примеры творческих работ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bewebart.com/bewebart/wp-content/plugins/clay-coil-designs-7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928670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acha.tv/files/media/2013/02/7qpLP0buKJDk1s2lUOd5MvSgnoB6NVj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1961316" cy="23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каб44_2\Desktop\111111111222ниро выступление 2016\кирилл\IMG_02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14422"/>
            <a:ext cx="4286280" cy="241103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00504"/>
            <a:ext cx="1910949" cy="25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://cs1.livemaster.ru/foto/175x175/29212684731-suveniry-podarki-kolokolchiki-kruzhevnaya-grozd-n48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143380"/>
            <a:ext cx="2266960" cy="20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Декоративное панно, тарелки, блюда.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stranamasterov.ru/img4/i2013/09/15/100_94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asspodelki.ru/content/U12_05/U12_05-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14356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ranamasterov.ru/img4/i2013/01/19/12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6833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eizvestniy-geniy.ru/images/works/photo/2012/03/581107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2643206" cy="224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vk.me/c620523/v620523431/47b8/W_0ZpwzJe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7187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handmade.domlad18.com/wp-content/uploads/2012/06/vetka_iz_zhgutik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429000"/>
            <a:ext cx="1857388" cy="29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Источники: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Горяева Н.А. Изобразительное искусство. Декоративно-прикладное искусство в жизни человека. 5 класс: учеб. для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организаций / Н.А.Горяева, О.В.Островская; под ред.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Б.М.Неменского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- 4-е изд. _-М. Просвещение, 2014.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Глина - один из древних материалов, который используется для изготовления глиняной посуды и художественных изделий.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5413190" cy="361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64307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Керамика — изделия из глины с минеральными добавками или без них, которые получены путем формования и обжига. Для улучшения эстетических свойств керамику можно покрывать глазурью.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keramicheskaya-posu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492896"/>
            <a:ext cx="5126855" cy="341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Бытовая керамика: посуда, художественные издели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я.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Содержимое 3" descr="15-1268-500x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2982915" cy="2982915"/>
          </a:xfrm>
        </p:spPr>
      </p:pic>
      <p:pic>
        <p:nvPicPr>
          <p:cNvPr id="5" name="Рисунок 4" descr="scopin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16832"/>
            <a:ext cx="2560984" cy="4772020"/>
          </a:xfrm>
          <a:prstGeom prst="rect">
            <a:avLst/>
          </a:prstGeom>
        </p:spPr>
      </p:pic>
      <p:pic>
        <p:nvPicPr>
          <p:cNvPr id="6" name="Рисунок 5" descr="59-451_a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700808"/>
            <a:ext cx="3000376" cy="300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          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Подготовка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глины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043890" cy="47149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Положив в ящик нужное количество глины в кусках, заливают ее водой примерно так, чтобы вода покрыла глину, и дают стоять, пока вода не всосется. Затем дают глине стоять с открытой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крышкой,  пока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излишек воды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не испарится</a:t>
            </a:r>
            <a:r>
              <a:rPr lang="ru-RU" dirty="0" smtClean="0">
                <a:latin typeface="CyrillicOld" pitchFamily="2" charset="0"/>
              </a:rPr>
              <a:t>.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4" name="Рисунок 3" descr="29e0e09b48e3f3311ca33344aa9cd67a.jpg.jpg"/>
          <p:cNvPicPr>
            <a:picLocks noChangeAspect="1"/>
          </p:cNvPicPr>
          <p:nvPr/>
        </p:nvPicPr>
        <p:blipFill>
          <a:blip r:embed="rId3" cstate="print"/>
          <a:srcRect l="6834" t="5036" b="10431"/>
          <a:stretch>
            <a:fillRect/>
          </a:stretch>
        </p:blipFill>
        <p:spPr>
          <a:xfrm>
            <a:off x="827584" y="3356992"/>
            <a:ext cx="4286281" cy="291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Приготовление глиняной массы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14422"/>
            <a:ext cx="800105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yrillicOld" pitchFamily="2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Для этого сырой ком тщательно разминается,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также, как разминают крутое тесто. При этом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необходимо периодически стучать по нему кулаком.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Это делается, чтобы глина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стала однородной по всему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объему, из неё удалился весь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лишний воздух,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что гарантирует качество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получаемого изделия.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52936"/>
            <a:ext cx="3429004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Формование изделия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411675"/>
          </a:xfrm>
        </p:spPr>
        <p:txBody>
          <a:bodyPr>
            <a:normAutofit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Изготовить глиняную посуду можно несколькими способами:</a:t>
            </a:r>
          </a:p>
          <a:p>
            <a:pPr marL="18000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CyrillicOld" pitchFamily="2" charset="0"/>
            </a:endParaRPr>
          </a:p>
          <a:p>
            <a:pPr marL="180000" indent="0" algn="ct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из раскатанных плоских кусков и из жгутов;</a:t>
            </a:r>
          </a:p>
          <a:p>
            <a:pPr marL="180000" indent="0" algn="ctr"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CyrillicOld" pitchFamily="2" charset="0"/>
            </a:endParaRPr>
          </a:p>
          <a:p>
            <a:pPr marL="180000" indent="0" algn="ct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на гончарном круге;</a:t>
            </a:r>
          </a:p>
          <a:p>
            <a:pPr marL="180000" indent="0" algn="ctr"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CyrillicOld" pitchFamily="2" charset="0"/>
            </a:endParaRPr>
          </a:p>
          <a:p>
            <a:pPr marL="180000" indent="0" algn="ct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CyrillicOld" pitchFamily="2" charset="0"/>
              </a:rPr>
              <a:t> путем отливания в гипсовой форме</a:t>
            </a:r>
            <a:endParaRPr lang="ru-RU" sz="2400" dirty="0">
              <a:solidFill>
                <a:srgbClr val="00206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Формование из кусков и жгутов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Содержимое 3" descr="p2090507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500462" cy="298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62.jpg"/>
          <p:cNvPicPr>
            <a:picLocks noChangeAspect="1"/>
          </p:cNvPicPr>
          <p:nvPr/>
        </p:nvPicPr>
        <p:blipFill>
          <a:blip r:embed="rId4" cstate="print"/>
          <a:srcRect t="2525" b="10153"/>
          <a:stretch>
            <a:fillRect/>
          </a:stretch>
        </p:blipFill>
        <p:spPr>
          <a:xfrm>
            <a:off x="3419872" y="2996952"/>
            <a:ext cx="5176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Лепка на гончарном круге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Содержимое 3" descr="6290574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5430" y="1585389"/>
            <a:ext cx="2730466" cy="4041089"/>
          </a:xfrm>
        </p:spPr>
      </p:pic>
      <p:pic>
        <p:nvPicPr>
          <p:cNvPr id="5" name="Рисунок 4" descr="suzdalceram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4661227" cy="310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1190</TotalTime>
  <Words>384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художественная керамика</vt:lpstr>
      <vt:lpstr>Глина - один из древних материалов, который используется для изготовления глиняной посуды и художественных изделий. </vt:lpstr>
      <vt:lpstr>Керамика — изделия из глины с минеральными добавками или без них, которые получены путем формования и обжига. Для улучшения эстетических свойств керамику можно покрывать глазурью.</vt:lpstr>
      <vt:lpstr>Бытовая керамика: посуда, художественные изделия.</vt:lpstr>
      <vt:lpstr>                              Подготовка глины</vt:lpstr>
      <vt:lpstr>Приготовление глиняной массы</vt:lpstr>
      <vt:lpstr>Формование изделия</vt:lpstr>
      <vt:lpstr>             Формование из кусков и жгутов</vt:lpstr>
      <vt:lpstr>              Лепка на гончарном круге</vt:lpstr>
      <vt:lpstr>Обжиг</vt:lpstr>
      <vt:lpstr>Глазурование</vt:lpstr>
      <vt:lpstr>Декорирование</vt:lpstr>
      <vt:lpstr>Практическая работа  по теме:  «Спиральная лепка посуды из жгутиков».</vt:lpstr>
      <vt:lpstr>Примеры творческих работ</vt:lpstr>
      <vt:lpstr>Декоративное панно, тарелки, блюда.</vt:lpstr>
      <vt:lpstr>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КЕРАМИКА</dc:title>
  <dc:creator>user</dc:creator>
  <cp:lastModifiedBy>User</cp:lastModifiedBy>
  <cp:revision>146</cp:revision>
  <dcterms:created xsi:type="dcterms:W3CDTF">2014-03-01T06:54:50Z</dcterms:created>
  <dcterms:modified xsi:type="dcterms:W3CDTF">2016-07-18T17:31:33Z</dcterms:modified>
</cp:coreProperties>
</file>