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3" r:id="rId7"/>
    <p:sldId id="265" r:id="rId8"/>
    <p:sldId id="266" r:id="rId9"/>
    <p:sldId id="264" r:id="rId10"/>
    <p:sldId id="267" r:id="rId11"/>
    <p:sldId id="268" r:id="rId12"/>
    <p:sldId id="26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23" autoAdjust="0"/>
  </p:normalViewPr>
  <p:slideViewPr>
    <p:cSldViewPr>
      <p:cViewPr>
        <p:scale>
          <a:sx n="55" d="100"/>
          <a:sy n="55" d="100"/>
        </p:scale>
        <p:origin x="-1488"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05.08.2016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05.08.2016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05.08.2016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05.08.2016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05.08.2016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05.08.2016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05.08.2016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05.08.2016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05.08.2016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05.08.2016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05.08.2016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gallerix.ru/storeroom/700220764/"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gallerix.ru/action/rules/" TargetMode="External"/><Relationship Id="rId2" Type="http://schemas.openxmlformats.org/officeDocument/2006/relationships/hyperlink" Target="http://gallerix.ru/storeroom/700220764/" TargetMode="External"/><Relationship Id="rId1" Type="http://schemas.openxmlformats.org/officeDocument/2006/relationships/slideLayout" Target="../slideLayouts/slideLayout2.xml"/><Relationship Id="rId4" Type="http://schemas.openxmlformats.org/officeDocument/2006/relationships/hyperlink" Target="http://www.tuttartpitturasculturapoesiamusica.com/2014/02/Juan-Fortuny.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7099"/>
            <a:ext cx="9144000" cy="7675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1520" y="0"/>
            <a:ext cx="4769254" cy="2554545"/>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4000" b="1" dirty="0">
                <a:ln w="11430"/>
                <a:solidFill>
                  <a:srgbClr val="FFFF00"/>
                </a:solidFill>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rPr>
              <a:t>КОРОЛЕВСКИЙ </a:t>
            </a:r>
            <a:endParaRPr lang="ru-RU" sz="4000" b="1" dirty="0" smtClean="0">
              <a:ln w="11430"/>
              <a:solidFill>
                <a:srgbClr val="FFFF00"/>
              </a:solidFill>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endParaRPr>
          </a:p>
          <a:p>
            <a:r>
              <a:rPr lang="ru-RU" sz="4000" b="1" dirty="0" smtClean="0">
                <a:ln w="11430"/>
                <a:solidFill>
                  <a:srgbClr val="FFFF00"/>
                </a:solidFill>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rPr>
              <a:t>ХУДОЖНИК </a:t>
            </a:r>
          </a:p>
          <a:p>
            <a:r>
              <a:rPr lang="ru-RU" sz="4000" b="1" dirty="0" smtClean="0">
                <a:ln w="11430"/>
                <a:solidFill>
                  <a:srgbClr val="FFFF00"/>
                </a:solidFill>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rPr>
              <a:t>ХУАН </a:t>
            </a:r>
          </a:p>
          <a:p>
            <a:r>
              <a:rPr lang="ru-RU" sz="4000" b="1" dirty="0" smtClean="0">
                <a:ln w="11430"/>
                <a:solidFill>
                  <a:srgbClr val="FFFF00"/>
                </a:solidFill>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rPr>
              <a:t>ФОРТУНИ </a:t>
            </a:r>
            <a:endParaRPr lang="ru-RU" sz="4000" b="1" dirty="0">
              <a:ln w="11430"/>
              <a:solidFill>
                <a:srgbClr val="FFFF00"/>
              </a:solidFill>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endParaRPr>
          </a:p>
        </p:txBody>
      </p:sp>
      <p:sp>
        <p:nvSpPr>
          <p:cNvPr id="4" name="Прямоугольник 3"/>
          <p:cNvSpPr/>
          <p:nvPr/>
        </p:nvSpPr>
        <p:spPr>
          <a:xfrm>
            <a:off x="58691" y="3356992"/>
            <a:ext cx="8856685" cy="329320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lgn="r">
              <a:defRPr/>
            </a:pP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lgn="r">
              <a:defRPr/>
            </a:pP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lgn="r">
              <a:defRPr/>
            </a:pP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20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 </a:t>
            </a:r>
            <a:endPar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a:t>
            </a: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Силантьева</a:t>
            </a: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lgn="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a:t>
            </a:r>
            <a:endPar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Чувашской </a:t>
            </a: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Республики</a:t>
            </a:r>
            <a:endParaRPr lang="en-US" sz="28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endPar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28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en-US" sz="28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6</a:t>
            </a:r>
            <a:endParaRPr lang="ru-RU" sz="28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5" name="Прямоугольник 4"/>
          <p:cNvSpPr/>
          <p:nvPr/>
        </p:nvSpPr>
        <p:spPr>
          <a:xfrm>
            <a:off x="76548" y="1449474"/>
            <a:ext cx="8838828" cy="156966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ru-RU"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Виртуальная </a:t>
            </a:r>
          </a:p>
          <a:p>
            <a:pPr algn="r"/>
            <a:r>
              <a:rPr lang="ru-RU"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экскурсия </a:t>
            </a:r>
          </a:p>
          <a:p>
            <a:pPr algn="r"/>
            <a:r>
              <a:rPr lang="ru-RU"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в художественную </a:t>
            </a:r>
          </a:p>
          <a:p>
            <a:pPr algn="r"/>
            <a:r>
              <a:rPr lang="ru-RU"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галерею</a:t>
            </a:r>
            <a:endParaRPr lang="ru-RU"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977062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 y="0"/>
            <a:ext cx="91379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724128" y="100260"/>
            <a:ext cx="3312077" cy="267765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Horses </a:t>
            </a: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galloping, horses peacefully grazing in a corral.</a:t>
            </a:r>
            <a:endParaRPr lang="ru-RU"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p:txBody>
      </p:sp>
      <p:sp>
        <p:nvSpPr>
          <p:cNvPr id="3" name="Прямоугольник 2"/>
          <p:cNvSpPr/>
          <p:nvPr/>
        </p:nvSpPr>
        <p:spPr>
          <a:xfrm>
            <a:off x="9078" y="100260"/>
            <a:ext cx="2762722" cy="6986528"/>
          </a:xfrm>
          <a:prstGeom prst="rect">
            <a:avLst/>
          </a:prstGeom>
        </p:spPr>
        <p:txBody>
          <a:bodyPr wrap="square">
            <a:spAutoFit/>
          </a:bodyPr>
          <a:lstStyle/>
          <a:p>
            <a:r>
              <a:rPr lang="en-US" sz="2800" b="1" spc="50" dirty="0">
                <a:ln w="11430"/>
                <a:solidFill>
                  <a:srgbClr val="C00000"/>
                </a:solidFill>
                <a:effectLst>
                  <a:glow rad="177800">
                    <a:prstClr val="white"/>
                  </a:glow>
                  <a:outerShdw blurRad="76200" dist="50800" dir="5400000" algn="tl" rotWithShape="0">
                    <a:srgbClr val="000000">
                      <a:alpha val="65000"/>
                    </a:srgbClr>
                  </a:outerShdw>
                </a:effectLst>
                <a:latin typeface="Arial Black" panose="020B0A04020102020204" pitchFamily="34" charset="0"/>
              </a:rPr>
              <a:t>As far as subjects go, he feels equally at ease with a floral as with a figurative subject, with a landscape or with horses, which are his weakness. </a:t>
            </a:r>
            <a:endParaRPr lang="ru-RU" dirty="0">
              <a:solidFill>
                <a:srgbClr val="C00000"/>
              </a:solidFill>
            </a:endParaRPr>
          </a:p>
        </p:txBody>
      </p:sp>
    </p:spTree>
    <p:extLst>
      <p:ext uri="{BB962C8B-B14F-4D97-AF65-F5344CB8AC3E}">
        <p14:creationId xmlns:p14="http://schemas.microsoft.com/office/powerpoint/2010/main" val="1354884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2" y="0"/>
            <a:ext cx="9152902" cy="757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79512" y="116632"/>
            <a:ext cx="8712968" cy="680186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2060"/>
                </a:solidFill>
                <a:effectLst>
                  <a:glow rad="177800">
                    <a:schemeClr val="tx1"/>
                  </a:glow>
                  <a:outerShdw blurRad="76200" dist="50800" dir="5400000" algn="tl" rotWithShape="0">
                    <a:srgbClr val="000000">
                      <a:alpha val="65000"/>
                    </a:srgbClr>
                  </a:outerShdw>
                </a:effectLst>
                <a:latin typeface="arial"/>
              </a:rPr>
              <a:t> </a:t>
            </a:r>
            <a:r>
              <a:rPr lang="en-US" sz="2800" b="1" spc="50" dirty="0" smtClean="0">
                <a:ln w="11430"/>
                <a:solidFill>
                  <a:srgbClr val="002060"/>
                </a:solidFill>
                <a:effectLst>
                  <a:glow rad="177800">
                    <a:schemeClr val="tx1"/>
                  </a:glow>
                  <a:outerShdw blurRad="76200" dist="50800" dir="5400000" algn="tl" rotWithShape="0">
                    <a:srgbClr val="000000">
                      <a:alpha val="65000"/>
                    </a:srgbClr>
                  </a:outerShdw>
                </a:effectLst>
                <a:latin typeface="arial"/>
              </a:rPr>
              <a:t>Hope, you enjoyed </a:t>
            </a:r>
          </a:p>
          <a:p>
            <a:pPr algn="ctr"/>
            <a:r>
              <a:rPr lang="en-US" sz="2800" b="1" spc="50" dirty="0" smtClean="0">
                <a:ln w="11430"/>
                <a:solidFill>
                  <a:srgbClr val="002060"/>
                </a:solidFill>
                <a:effectLst>
                  <a:glow rad="177800">
                    <a:schemeClr val="tx1"/>
                  </a:glow>
                  <a:outerShdw blurRad="76200" dist="50800" dir="5400000" algn="tl" rotWithShape="0">
                    <a:srgbClr val="000000">
                      <a:alpha val="65000"/>
                    </a:srgbClr>
                  </a:outerShdw>
                </a:effectLst>
                <a:latin typeface="arial"/>
              </a:rPr>
              <a:t>the paintings by Juan </a:t>
            </a:r>
            <a:r>
              <a:rPr lang="en-US" sz="2800" b="1" spc="50" dirty="0" err="1" smtClean="0">
                <a:ln w="11430"/>
                <a:solidFill>
                  <a:srgbClr val="002060"/>
                </a:solidFill>
                <a:effectLst>
                  <a:glow rad="177800">
                    <a:schemeClr val="tx1"/>
                  </a:glow>
                  <a:outerShdw blurRad="76200" dist="50800" dir="5400000" algn="tl" rotWithShape="0">
                    <a:srgbClr val="000000">
                      <a:alpha val="65000"/>
                    </a:srgbClr>
                  </a:outerShdw>
                </a:effectLst>
                <a:latin typeface="arial"/>
              </a:rPr>
              <a:t>Fortuny</a:t>
            </a:r>
            <a:r>
              <a:rPr lang="en-US" sz="2800" b="1" spc="50" dirty="0" smtClean="0">
                <a:ln w="11430"/>
                <a:solidFill>
                  <a:srgbClr val="002060"/>
                </a:solidFill>
                <a:effectLst>
                  <a:glow rad="177800">
                    <a:schemeClr val="tx1"/>
                  </a:glow>
                  <a:outerShdw blurRad="76200" dist="50800" dir="5400000" algn="tl" rotWithShape="0">
                    <a:srgbClr val="000000">
                      <a:alpha val="65000"/>
                    </a:srgbClr>
                  </a:outerShdw>
                </a:effectLst>
                <a:latin typeface="arial"/>
              </a:rPr>
              <a:t>, </a:t>
            </a:r>
          </a:p>
          <a:p>
            <a:pPr algn="ctr"/>
            <a:r>
              <a:rPr lang="en-US" sz="2800" b="1" spc="50" dirty="0" smtClean="0">
                <a:ln w="11430"/>
                <a:solidFill>
                  <a:srgbClr val="002060"/>
                </a:solidFill>
                <a:effectLst>
                  <a:glow rad="177800">
                    <a:schemeClr val="tx1"/>
                  </a:glow>
                  <a:outerShdw blurRad="76200" dist="50800" dir="5400000" algn="tl" rotWithShape="0">
                    <a:srgbClr val="000000">
                      <a:alpha val="65000"/>
                    </a:srgbClr>
                  </a:outerShdw>
                </a:effectLst>
                <a:latin typeface="arial"/>
              </a:rPr>
              <a:t>the</a:t>
            </a:r>
            <a:r>
              <a:rPr lang="ru-RU" sz="2800" b="1" spc="50" dirty="0" smtClean="0">
                <a:ln w="11430"/>
                <a:solidFill>
                  <a:srgbClr val="002060"/>
                </a:solidFill>
                <a:effectLst>
                  <a:glow rad="177800">
                    <a:schemeClr val="tx1"/>
                  </a:glow>
                  <a:outerShdw blurRad="76200" dist="50800" dir="5400000" algn="tl" rotWithShape="0">
                    <a:srgbClr val="000000">
                      <a:alpha val="65000"/>
                    </a:srgbClr>
                  </a:outerShdw>
                </a:effectLst>
                <a:latin typeface="arial"/>
              </a:rPr>
              <a:t> </a:t>
            </a:r>
            <a:r>
              <a:rPr lang="en-US" sz="2800" b="1" spc="50" dirty="0" smtClean="0">
                <a:ln w="11430"/>
                <a:solidFill>
                  <a:srgbClr val="002060"/>
                </a:solidFill>
                <a:effectLst>
                  <a:glow rad="177800">
                    <a:schemeClr val="tx1"/>
                  </a:glow>
                  <a:outerShdw blurRad="76200" dist="50800" dir="5400000" algn="tl" rotWithShape="0">
                    <a:srgbClr val="000000">
                      <a:alpha val="65000"/>
                    </a:srgbClr>
                  </a:outerShdw>
                </a:effectLst>
                <a:latin typeface="arial"/>
              </a:rPr>
              <a:t>official </a:t>
            </a:r>
            <a:r>
              <a:rPr lang="en-US" sz="2800" b="1" spc="50" dirty="0">
                <a:ln w="11430"/>
                <a:solidFill>
                  <a:srgbClr val="002060"/>
                </a:solidFill>
                <a:effectLst>
                  <a:glow rad="177800">
                    <a:schemeClr val="tx1"/>
                  </a:glow>
                  <a:outerShdw blurRad="76200" dist="50800" dir="5400000" algn="tl" rotWithShape="0">
                    <a:srgbClr val="000000">
                      <a:alpha val="65000"/>
                    </a:srgbClr>
                  </a:outerShdw>
                </a:effectLst>
                <a:latin typeface="arial"/>
              </a:rPr>
              <a:t>artist of the Spanish Royal </a:t>
            </a:r>
            <a:r>
              <a:rPr lang="en-US" sz="2800" b="1" spc="50" dirty="0" smtClean="0">
                <a:ln w="11430"/>
                <a:solidFill>
                  <a:srgbClr val="002060"/>
                </a:solidFill>
                <a:effectLst>
                  <a:glow rad="177800">
                    <a:schemeClr val="tx1"/>
                  </a:glow>
                  <a:outerShdw blurRad="76200" dist="50800" dir="5400000" algn="tl" rotWithShape="0">
                    <a:srgbClr val="000000">
                      <a:alpha val="65000"/>
                    </a:srgbClr>
                  </a:outerShdw>
                </a:effectLst>
                <a:latin typeface="arial"/>
              </a:rPr>
              <a:t>Family</a:t>
            </a:r>
          </a:p>
          <a:p>
            <a:pPr algn="ctr"/>
            <a:endParaRPr lang="en-US" sz="2800" b="1" spc="50" dirty="0" smtClean="0">
              <a:ln w="11430"/>
              <a:solidFill>
                <a:srgbClr val="002060"/>
              </a:solidFill>
              <a:effectLst>
                <a:glow rad="177800">
                  <a:schemeClr val="tx1"/>
                </a:glow>
                <a:outerShdw blurRad="76200" dist="50800" dir="5400000" algn="tl" rotWithShape="0">
                  <a:srgbClr val="000000">
                    <a:alpha val="65000"/>
                  </a:srgbClr>
                </a:outerShdw>
              </a:effectLst>
              <a:latin typeface="arial"/>
            </a:endParaRPr>
          </a:p>
          <a:p>
            <a:pPr algn="ctr"/>
            <a:endParaRPr lang="en-US" sz="2800" b="1" spc="50" dirty="0">
              <a:ln w="11430"/>
              <a:solidFill>
                <a:srgbClr val="002060"/>
              </a:solidFill>
              <a:effectLst>
                <a:glow rad="177800">
                  <a:schemeClr val="tx1"/>
                </a:glow>
                <a:outerShdw blurRad="76200" dist="50800" dir="5400000" algn="tl" rotWithShape="0">
                  <a:srgbClr val="000000">
                    <a:alpha val="65000"/>
                  </a:srgbClr>
                </a:outerShdw>
              </a:effectLst>
              <a:latin typeface="arial"/>
            </a:endParaRPr>
          </a:p>
          <a:p>
            <a:pPr algn="ctr"/>
            <a:endParaRPr lang="en-US" sz="2800" b="1" spc="50" dirty="0" smtClean="0">
              <a:ln w="11430"/>
              <a:solidFill>
                <a:srgbClr val="002060"/>
              </a:solidFill>
              <a:effectLst>
                <a:glow rad="177800">
                  <a:schemeClr val="tx1"/>
                </a:glow>
                <a:outerShdw blurRad="76200" dist="50800" dir="5400000" algn="tl" rotWithShape="0">
                  <a:srgbClr val="000000">
                    <a:alpha val="65000"/>
                  </a:srgbClr>
                </a:outerShdw>
              </a:effectLst>
              <a:latin typeface="arial"/>
            </a:endParaRPr>
          </a:p>
          <a:p>
            <a:pPr algn="ctr"/>
            <a:endParaRPr lang="en-US" sz="2800" b="1" spc="50" dirty="0">
              <a:ln w="11430"/>
              <a:solidFill>
                <a:srgbClr val="002060"/>
              </a:solidFill>
              <a:effectLst>
                <a:glow rad="177800">
                  <a:schemeClr val="tx1"/>
                </a:glow>
                <a:outerShdw blurRad="76200" dist="50800" dir="5400000" algn="tl" rotWithShape="0">
                  <a:srgbClr val="000000">
                    <a:alpha val="65000"/>
                  </a:srgbClr>
                </a:outerShdw>
              </a:effectLst>
              <a:latin typeface="arial"/>
            </a:endParaRPr>
          </a:p>
          <a:p>
            <a:pPr algn="ctr"/>
            <a:endParaRPr lang="en-US" sz="2800" b="1" spc="50" dirty="0" smtClean="0">
              <a:ln w="11430"/>
              <a:solidFill>
                <a:srgbClr val="002060"/>
              </a:solidFill>
              <a:effectLst>
                <a:glow rad="177800">
                  <a:schemeClr val="tx1"/>
                </a:glow>
                <a:outerShdw blurRad="76200" dist="50800" dir="5400000" algn="tl" rotWithShape="0">
                  <a:srgbClr val="000000">
                    <a:alpha val="65000"/>
                  </a:srgbClr>
                </a:outerShdw>
              </a:effectLst>
              <a:latin typeface="arial"/>
            </a:endParaRPr>
          </a:p>
          <a:p>
            <a:pPr algn="ctr"/>
            <a:endParaRPr lang="en-US" sz="2800" b="1" spc="50" dirty="0">
              <a:ln w="11430"/>
              <a:solidFill>
                <a:srgbClr val="002060"/>
              </a:solidFill>
              <a:effectLst>
                <a:glow rad="177800">
                  <a:schemeClr val="tx1"/>
                </a:glow>
                <a:outerShdw blurRad="76200" dist="50800" dir="5400000" algn="tl" rotWithShape="0">
                  <a:srgbClr val="000000">
                    <a:alpha val="65000"/>
                  </a:srgbClr>
                </a:outerShdw>
              </a:effectLst>
              <a:latin typeface="arial"/>
            </a:endParaRPr>
          </a:p>
          <a:p>
            <a:pPr algn="ctr"/>
            <a:endParaRPr lang="en-US" sz="2800" b="1" spc="50" dirty="0" smtClean="0">
              <a:ln w="11430"/>
              <a:solidFill>
                <a:srgbClr val="002060"/>
              </a:solidFill>
              <a:effectLst>
                <a:glow rad="177800">
                  <a:schemeClr val="tx1"/>
                </a:glow>
                <a:outerShdw blurRad="76200" dist="50800" dir="5400000" algn="tl" rotWithShape="0">
                  <a:srgbClr val="000000">
                    <a:alpha val="65000"/>
                  </a:srgbClr>
                </a:outerShdw>
              </a:effectLst>
              <a:latin typeface="arial"/>
            </a:endParaRPr>
          </a:p>
          <a:p>
            <a:pPr algn="ctr"/>
            <a:endParaRPr lang="en-US" sz="2800" b="1" spc="50" dirty="0" smtClean="0">
              <a:ln w="11430"/>
              <a:solidFill>
                <a:srgbClr val="002060"/>
              </a:solidFill>
              <a:effectLst>
                <a:glow rad="177800">
                  <a:schemeClr val="tx1"/>
                </a:glow>
                <a:outerShdw blurRad="76200" dist="50800" dir="5400000" algn="tl" rotWithShape="0">
                  <a:srgbClr val="000000">
                    <a:alpha val="65000"/>
                  </a:srgbClr>
                </a:outerShdw>
              </a:effectLst>
              <a:latin typeface="arial"/>
            </a:endParaRPr>
          </a:p>
          <a:p>
            <a:pPr algn="ctr"/>
            <a:endParaRPr lang="en-US" sz="2800" b="1" spc="50" dirty="0">
              <a:ln w="11430"/>
              <a:solidFill>
                <a:srgbClr val="002060"/>
              </a:solidFill>
              <a:effectLst>
                <a:glow rad="177800">
                  <a:schemeClr val="tx1"/>
                </a:glow>
                <a:outerShdw blurRad="76200" dist="50800" dir="5400000" algn="tl" rotWithShape="0">
                  <a:srgbClr val="000000">
                    <a:alpha val="65000"/>
                  </a:srgbClr>
                </a:outerShdw>
              </a:effectLst>
              <a:latin typeface="arial"/>
            </a:endParaRPr>
          </a:p>
          <a:p>
            <a:pPr algn="ctr"/>
            <a:endParaRPr lang="en-US" sz="2800" b="1" spc="50" dirty="0">
              <a:ln w="11430"/>
              <a:solidFill>
                <a:srgbClr val="002060"/>
              </a:solidFill>
              <a:effectLst>
                <a:glow rad="177800">
                  <a:schemeClr val="tx1"/>
                </a:glow>
                <a:outerShdw blurRad="76200" dist="50800" dir="5400000" algn="tl" rotWithShape="0">
                  <a:srgbClr val="000000">
                    <a:alpha val="65000"/>
                  </a:srgbClr>
                </a:outerShdw>
              </a:effectLst>
              <a:latin typeface="arial"/>
            </a:endParaRPr>
          </a:p>
          <a:p>
            <a:pPr algn="ctr"/>
            <a:r>
              <a:rPr lang="en-US" sz="2400" b="1" spc="50" dirty="0" smtClean="0">
                <a:ln w="11430"/>
                <a:solidFill>
                  <a:srgbClr val="002060"/>
                </a:solidFill>
                <a:effectLst>
                  <a:glow rad="177800">
                    <a:schemeClr val="tx1"/>
                  </a:glow>
                  <a:outerShdw blurRad="76200" dist="50800" dir="5400000" algn="tl" rotWithShape="0">
                    <a:srgbClr val="000000">
                      <a:alpha val="65000"/>
                    </a:srgbClr>
                  </a:outerShdw>
                </a:effectLst>
                <a:latin typeface="arial"/>
              </a:rPr>
              <a:t>You can find some more of his paintings here</a:t>
            </a:r>
          </a:p>
          <a:p>
            <a:pPr lvl="0" algn="ctr"/>
            <a:r>
              <a:rPr lang="en-US" sz="2400" dirty="0">
                <a:solidFill>
                  <a:schemeClr val="accent5"/>
                </a:solidFill>
                <a:latin typeface="Arial Black" panose="020B0A04020102020204" pitchFamily="34" charset="0"/>
                <a:hlinkClick r:id="rId3"/>
              </a:rPr>
              <a:t>http://gallerix.ru/storeroom/700220764</a:t>
            </a:r>
            <a:r>
              <a:rPr lang="en-US" sz="2400" dirty="0" smtClean="0">
                <a:solidFill>
                  <a:schemeClr val="accent5"/>
                </a:solidFill>
                <a:latin typeface="Arial Black" panose="020B0A04020102020204" pitchFamily="34" charset="0"/>
                <a:hlinkClick r:id="rId3"/>
              </a:rPr>
              <a:t>/#</a:t>
            </a:r>
            <a:r>
              <a:rPr lang="en-US" sz="2400" dirty="0" smtClean="0">
                <a:solidFill>
                  <a:schemeClr val="accent5"/>
                </a:solidFill>
                <a:latin typeface="Arial Black" panose="020B0A04020102020204" pitchFamily="34" charset="0"/>
              </a:rPr>
              <a:t> </a:t>
            </a:r>
            <a:endParaRPr lang="en-US" sz="2800" b="1" spc="50" dirty="0">
              <a:ln w="11430"/>
              <a:solidFill>
                <a:schemeClr val="accent5"/>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pPr algn="ctr"/>
            <a:r>
              <a:rPr lang="en-US" sz="2400" b="1" spc="50" dirty="0" smtClean="0">
                <a:ln w="11430"/>
                <a:solidFill>
                  <a:srgbClr val="002060"/>
                </a:solidFill>
                <a:effectLst>
                  <a:glow rad="177800">
                    <a:schemeClr val="tx1"/>
                  </a:glow>
                  <a:outerShdw blurRad="76200" dist="50800" dir="5400000" algn="tl" rotWithShape="0">
                    <a:srgbClr val="000000">
                      <a:alpha val="65000"/>
                    </a:srgbClr>
                  </a:outerShdw>
                </a:effectLst>
                <a:latin typeface="arial"/>
              </a:rPr>
              <a:t>    </a:t>
            </a:r>
            <a:r>
              <a:rPr lang="en-US" sz="24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Welcome!</a:t>
            </a:r>
            <a:endParaRPr lang="ru-RU" sz="24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3955143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810755"/>
            <a:ext cx="6534472" cy="2308324"/>
          </a:xfrm>
          <a:prstGeom prst="rect">
            <a:avLst/>
          </a:prstGeom>
        </p:spPr>
        <p:txBody>
          <a:bodyPr wrap="square">
            <a:spAutoFit/>
          </a:bodyPr>
          <a:lstStyle/>
          <a:p>
            <a:pPr lvl="0"/>
            <a:r>
              <a:rPr lang="ru-RU" sz="2400" dirty="0" smtClean="0">
                <a:solidFill>
                  <a:prstClr val="white"/>
                </a:solidFill>
              </a:rPr>
              <a:t>Изображения взяты с сайта: </a:t>
            </a:r>
            <a:endParaRPr lang="ru-RU" sz="2400" dirty="0" smtClean="0">
              <a:hlinkClick r:id="rId2"/>
            </a:endParaRPr>
          </a:p>
          <a:p>
            <a:r>
              <a:rPr lang="en-US" sz="2400" dirty="0" smtClean="0">
                <a:hlinkClick r:id="rId2"/>
              </a:rPr>
              <a:t>http://gallerix.ru/storeroom/700220764/#</a:t>
            </a:r>
            <a:endParaRPr lang="ru-RU" sz="2400" dirty="0" smtClean="0"/>
          </a:p>
          <a:p>
            <a:r>
              <a:rPr lang="ru-RU" sz="2400" dirty="0" smtClean="0"/>
              <a:t>Использование материалов данного сайта разрешается при указании активной ссылки на  сайт и на правила:</a:t>
            </a:r>
          </a:p>
          <a:p>
            <a:r>
              <a:rPr lang="en-US" sz="2400" dirty="0" smtClean="0">
                <a:hlinkClick r:id="rId3"/>
              </a:rPr>
              <a:t>http://gallerix.ru/action/rules/</a:t>
            </a:r>
            <a:r>
              <a:rPr lang="ru-RU" sz="2400" dirty="0" smtClean="0"/>
              <a:t> </a:t>
            </a:r>
            <a:endParaRPr lang="ru-RU" sz="2400" dirty="0"/>
          </a:p>
        </p:txBody>
      </p:sp>
      <p:sp>
        <p:nvSpPr>
          <p:cNvPr id="4" name="TextBox 3"/>
          <p:cNvSpPr txBox="1"/>
          <p:nvPr/>
        </p:nvSpPr>
        <p:spPr>
          <a:xfrm>
            <a:off x="797617" y="3789040"/>
            <a:ext cx="7446791" cy="2308324"/>
          </a:xfrm>
          <a:prstGeom prst="rect">
            <a:avLst/>
          </a:prstGeom>
          <a:noFill/>
        </p:spPr>
        <p:txBody>
          <a:bodyPr wrap="square" rtlCol="0">
            <a:spAutoFit/>
          </a:bodyPr>
          <a:lstStyle/>
          <a:p>
            <a:r>
              <a:rPr lang="ru-RU" sz="2400" dirty="0" smtClean="0"/>
              <a:t>Текст презентации:</a:t>
            </a:r>
          </a:p>
          <a:p>
            <a:r>
              <a:rPr lang="en-US" sz="2400" dirty="0"/>
              <a:t>Juan </a:t>
            </a:r>
            <a:r>
              <a:rPr lang="en-US" sz="2400" dirty="0" err="1"/>
              <a:t>Fortuny</a:t>
            </a:r>
            <a:r>
              <a:rPr lang="en-US" sz="2400" dirty="0"/>
              <a:t> ~ Spanish </a:t>
            </a:r>
            <a:r>
              <a:rPr lang="en-US" sz="2400" dirty="0" smtClean="0"/>
              <a:t>painter</a:t>
            </a:r>
            <a:r>
              <a:rPr lang="ru-RU" sz="2400" dirty="0" smtClean="0"/>
              <a:t>. </a:t>
            </a:r>
            <a:r>
              <a:rPr lang="en-US" sz="2400" dirty="0">
                <a:hlinkClick r:id="rId4"/>
              </a:rPr>
              <a:t>http://</a:t>
            </a:r>
            <a:r>
              <a:rPr lang="en-US" sz="2400" dirty="0" smtClean="0">
                <a:hlinkClick r:id="rId4"/>
              </a:rPr>
              <a:t>www.tuttartpitturasculturapoesiamusica.com/2014/02/Juan-Fortuny.html</a:t>
            </a:r>
            <a:r>
              <a:rPr lang="ru-RU" sz="2400" dirty="0" smtClean="0"/>
              <a:t>   </a:t>
            </a:r>
            <a:endParaRPr lang="en-US" sz="2400" dirty="0"/>
          </a:p>
          <a:p>
            <a:endParaRPr lang="ru-RU" sz="2400" dirty="0" smtClean="0"/>
          </a:p>
          <a:p>
            <a:endParaRPr lang="ru-RU" sz="2400" dirty="0"/>
          </a:p>
        </p:txBody>
      </p:sp>
      <p:sp>
        <p:nvSpPr>
          <p:cNvPr id="5" name="TextBox 4"/>
          <p:cNvSpPr txBox="1"/>
          <p:nvPr/>
        </p:nvSpPr>
        <p:spPr>
          <a:xfrm>
            <a:off x="3655614" y="273461"/>
            <a:ext cx="1730795" cy="369332"/>
          </a:xfrm>
          <a:prstGeom prst="rect">
            <a:avLst/>
          </a:prstGeom>
          <a:noFill/>
        </p:spPr>
        <p:txBody>
          <a:bodyPr wrap="none" rtlCol="0">
            <a:spAutoFit/>
          </a:bodyPr>
          <a:lstStyle/>
          <a:p>
            <a:r>
              <a:rPr lang="ru-RU" b="1" dirty="0" smtClean="0">
                <a:solidFill>
                  <a:srgbClr val="FFFF00"/>
                </a:solidFill>
              </a:rPr>
              <a:t>ИСТОЧНИКИ</a:t>
            </a:r>
            <a:endParaRPr lang="ru-RU" b="1" dirty="0">
              <a:solidFill>
                <a:srgbClr val="FFFF00"/>
              </a:solidFill>
            </a:endParaRPr>
          </a:p>
        </p:txBody>
      </p:sp>
    </p:spTree>
    <p:extLst>
      <p:ext uri="{BB962C8B-B14F-4D97-AF65-F5344CB8AC3E}">
        <p14:creationId xmlns:p14="http://schemas.microsoft.com/office/powerpoint/2010/main" val="22092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3312368" cy="67403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a:ln w="11430"/>
                <a:solidFill>
                  <a:srgbClr val="0070C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Juan </a:t>
            </a:r>
            <a:r>
              <a:rPr lang="en-US" sz="3600" b="1" spc="50" dirty="0" err="1">
                <a:ln w="11430"/>
                <a:solidFill>
                  <a:srgbClr val="0070C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Fortuny</a:t>
            </a:r>
            <a:r>
              <a:rPr lang="en-US" sz="3600" b="1" spc="50" dirty="0">
                <a:ln w="11430"/>
                <a:solidFill>
                  <a:srgbClr val="0070C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 was born in Badalona, a small fishing town near to Barcelona, on the 20th of April, 1939. </a:t>
            </a:r>
            <a:endParaRPr lang="ru-RU" sz="3600" b="1" spc="50" dirty="0">
              <a:ln w="11430"/>
              <a:solidFill>
                <a:srgbClr val="0070C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412" y="201666"/>
            <a:ext cx="5352531" cy="653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471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88632"/>
            <a:ext cx="2736304" cy="6124754"/>
          </a:xfrm>
          <a:prstGeom prst="rect">
            <a:avLst/>
          </a:prstGeom>
        </p:spPr>
        <p:txBody>
          <a:bodyPr wrap="square">
            <a:spAutoFit/>
          </a:bodyPr>
          <a:lstStyle/>
          <a:p>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A work of art </a:t>
            </a:r>
            <a:endParaRPr lang="ru-RU"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r>
              <a:rPr lang="en-US"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signed </a:t>
            </a: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by </a:t>
            </a:r>
            <a:r>
              <a:rPr lang="en-US" sz="2800" b="1" spc="50" dirty="0" err="1">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Fortuny</a:t>
            </a: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 </a:t>
            </a:r>
            <a:endParaRPr lang="ru-RU"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r>
              <a:rPr lang="en-US"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is,</a:t>
            </a:r>
            <a:endParaRPr lang="ru-RU"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r>
              <a:rPr lang="en-US"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first </a:t>
            </a: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and foremost, </a:t>
            </a:r>
            <a:endParaRPr lang="ru-RU"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r>
              <a:rPr lang="en-US"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a </a:t>
            </a: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suite of details, each and every one of </a:t>
            </a:r>
            <a:r>
              <a:rPr lang="en-US"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wi</a:t>
            </a: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t</a:t>
            </a:r>
            <a:r>
              <a:rPr lang="en-US"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ch </a:t>
            </a: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is of primary importance. </a:t>
            </a:r>
            <a:endParaRPr lang="ru-RU" sz="1400" dirty="0">
              <a:effectLst>
                <a:glow rad="177800">
                  <a:schemeClr val="tx1"/>
                </a:glow>
                <a:outerShdw blurRad="76200" dist="50800" dir="5400000" algn="tl" rotWithShape="0">
                  <a:srgbClr val="000000">
                    <a:alpha val="65000"/>
                  </a:srgbClr>
                </a:outerShdw>
              </a:effectLst>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214" y="144462"/>
            <a:ext cx="5389081" cy="652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185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44208" y="341391"/>
            <a:ext cx="2527088" cy="6370975"/>
          </a:xfrm>
          <a:prstGeom prst="rect">
            <a:avLst/>
          </a:prstGeom>
        </p:spPr>
        <p:txBody>
          <a:bodyPr wrap="square">
            <a:spAutoFit/>
          </a:bodyPr>
          <a:lstStyle/>
          <a:p>
            <a:pPr algn="r"/>
            <a:r>
              <a:rPr lang="en-US" sz="24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A surprising and outstanding composition, fruit of </a:t>
            </a:r>
            <a:endParaRPr lang="ru-RU" sz="24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pPr algn="r"/>
            <a:r>
              <a:rPr lang="en-US" sz="24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long </a:t>
            </a:r>
            <a:endParaRPr lang="ru-RU" sz="24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pPr algn="r"/>
            <a:r>
              <a:rPr lang="en-US" sz="24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years </a:t>
            </a:r>
            <a:r>
              <a:rPr lang="en-US" sz="24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of experience with </a:t>
            </a:r>
            <a:endParaRPr lang="ru-RU" sz="24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pPr algn="r"/>
            <a:r>
              <a:rPr lang="en-US" sz="2400" b="1" spc="50" dirty="0" err="1"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colours</a:t>
            </a:r>
            <a:r>
              <a:rPr lang="en-US" sz="24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 canvas, techniques, visits </a:t>
            </a:r>
            <a:endParaRPr lang="ru-RU" sz="24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pPr algn="r"/>
            <a:r>
              <a:rPr lang="en-US" sz="24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to </a:t>
            </a:r>
            <a:endParaRPr lang="ru-RU" sz="24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pPr algn="r"/>
            <a:r>
              <a:rPr lang="en-US" sz="24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galleries </a:t>
            </a:r>
            <a:endParaRPr lang="ru-RU" sz="24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pPr algn="r"/>
            <a:r>
              <a:rPr lang="en-US" sz="24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and </a:t>
            </a:r>
            <a:r>
              <a:rPr lang="en-US" sz="24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museums</a:t>
            </a:r>
            <a:endParaRPr lang="ru-RU" sz="1200" dirty="0">
              <a:effectLst>
                <a:glow rad="177800">
                  <a:schemeClr val="tx1"/>
                </a:glow>
                <a:outerShdw blurRad="76200" dist="50800" dir="5400000" algn="tl" rotWithShape="0">
                  <a:srgbClr val="000000">
                    <a:alpha val="65000"/>
                  </a:srgbClr>
                </a:outerShdw>
              </a:effectLs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4853"/>
            <a:ext cx="5718037" cy="683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99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516216" y="155175"/>
            <a:ext cx="2411204" cy="65556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The route that </a:t>
            </a:r>
            <a:endParaRPr lang="ru-RU"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pPr algn="r"/>
            <a:r>
              <a:rPr lang="en-US"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leads </a:t>
            </a: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to Juan </a:t>
            </a:r>
            <a:r>
              <a:rPr lang="en-US" sz="2800" b="1" spc="50" dirty="0" err="1">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Fortuny</a:t>
            </a: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 today takes </a:t>
            </a:r>
            <a:endParaRPr lang="ru-RU"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pPr algn="r"/>
            <a:r>
              <a:rPr lang="en-US"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the </a:t>
            </a:r>
            <a:r>
              <a:rPr lang="en-US" sz="2800" b="1" spc="50" dirty="0" err="1">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traveller</a:t>
            </a: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 backwards in </a:t>
            </a:r>
            <a:endParaRPr lang="ru-RU"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pPr algn="r"/>
            <a:r>
              <a:rPr lang="en-US"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time</a:t>
            </a: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 </a:t>
            </a:r>
            <a:endParaRPr lang="ru-RU"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pPr algn="r"/>
            <a:r>
              <a:rPr lang="en-US"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to </a:t>
            </a:r>
            <a:endParaRPr lang="ru-RU"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pPr algn="r"/>
            <a:r>
              <a:rPr lang="en-US"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his </a:t>
            </a: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childhood. </a:t>
            </a:r>
            <a:endParaRPr lang="ru-RU"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 y="0"/>
            <a:ext cx="568339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890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3" y="188639"/>
            <a:ext cx="2376263" cy="65556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Four </a:t>
            </a:r>
            <a:endParaRPr lang="ru-RU"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pPr lvl="0"/>
            <a:r>
              <a:rPr lang="en-US"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years </a:t>
            </a: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later his </a:t>
            </a:r>
            <a:endParaRPr lang="ru-RU"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pPr lvl="0"/>
            <a:r>
              <a:rPr lang="en-US"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affair </a:t>
            </a:r>
            <a:endParaRPr lang="ru-RU"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pPr lvl="0"/>
            <a:r>
              <a:rPr lang="en-US"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with </a:t>
            </a: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drawings, his passion, triumphed and started </a:t>
            </a:r>
            <a:endParaRPr lang="ru-RU"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pPr lvl="0"/>
            <a:r>
              <a:rPr lang="en-US"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a </a:t>
            </a: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new career </a:t>
            </a:r>
            <a:endParaRPr lang="ru-RU"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a:p>
            <a:pPr lvl="0"/>
            <a:r>
              <a:rPr lang="en-US" sz="2800" b="1" spc="50" dirty="0" smtClean="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as </a:t>
            </a: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a painter.</a:t>
            </a:r>
            <a:endParaRPr lang="ru-RU"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743" y="0"/>
            <a:ext cx="565525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617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52120" y="122329"/>
            <a:ext cx="3347864" cy="65556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2800" b="1" spc="50" dirty="0" err="1">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Fortuny’s</a:t>
            </a: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 surrounding world, his private life, like him, is contradictory, passionate. His house reflects on his personality. It can be completely classical, modern or even </a:t>
            </a:r>
            <a:r>
              <a:rPr lang="en-US" sz="2800" b="1" spc="50" dirty="0" err="1">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vanguardist</a:t>
            </a: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a:t>
            </a:r>
            <a:endParaRPr lang="ru-RU"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7" y="0"/>
            <a:ext cx="57106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236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1" y="315045"/>
            <a:ext cx="3160625" cy="612475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a:ln w="11430"/>
                <a:solidFill>
                  <a:srgbClr val="C00000"/>
                </a:solidFill>
                <a:effectLst>
                  <a:glow rad="101600">
                    <a:schemeClr val="tx1"/>
                  </a:glow>
                  <a:outerShdw blurRad="76200" dist="50800" dir="5400000" algn="tl" rotWithShape="0">
                    <a:srgbClr val="000000">
                      <a:alpha val="65000"/>
                    </a:srgbClr>
                  </a:outerShdw>
                </a:effectLst>
                <a:latin typeface="Arial Black" panose="020B0A04020102020204" pitchFamily="34" charset="0"/>
              </a:rPr>
              <a:t> His home, a roomy and stately building dating back to before the Twelfth Century, is close the Montserrat Mountain, a natural park where pines and fir trees predominate. </a:t>
            </a:r>
            <a:endParaRPr lang="ru-RU" sz="2800" b="1" spc="50" dirty="0">
              <a:ln w="11430"/>
              <a:solidFill>
                <a:srgbClr val="C00000"/>
              </a:solidFill>
              <a:effectLst>
                <a:glow rad="101600">
                  <a:schemeClr val="tx1"/>
                </a:glow>
                <a:outerShdw blurRad="76200" dist="50800" dir="5400000" algn="tl" rotWithShape="0">
                  <a:srgbClr val="000000">
                    <a:alpha val="65000"/>
                  </a:srgbClr>
                </a:outerShdw>
              </a:effectLst>
              <a:latin typeface="Arial Black" panose="020B0A04020102020204" pitchFamily="34" charset="0"/>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189" y="226"/>
            <a:ext cx="5714811" cy="6857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678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0783" y="0"/>
            <a:ext cx="559321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 y="22018"/>
            <a:ext cx="4860031" cy="698652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 Juan </a:t>
            </a:r>
            <a:r>
              <a:rPr lang="en-US" sz="2800" b="1" spc="50" dirty="0" err="1">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Fortuny</a:t>
            </a: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 lives in constant contact with nature. Realism is a mark of </a:t>
            </a:r>
            <a:r>
              <a:rPr lang="en-US" sz="2800" b="1" spc="50" dirty="0" err="1">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Fortuny’s</a:t>
            </a:r>
            <a:r>
              <a:rPr lang="en-US"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rPr>
              <a:t> work. Tidy painting, where the central theme is treated exquisitely, with care, and as if in contrast, there is the background, where the brush and stroke become freer, blending into powerful and intense chromatic abstraction.</a:t>
            </a:r>
            <a:endParaRPr lang="ru-RU" sz="2800" b="1" spc="50" dirty="0">
              <a:ln w="11430"/>
              <a:solidFill>
                <a:srgbClr val="C00000"/>
              </a:solidFill>
              <a:effectLst>
                <a:glow rad="177800">
                  <a:schemeClr val="tx1"/>
                </a:glow>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4531497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167</TotalTime>
  <Words>362</Words>
  <Application>Microsoft Office PowerPoint</Application>
  <PresentationFormat>Экран (4:3)</PresentationFormat>
  <Paragraphs>71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19</cp:revision>
  <dcterms:created xsi:type="dcterms:W3CDTF">2016-01-10T12:56:23Z</dcterms:created>
  <dcterms:modified xsi:type="dcterms:W3CDTF">2016-08-05T12:22:42Z</dcterms:modified>
</cp:coreProperties>
</file>