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5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3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0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3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6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5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8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0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1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998C6-787A-47C5-89A8-D869E084C49E}" type="datetimeFigureOut">
              <a:rPr lang="ru-RU" smtClean="0"/>
              <a:t>07.08.2016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E31DB-E0E6-4769-9E08-D4CDB04A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7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load/394-1-0-3464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edsovet.su/load/394-1-0-3464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9126" y="1122362"/>
            <a:ext cx="5319073" cy="302543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Окружающий </a:t>
            </a:r>
            <a:r>
              <a:rPr lang="ru-RU" sz="3100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мир</a:t>
            </a:r>
            <a:br>
              <a:rPr lang="ru-RU" sz="3100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УМК «Школа России»</a:t>
            </a:r>
            <a:br>
              <a:rPr lang="ru-RU" sz="31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 класс</a:t>
            </a:r>
            <a:br>
              <a:rPr lang="ru-RU" sz="31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1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Тест </a:t>
            </a: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 </a:t>
            </a:r>
            <a:b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Родная страна.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0404" y="3912125"/>
            <a:ext cx="4619134" cy="204561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b="1" dirty="0" smtClean="0">
                <a:solidFill>
                  <a:srgbClr val="FF0000"/>
                </a:solidFill>
              </a:rPr>
              <a:t>Автор материала: </a:t>
            </a:r>
            <a:r>
              <a:rPr lang="ru-RU" sz="1800" b="1" dirty="0" smtClean="0">
                <a:solidFill>
                  <a:srgbClr val="FF0000"/>
                </a:solidFill>
              </a:rPr>
              <a:t>Шабанова Марина Геннадьевна</a:t>
            </a:r>
            <a:r>
              <a:rPr lang="ru-RU" sz="1800" b="1" dirty="0" smtClean="0">
                <a:solidFill>
                  <a:srgbClr val="FF0000"/>
                </a:solidFill>
              </a:rPr>
              <a:t>,</a:t>
            </a:r>
          </a:p>
          <a:p>
            <a:pPr algn="r"/>
            <a:r>
              <a:rPr lang="ru-RU" sz="1800" b="1" dirty="0" smtClean="0">
                <a:solidFill>
                  <a:srgbClr val="FF0000"/>
                </a:solidFill>
              </a:rPr>
              <a:t>1 квалификационная категория,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1800" b="1" dirty="0" smtClean="0">
                <a:solidFill>
                  <a:srgbClr val="FF0000"/>
                </a:solidFill>
              </a:rPr>
              <a:t>учитель начальных классов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1800" b="1" dirty="0" smtClean="0">
                <a:solidFill>
                  <a:srgbClr val="FF0000"/>
                </a:solidFill>
              </a:rPr>
              <a:t>МБОУ </a:t>
            </a:r>
            <a:r>
              <a:rPr lang="ru-RU" sz="1800" b="1" dirty="0" err="1" smtClean="0">
                <a:solidFill>
                  <a:srgbClr val="FF0000"/>
                </a:solidFill>
              </a:rPr>
              <a:t>Сарасинская</a:t>
            </a:r>
            <a:r>
              <a:rPr lang="ru-RU" sz="1800" b="1" dirty="0" smtClean="0">
                <a:solidFill>
                  <a:srgbClr val="FF0000"/>
                </a:solidFill>
              </a:rPr>
              <a:t> СОШ Алтайского района Алтайского края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FF0000"/>
                </a:solidFill>
              </a:rPr>
              <a:t>с</a:t>
            </a:r>
            <a:r>
              <a:rPr lang="ru-RU" sz="1800" b="1" dirty="0" smtClean="0">
                <a:solidFill>
                  <a:srgbClr val="FF0000"/>
                </a:solidFill>
              </a:rPr>
              <a:t>. </a:t>
            </a:r>
            <a:r>
              <a:rPr lang="ru-RU" sz="1800" b="1" dirty="0" err="1" smtClean="0">
                <a:solidFill>
                  <a:srgbClr val="FF0000"/>
                </a:solidFill>
              </a:rPr>
              <a:t>Сараса</a:t>
            </a:r>
            <a:r>
              <a:rPr lang="ru-RU" sz="1800" b="1" dirty="0" smtClean="0">
                <a:solidFill>
                  <a:srgbClr val="FF0000"/>
                </a:solidFill>
              </a:rPr>
              <a:t>, </a:t>
            </a:r>
            <a:r>
              <a:rPr lang="ru-RU" sz="1800" b="1" dirty="0" smtClean="0">
                <a:solidFill>
                  <a:srgbClr val="FF0000"/>
                </a:solidFill>
              </a:rPr>
              <a:t>2016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9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Объект 8"/>
          <p:cNvSpPr>
            <a:spLocks noGrp="1"/>
          </p:cNvSpPr>
          <p:nvPr>
            <p:ph sz="half" idx="4294967295"/>
          </p:nvPr>
        </p:nvSpPr>
        <p:spPr>
          <a:xfrm>
            <a:off x="1985865" y="2507529"/>
            <a:ext cx="6300296" cy="366943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80-100% от максимальной суммы баллов – оценка «5»,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60-80% - оценка «4»,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40-60% - оценка «3»,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0-40% - оценка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2»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82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54285" y="365126"/>
            <a:ext cx="5461065" cy="2151831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Используемые источники: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848412" y="2799761"/>
            <a:ext cx="7418895" cy="3377202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«Окружающий мир», </a:t>
            </a:r>
            <a:r>
              <a:rPr lang="ru-RU" b="1" dirty="0" smtClean="0">
                <a:solidFill>
                  <a:srgbClr val="FF0000"/>
                </a:solidFill>
              </a:rPr>
              <a:t>2 </a:t>
            </a:r>
            <a:r>
              <a:rPr lang="ru-RU" b="1" dirty="0">
                <a:solidFill>
                  <a:srgbClr val="FF0000"/>
                </a:solidFill>
              </a:rPr>
              <a:t>класс, КИМ, Москва, «ВАКО», 2014</a:t>
            </a:r>
          </a:p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«Окружающий мир. </a:t>
            </a:r>
            <a:r>
              <a:rPr lang="ru-RU" b="1" dirty="0" err="1">
                <a:solidFill>
                  <a:srgbClr val="FF0000"/>
                </a:solidFill>
              </a:rPr>
              <a:t>Разноуровневые</a:t>
            </a:r>
            <a:r>
              <a:rPr lang="ru-RU" b="1" dirty="0">
                <a:solidFill>
                  <a:srgbClr val="FF0000"/>
                </a:solidFill>
              </a:rPr>
              <a:t> задания», </a:t>
            </a:r>
            <a:r>
              <a:rPr lang="ru-RU" b="1" dirty="0" smtClean="0">
                <a:solidFill>
                  <a:srgbClr val="FF0000"/>
                </a:solidFill>
              </a:rPr>
              <a:t>2 </a:t>
            </a:r>
            <a:r>
              <a:rPr lang="ru-RU" b="1" dirty="0">
                <a:solidFill>
                  <a:srgbClr val="FF0000"/>
                </a:solidFill>
              </a:rPr>
              <a:t>класс, Москва, «ВАКО», 2014</a:t>
            </a:r>
          </a:p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Максимова Т.Н. «Поурочные разработки по курсу окружающий мир» к УМК </a:t>
            </a:r>
            <a:r>
              <a:rPr lang="ru-RU" b="1" dirty="0" err="1">
                <a:solidFill>
                  <a:srgbClr val="FF0000"/>
                </a:solidFill>
              </a:rPr>
              <a:t>А.А.Плешакова</a:t>
            </a:r>
            <a:r>
              <a:rPr lang="ru-RU" b="1" dirty="0">
                <a:solidFill>
                  <a:srgbClr val="FF0000"/>
                </a:solidFill>
              </a:rPr>
              <a:t> («Школа России»), Москва, «ВАКО», 2014</a:t>
            </a:r>
          </a:p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Плешаков А.А., </a:t>
            </a:r>
            <a:r>
              <a:rPr lang="ru-RU" b="1" dirty="0" err="1">
                <a:solidFill>
                  <a:srgbClr val="FF0000"/>
                </a:solidFill>
              </a:rPr>
              <a:t>Крючкова</a:t>
            </a:r>
            <a:r>
              <a:rPr lang="ru-RU" b="1" dirty="0">
                <a:solidFill>
                  <a:srgbClr val="FF0000"/>
                </a:solidFill>
              </a:rPr>
              <a:t> Е.А. «Окружающий мир» </a:t>
            </a:r>
            <a:r>
              <a:rPr lang="ru-RU" b="1" dirty="0" smtClean="0">
                <a:solidFill>
                  <a:srgbClr val="FF0000"/>
                </a:solidFill>
              </a:rPr>
              <a:t>2класс</a:t>
            </a:r>
            <a:r>
              <a:rPr lang="ru-RU" b="1" dirty="0">
                <a:solidFill>
                  <a:srgbClr val="FF0000"/>
                </a:solidFill>
              </a:rPr>
              <a:t>, ч.1, Москва «Просвещение»</a:t>
            </a:r>
          </a:p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</a:rPr>
              <a:t>Шаблон 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pedsovet.su/load/394-1-0-34645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</a:p>
          <a:p>
            <a:pPr marL="0" indent="0" algn="just"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hlinkClick r:id="rId4"/>
              </a:rPr>
              <a:t>                      </a:t>
            </a:r>
            <a:r>
              <a:rPr lang="en-US" b="1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b="1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b="1" dirty="0" smtClean="0">
                <a:solidFill>
                  <a:srgbClr val="FF0000"/>
                </a:solidFill>
                <a:hlinkClick r:id="rId4"/>
              </a:rPr>
              <a:t>pedsovet.su/load/394-1-0-34648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09188" y="989814"/>
            <a:ext cx="5486400" cy="169682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А1. Что означает слово «федерация»?</a:t>
            </a:r>
            <a:b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988296" y="2875175"/>
            <a:ext cx="5527053" cy="3301788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1) Символ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2) Слияние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3) Объединение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4) Разъединение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03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2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09188" y="989814"/>
            <a:ext cx="5486400" cy="2055044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А2. В какой строке указаны части России?</a:t>
            </a: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564850" y="2875175"/>
            <a:ext cx="6950500" cy="3301788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1) Республика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, граница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2) Материки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 океаны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3) Реки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, моря, горы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4) Республика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, край, область, округ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11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09188" y="989814"/>
            <a:ext cx="5486400" cy="169682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А3. В какой строке перечислены символы России?</a:t>
            </a:r>
            <a:b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329180" y="2875175"/>
            <a:ext cx="7186170" cy="3301788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1) Гимн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, граница, флаг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2) Герб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, флаг, гимн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3) Национальность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, язык, гимн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4) Граница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, государственный язык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62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09188" y="989814"/>
            <a:ext cx="5486400" cy="169682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А4. В России живет более:</a:t>
            </a:r>
            <a:b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988296" y="2875175"/>
            <a:ext cx="5527053" cy="3301788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1) 120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народов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2) 15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народов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3) 100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народов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4) 150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народов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62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09188" y="989814"/>
            <a:ext cx="5486400" cy="1885361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В1. У какого народа борщ является национальным блюдом?</a:t>
            </a:r>
            <a:b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988296" y="3195687"/>
            <a:ext cx="5527053" cy="2981276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1) У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грузин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2) У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чукчей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3) У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украинцев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4) У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башкир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74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09188" y="989814"/>
            <a:ext cx="5486400" cy="169682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С1. Укажи части русского </a:t>
            </a:r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костюма.</a:t>
            </a: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988296" y="2875175"/>
            <a:ext cx="5527053" cy="330178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1) Сарафан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2) Передник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3) Тюбетейка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4) Кокошник 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6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09188" y="989814"/>
            <a:ext cx="5486400" cy="1696825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Ключ к тесту</a:t>
            </a:r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9186257"/>
              </p:ext>
            </p:extLst>
          </p:nvPr>
        </p:nvGraphicFramePr>
        <p:xfrm>
          <a:off x="1564847" y="3044857"/>
          <a:ext cx="6278256" cy="2845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376"/>
                <a:gridCol w="1046376"/>
                <a:gridCol w="1046376"/>
                <a:gridCol w="1046376"/>
                <a:gridCol w="1046376"/>
                <a:gridCol w="1046376"/>
              </a:tblGrid>
              <a:tr h="1291472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А1</a:t>
                      </a:r>
                      <a:endParaRPr lang="ru-RU" sz="44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А2</a:t>
                      </a:r>
                      <a:endParaRPr lang="ru-RU" sz="44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А3</a:t>
                      </a:r>
                      <a:endParaRPr lang="ru-RU" sz="44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А4</a:t>
                      </a:r>
                      <a:endParaRPr lang="ru-RU" sz="44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В1</a:t>
                      </a:r>
                      <a:endParaRPr lang="ru-RU" sz="44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С1</a:t>
                      </a:r>
                      <a:endParaRPr lang="ru-RU" sz="44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291472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4800" b="1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4800" b="1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4800" b="1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4800" b="1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4800" b="1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2,4</a:t>
                      </a:r>
                      <a:endParaRPr lang="ru-RU" sz="4800" b="1" i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48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09188" y="989814"/>
            <a:ext cx="5486400" cy="1696825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Самооценка</a:t>
            </a:r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23827" y="2865748"/>
            <a:ext cx="7371761" cy="3311214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Задания уровня А оцениваются </a:t>
            </a:r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b="1" dirty="0">
                <a:solidFill>
                  <a:srgbClr val="FF0000"/>
                </a:solidFill>
              </a:rPr>
              <a:t>баллом.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Задания уровня В – 2 баллами,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Задания уровня С - 3 баллами (может быть как один, так и несколько ответов).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09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352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Calibri Light</vt:lpstr>
      <vt:lpstr>Тема Office</vt:lpstr>
      <vt:lpstr>Окружающий мир УМК «Школа России» 2 класс  Тест 1.  Родная страна. </vt:lpstr>
      <vt:lpstr>А1. Что означает слово «федерация»? </vt:lpstr>
      <vt:lpstr>А2. В какой строке указаны части России?  </vt:lpstr>
      <vt:lpstr>А3. В какой строке перечислены символы России? </vt:lpstr>
      <vt:lpstr>А4. В России живет более: </vt:lpstr>
      <vt:lpstr>В1. У какого народа борщ является национальным блюдом? </vt:lpstr>
      <vt:lpstr>С1. Укажи части русского костюма.</vt:lpstr>
      <vt:lpstr>Ключ к тесту </vt:lpstr>
      <vt:lpstr>Самооценка  </vt:lpstr>
      <vt:lpstr>Презентация PowerPoint</vt:lpstr>
      <vt:lpstr>Используемые 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УМК «Школа России» 2 класс  Тест 1.  Родная страна.</dc:title>
  <dc:creator>Admin</dc:creator>
  <cp:lastModifiedBy>Admin</cp:lastModifiedBy>
  <cp:revision>8</cp:revision>
  <dcterms:created xsi:type="dcterms:W3CDTF">2016-08-07T02:12:14Z</dcterms:created>
  <dcterms:modified xsi:type="dcterms:W3CDTF">2016-08-07T02:54:49Z</dcterms:modified>
</cp:coreProperties>
</file>