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96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2788F-91D5-466B-97E7-2D56D479C6A8}" type="datetimeFigureOut">
              <a:rPr lang="ru-RU" smtClean="0"/>
              <a:t>15.08.2016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7EF8771A-BAFB-4827-8619-E05131B8E2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2212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2788F-91D5-466B-97E7-2D56D479C6A8}" type="datetimeFigureOut">
              <a:rPr lang="ru-RU" smtClean="0"/>
              <a:t>15.08.2016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7EF8771A-BAFB-4827-8619-E05131B8E2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33086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2788F-91D5-466B-97E7-2D56D479C6A8}" type="datetimeFigureOut">
              <a:rPr lang="ru-RU" smtClean="0"/>
              <a:t>15.08.2016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7EF8771A-BAFB-4827-8619-E05131B8E2A6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546211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2788F-91D5-466B-97E7-2D56D479C6A8}" type="datetimeFigureOut">
              <a:rPr lang="ru-RU" smtClean="0"/>
              <a:t>15.08.2016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7EF8771A-BAFB-4827-8619-E05131B8E2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56066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2788F-91D5-466B-97E7-2D56D479C6A8}" type="datetimeFigureOut">
              <a:rPr lang="ru-RU" smtClean="0"/>
              <a:t>15.08.2016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7EF8771A-BAFB-4827-8619-E05131B8E2A6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29888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2788F-91D5-466B-97E7-2D56D479C6A8}" type="datetimeFigureOut">
              <a:rPr lang="ru-RU" smtClean="0"/>
              <a:t>15.08.2016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7EF8771A-BAFB-4827-8619-E05131B8E2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52566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2788F-91D5-466B-97E7-2D56D479C6A8}" type="datetimeFigureOut">
              <a:rPr lang="ru-RU" smtClean="0"/>
              <a:t>15.08.2016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8771A-BAFB-4827-8619-E05131B8E2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27095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2788F-91D5-466B-97E7-2D56D479C6A8}" type="datetimeFigureOut">
              <a:rPr lang="ru-RU" smtClean="0"/>
              <a:t>15.08.2016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8771A-BAFB-4827-8619-E05131B8E2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16747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2788F-91D5-466B-97E7-2D56D479C6A8}" type="datetimeFigureOut">
              <a:rPr lang="ru-RU" smtClean="0"/>
              <a:t>15.08.2016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8771A-BAFB-4827-8619-E05131B8E2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368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2788F-91D5-466B-97E7-2D56D479C6A8}" type="datetimeFigureOut">
              <a:rPr lang="ru-RU" smtClean="0"/>
              <a:t>15.08.2016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7EF8771A-BAFB-4827-8619-E05131B8E2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6584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2788F-91D5-466B-97E7-2D56D479C6A8}" type="datetimeFigureOut">
              <a:rPr lang="ru-RU" smtClean="0"/>
              <a:t>15.08.2016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7EF8771A-BAFB-4827-8619-E05131B8E2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18075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2788F-91D5-466B-97E7-2D56D479C6A8}" type="datetimeFigureOut">
              <a:rPr lang="ru-RU" smtClean="0"/>
              <a:t>15.08.2016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7EF8771A-BAFB-4827-8619-E05131B8E2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55731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2788F-91D5-466B-97E7-2D56D479C6A8}" type="datetimeFigureOut">
              <a:rPr lang="ru-RU" smtClean="0"/>
              <a:t>15.08.2016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8771A-BAFB-4827-8619-E05131B8E2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47024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2788F-91D5-466B-97E7-2D56D479C6A8}" type="datetimeFigureOut">
              <a:rPr lang="ru-RU" smtClean="0"/>
              <a:t>15.08.2016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8771A-BAFB-4827-8619-E05131B8E2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33271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2788F-91D5-466B-97E7-2D56D479C6A8}" type="datetimeFigureOut">
              <a:rPr lang="ru-RU" smtClean="0"/>
              <a:t>15.08.2016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8771A-BAFB-4827-8619-E05131B8E2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06854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2788F-91D5-466B-97E7-2D56D479C6A8}" type="datetimeFigureOut">
              <a:rPr lang="ru-RU" smtClean="0"/>
              <a:t>15.08.2016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7EF8771A-BAFB-4827-8619-E05131B8E2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80926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12788F-91D5-466B-97E7-2D56D479C6A8}" type="datetimeFigureOut">
              <a:rPr lang="ru-RU" smtClean="0"/>
              <a:t>15.08.2016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7EF8771A-BAFB-4827-8619-E05131B8E2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44044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  <p:sldLayoutId id="2147483750" r:id="rId12"/>
    <p:sldLayoutId id="2147483751" r:id="rId13"/>
    <p:sldLayoutId id="2147483752" r:id="rId14"/>
    <p:sldLayoutId id="2147483753" r:id="rId15"/>
    <p:sldLayoutId id="214748375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42416" y="461913"/>
            <a:ext cx="6600451" cy="3987539"/>
          </a:xfrm>
        </p:spPr>
        <p:txBody>
          <a:bodyPr>
            <a:normAutofit/>
          </a:bodyPr>
          <a:lstStyle/>
          <a:p>
            <a:pPr algn="ctr">
              <a:spcAft>
                <a:spcPts val="0"/>
              </a:spcAft>
            </a:pP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Окружающий мир</a:t>
            </a:r>
            <a:b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</a:b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УМК «Школа России»</a:t>
            </a:r>
            <a:b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</a:b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2 класс</a:t>
            </a:r>
            <a:b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</a:br>
            <a:r>
              <a:rPr lang="ru-RU" sz="2000" b="1" dirty="0">
                <a:solidFill>
                  <a:srgbClr val="5B9BD5">
                    <a:lumMod val="50000"/>
                  </a:srgbClr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/>
            </a:r>
            <a:br>
              <a:rPr lang="ru-RU" sz="2000" b="1" dirty="0">
                <a:solidFill>
                  <a:srgbClr val="5B9BD5">
                    <a:lumMod val="50000"/>
                  </a:srgbClr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</a:br>
            <a:r>
              <a:rPr lang="ru-RU" sz="2000" b="1" dirty="0">
                <a:solidFill>
                  <a:srgbClr val="5B9BD5">
                    <a:lumMod val="50000"/>
                  </a:srgbClr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/>
            </a:r>
            <a:br>
              <a:rPr lang="ru-RU" sz="2000" b="1" dirty="0">
                <a:solidFill>
                  <a:srgbClr val="5B9BD5">
                    <a:lumMod val="50000"/>
                  </a:srgbClr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</a:br>
            <a:r>
              <a:rPr lang="ru-RU" sz="3600" b="1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Тест 10.</a:t>
            </a:r>
            <a:br>
              <a:rPr lang="ru-RU" sz="3600" b="1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3600" b="1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Заглянем </a:t>
            </a: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 </a:t>
            </a:r>
            <a:r>
              <a:rPr lang="ru-RU" sz="3600" b="1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кладовые Земли</a:t>
            </a:r>
            <a:br>
              <a:rPr lang="ru-RU" sz="3600" b="1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3600" b="1" dirty="0">
              <a:solidFill>
                <a:schemeClr val="accent1">
                  <a:lumMod val="75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7088462" cy="1689408"/>
          </a:xfrm>
        </p:spPr>
        <p:txBody>
          <a:bodyPr>
            <a:normAutofit fontScale="62500" lnSpcReduction="20000"/>
          </a:bodyPr>
          <a:lstStyle/>
          <a:p>
            <a:pPr lvl="0" defTabSz="914400">
              <a:spcBef>
                <a:spcPct val="20000"/>
              </a:spcBef>
              <a:buClrTx/>
            </a:pPr>
            <a:endParaRPr lang="ru-RU" sz="1600" dirty="0">
              <a:solidFill>
                <a:srgbClr val="1F497D">
                  <a:lumMod val="50000"/>
                </a:srgbClr>
              </a:solidFill>
              <a:latin typeface="Calibri" panose="020F0502020204030204"/>
            </a:endParaRPr>
          </a:p>
          <a:p>
            <a:pPr lvl="0" algn="r" defTabSz="914400">
              <a:spcBef>
                <a:spcPct val="20000"/>
              </a:spcBef>
              <a:buClrTx/>
              <a:defRPr/>
            </a:pPr>
            <a:r>
              <a:rPr lang="ru-RU" sz="2500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Автор материала: Шабанова Марина Геннадьевна,</a:t>
            </a:r>
          </a:p>
          <a:p>
            <a:pPr lvl="0" algn="r" defTabSz="914400">
              <a:spcBef>
                <a:spcPct val="20000"/>
              </a:spcBef>
              <a:buClrTx/>
              <a:defRPr/>
            </a:pPr>
            <a:r>
              <a:rPr lang="ru-RU" sz="2500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1 квалификационная категория,</a:t>
            </a:r>
          </a:p>
          <a:p>
            <a:pPr lvl="0" algn="r" defTabSz="914400">
              <a:spcBef>
                <a:spcPct val="20000"/>
              </a:spcBef>
              <a:buClrTx/>
              <a:defRPr/>
            </a:pPr>
            <a:r>
              <a:rPr lang="ru-RU" sz="2500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учитель начальных классов </a:t>
            </a:r>
          </a:p>
          <a:p>
            <a:pPr lvl="0" algn="r" defTabSz="914400">
              <a:spcBef>
                <a:spcPct val="20000"/>
              </a:spcBef>
              <a:buClrTx/>
              <a:defRPr/>
            </a:pPr>
            <a:r>
              <a:rPr lang="ru-RU" sz="2500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МБОУ </a:t>
            </a:r>
            <a:r>
              <a:rPr lang="ru-RU" sz="2500" dirty="0" err="1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Сарасинская</a:t>
            </a:r>
            <a:r>
              <a:rPr lang="ru-RU" sz="2500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 СОШ </a:t>
            </a:r>
          </a:p>
          <a:p>
            <a:pPr lvl="0" algn="r" defTabSz="914400">
              <a:spcBef>
                <a:spcPct val="20000"/>
              </a:spcBef>
              <a:buClrTx/>
              <a:defRPr/>
            </a:pPr>
            <a:r>
              <a:rPr lang="ru-RU" sz="2500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Алтайского района Алтайского края </a:t>
            </a:r>
          </a:p>
          <a:p>
            <a:pPr lvl="0" algn="ctr" defTabSz="914400">
              <a:spcBef>
                <a:spcPct val="20000"/>
              </a:spcBef>
              <a:buClrTx/>
              <a:defRPr/>
            </a:pPr>
            <a:r>
              <a:rPr lang="ru-RU" sz="2500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с. </a:t>
            </a:r>
            <a:r>
              <a:rPr lang="ru-RU" sz="2500" dirty="0" err="1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Сараса</a:t>
            </a:r>
            <a:r>
              <a:rPr lang="ru-RU" sz="2500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, 2016</a:t>
            </a:r>
          </a:p>
          <a:p>
            <a:pPr lvl="0" defTabSz="914400">
              <a:spcBef>
                <a:spcPct val="20000"/>
              </a:spcBef>
              <a:buClrTx/>
              <a:defRPr/>
            </a:pPr>
            <a:endParaRPr lang="ru-RU" sz="1600" dirty="0">
              <a:solidFill>
                <a:srgbClr val="1F497D">
                  <a:lumMod val="50000"/>
                </a:srgbClr>
              </a:solidFill>
              <a:latin typeface="Calibri" panose="020F0502020204030204"/>
            </a:endParaRPr>
          </a:p>
          <a:p>
            <a:pPr lvl="0" defTabSz="914400">
              <a:spcBef>
                <a:spcPct val="20000"/>
              </a:spcBef>
              <a:buClrTx/>
            </a:pPr>
            <a:endParaRPr lang="ru-RU" sz="1600" dirty="0">
              <a:solidFill>
                <a:srgbClr val="1F497D">
                  <a:lumMod val="50000"/>
                </a:srgbClr>
              </a:solidFill>
              <a:latin typeface="Calibri" panose="020F0502020204030204"/>
            </a:endParaRPr>
          </a:p>
          <a:p>
            <a:pPr lvl="0" defTabSz="914400" fontAlgn="base">
              <a:lnSpc>
                <a:spcPct val="90000"/>
              </a:lnSpc>
              <a:spcAft>
                <a:spcPct val="0"/>
              </a:spcAft>
              <a:buClrTx/>
            </a:pPr>
            <a:endParaRPr lang="ru-RU" sz="1600" dirty="0">
              <a:solidFill>
                <a:prstClr val="black"/>
              </a:solidFill>
              <a:latin typeface="Calibri" panose="020F0502020204030204"/>
            </a:endParaRPr>
          </a:p>
          <a:p>
            <a:pPr lvl="0" defTabSz="914400" fontAlgn="base">
              <a:lnSpc>
                <a:spcPct val="90000"/>
              </a:lnSpc>
              <a:spcAft>
                <a:spcPct val="0"/>
              </a:spcAft>
              <a:buClrTx/>
            </a:pPr>
            <a:endParaRPr lang="ru-RU" sz="1600" dirty="0">
              <a:solidFill>
                <a:prstClr val="black"/>
              </a:solidFill>
              <a:latin typeface="Calibri" panose="020F0502020204030204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920896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67750" y="614683"/>
            <a:ext cx="6589199" cy="1280890"/>
          </a:xfrm>
        </p:spPr>
        <p:txBody>
          <a:bodyPr/>
          <a:lstStyle/>
          <a:p>
            <a:pPr algn="ctr"/>
            <a:r>
              <a:rPr lang="ru-RU" sz="4000" b="1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  <a:cs typeface="Arial"/>
              </a:rPr>
              <a:t>Самооценка</a:t>
            </a:r>
            <a:r>
              <a:rPr lang="ru-RU" sz="4000" b="1" dirty="0">
                <a:solidFill>
                  <a:srgbClr val="2D2D8A">
                    <a:lumMod val="75000"/>
                  </a:srgbClr>
                </a:solidFill>
                <a:latin typeface="Calibri Light" panose="020F0302020204030204"/>
                <a:cs typeface="Arial"/>
              </a:rPr>
              <a:t/>
            </a:r>
            <a:br>
              <a:rPr lang="ru-RU" sz="4000" b="1" dirty="0">
                <a:solidFill>
                  <a:srgbClr val="2D2D8A">
                    <a:lumMod val="75000"/>
                  </a:srgbClr>
                </a:solidFill>
                <a:latin typeface="Calibri Light" panose="020F0302020204030204"/>
                <a:cs typeface="Arial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228600" lvl="0" indent="-228600" defTabSz="914400">
              <a:lnSpc>
                <a:spcPct val="90000"/>
              </a:lnSpc>
              <a:buClrTx/>
              <a:buFont typeface="Arial" pitchFamily="34" charset="0"/>
              <a:buChar char="•"/>
              <a:defRPr/>
            </a:pPr>
            <a:r>
              <a:rPr lang="ru-RU" sz="3600" b="1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  <a:cs typeface="Arial"/>
              </a:rPr>
              <a:t>Задания уровня А оцениваются 1 баллом.</a:t>
            </a:r>
          </a:p>
          <a:p>
            <a:pPr marL="228600" lvl="0" indent="-228600" defTabSz="914400">
              <a:lnSpc>
                <a:spcPct val="90000"/>
              </a:lnSpc>
              <a:buClrTx/>
              <a:buFont typeface="Arial" pitchFamily="34" charset="0"/>
              <a:buChar char="•"/>
              <a:defRPr/>
            </a:pPr>
            <a:r>
              <a:rPr lang="ru-RU" sz="3600" b="1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  <a:cs typeface="Arial"/>
              </a:rPr>
              <a:t>Задания уровня В – 2 баллами,</a:t>
            </a:r>
          </a:p>
          <a:p>
            <a:pPr marL="228600" lvl="0" indent="-228600" defTabSz="914400">
              <a:lnSpc>
                <a:spcPct val="90000"/>
              </a:lnSpc>
              <a:buClrTx/>
              <a:buFont typeface="Arial" pitchFamily="34" charset="0"/>
              <a:buChar char="•"/>
              <a:defRPr/>
            </a:pPr>
            <a:r>
              <a:rPr lang="ru-RU" sz="3600" b="1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  <a:cs typeface="Arial"/>
              </a:rPr>
              <a:t>Задания уровня С - 3 баллами (может быть как один, так и несколько ответов).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251878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228600" lvl="0" indent="-228600" defTabSz="914400">
              <a:lnSpc>
                <a:spcPct val="90000"/>
              </a:lnSpc>
              <a:buClrTx/>
              <a:buFont typeface="Arial" charset="0"/>
              <a:buChar char="•"/>
              <a:defRPr/>
            </a:pPr>
            <a:r>
              <a:rPr lang="ru-RU" sz="4000" b="1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  <a:cs typeface="Arial"/>
              </a:rPr>
              <a:t>80-100% от максимальной суммы баллов – оценка «5»,</a:t>
            </a:r>
          </a:p>
          <a:p>
            <a:pPr marL="228600" lvl="0" indent="-228600" defTabSz="914400">
              <a:lnSpc>
                <a:spcPct val="90000"/>
              </a:lnSpc>
              <a:buClrTx/>
              <a:buFont typeface="Arial" charset="0"/>
              <a:buChar char="•"/>
              <a:defRPr/>
            </a:pPr>
            <a:r>
              <a:rPr lang="ru-RU" sz="4000" b="1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  <a:cs typeface="Arial"/>
              </a:rPr>
              <a:t>60-80% - оценка «4»,</a:t>
            </a:r>
          </a:p>
          <a:p>
            <a:pPr marL="228600" lvl="0" indent="-228600" defTabSz="914400">
              <a:lnSpc>
                <a:spcPct val="90000"/>
              </a:lnSpc>
              <a:buClrTx/>
              <a:buFont typeface="Arial" charset="0"/>
              <a:buChar char="•"/>
              <a:defRPr/>
            </a:pPr>
            <a:r>
              <a:rPr lang="ru-RU" sz="4000" b="1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  <a:cs typeface="Arial"/>
              </a:rPr>
              <a:t>40-60% - оценка «3»,</a:t>
            </a:r>
          </a:p>
          <a:p>
            <a:pPr marL="228600" lvl="0" indent="-228600" defTabSz="914400">
              <a:lnSpc>
                <a:spcPct val="90000"/>
              </a:lnSpc>
              <a:buClrTx/>
              <a:buFont typeface="Arial" charset="0"/>
              <a:buChar char="•"/>
              <a:defRPr/>
            </a:pPr>
            <a:r>
              <a:rPr lang="ru-RU" sz="4000" b="1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  <a:cs typeface="Arial"/>
              </a:rPr>
              <a:t>0-40% - оценка «2»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436319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b="1" kern="0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  <a:cs typeface="Arial"/>
              </a:rPr>
              <a:t>Используемые источники: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 algn="just" defTabSz="914400" eaLnBrk="0" fontAlgn="base" hangingPunct="0">
              <a:spcBef>
                <a:spcPct val="20000"/>
              </a:spcBef>
              <a:spcAft>
                <a:spcPct val="0"/>
              </a:spcAft>
              <a:buClrTx/>
              <a:buFontTx/>
              <a:buChar char="•"/>
              <a:defRPr/>
            </a:pPr>
            <a:r>
              <a:rPr lang="ru-RU" sz="2200" b="1" kern="0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  <a:cs typeface="Arial"/>
              </a:rPr>
              <a:t>«Окружающий мир», 2 класс, КИМ, Москва, «ВАКО», 2014</a:t>
            </a:r>
          </a:p>
          <a:p>
            <a:pPr lvl="0" algn="just" defTabSz="914400" eaLnBrk="0" fontAlgn="base" hangingPunct="0">
              <a:spcBef>
                <a:spcPct val="20000"/>
              </a:spcBef>
              <a:spcAft>
                <a:spcPct val="0"/>
              </a:spcAft>
              <a:buClrTx/>
              <a:buFontTx/>
              <a:buChar char="•"/>
              <a:defRPr/>
            </a:pPr>
            <a:r>
              <a:rPr lang="ru-RU" sz="2200" b="1" kern="0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  <a:cs typeface="Arial"/>
              </a:rPr>
              <a:t>«Окружающий мир. </a:t>
            </a:r>
            <a:r>
              <a:rPr lang="ru-RU" sz="2200" b="1" kern="0" dirty="0" err="1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  <a:cs typeface="Arial"/>
              </a:rPr>
              <a:t>Разноуровневые</a:t>
            </a:r>
            <a:r>
              <a:rPr lang="ru-RU" sz="2200" b="1" kern="0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  <a:cs typeface="Arial"/>
              </a:rPr>
              <a:t> задания», 2 класс, Москва, «ВАКО», 2014</a:t>
            </a:r>
          </a:p>
          <a:p>
            <a:pPr lvl="0" algn="just" defTabSz="914400" eaLnBrk="0" fontAlgn="base" hangingPunct="0">
              <a:spcBef>
                <a:spcPct val="20000"/>
              </a:spcBef>
              <a:spcAft>
                <a:spcPct val="0"/>
              </a:spcAft>
              <a:buClrTx/>
              <a:buFontTx/>
              <a:buChar char="•"/>
              <a:defRPr/>
            </a:pPr>
            <a:r>
              <a:rPr lang="ru-RU" sz="2200" b="1" kern="0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  <a:cs typeface="Arial"/>
              </a:rPr>
              <a:t>Максимова Т.Н. «Поурочные разработки по курсу окружающий мир» к УМК </a:t>
            </a:r>
            <a:r>
              <a:rPr lang="ru-RU" sz="2200" b="1" kern="0" dirty="0" err="1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  <a:cs typeface="Arial"/>
              </a:rPr>
              <a:t>А.А.Плешакова</a:t>
            </a:r>
            <a:r>
              <a:rPr lang="ru-RU" sz="2200" b="1" kern="0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  <a:cs typeface="Arial"/>
              </a:rPr>
              <a:t> («Школа России»), Москва, «ВАКО», 2014</a:t>
            </a:r>
          </a:p>
          <a:p>
            <a:pPr lvl="0" algn="just" defTabSz="914400" eaLnBrk="0" fontAlgn="base" hangingPunct="0">
              <a:spcBef>
                <a:spcPct val="20000"/>
              </a:spcBef>
              <a:spcAft>
                <a:spcPct val="0"/>
              </a:spcAft>
              <a:buClrTx/>
              <a:buFontTx/>
              <a:buChar char="•"/>
              <a:defRPr/>
            </a:pPr>
            <a:r>
              <a:rPr lang="ru-RU" sz="2200" b="1" kern="0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  <a:cs typeface="Arial"/>
              </a:rPr>
              <a:t>Плешаков А.А., </a:t>
            </a:r>
            <a:r>
              <a:rPr lang="ru-RU" sz="2200" b="1" kern="0" dirty="0" err="1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  <a:cs typeface="Arial"/>
              </a:rPr>
              <a:t>Крючкова</a:t>
            </a:r>
            <a:r>
              <a:rPr lang="ru-RU" sz="2200" b="1" kern="0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  <a:cs typeface="Arial"/>
              </a:rPr>
              <a:t> Е.А. «Окружающий мир» 2класс, ч.1, Москва «Просвещение</a:t>
            </a:r>
            <a:r>
              <a:rPr lang="ru-RU" sz="2200" b="1" kern="0" dirty="0" smtClean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  <a:cs typeface="Arial"/>
              </a:rPr>
              <a:t>»</a:t>
            </a:r>
            <a:endParaRPr lang="ru-RU" sz="2200" b="1" kern="0" dirty="0">
              <a:solidFill>
                <a:schemeClr val="accent1">
                  <a:lumMod val="75000"/>
                </a:schemeClr>
              </a:solidFill>
              <a:latin typeface="Arial Black" panose="020B0A04020102020204" pitchFamily="34" charset="0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680666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А1. Общее название полевого шпата, кварца, слюды.</a:t>
            </a:r>
            <a:br>
              <a:rPr lang="ru-RU" b="1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1942415" y="2677212"/>
            <a:ext cx="6591985" cy="3234010"/>
          </a:xfrm>
        </p:spPr>
        <p:txBody>
          <a:bodyPr/>
          <a:lstStyle/>
          <a:p>
            <a:pPr lvl="0">
              <a:buFont typeface="+mj-lt"/>
              <a:buAutoNum type="arabicParenR"/>
            </a:pP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Горные </a:t>
            </a:r>
            <a:r>
              <a:rPr lang="ru-RU" sz="3200" b="1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породы</a:t>
            </a:r>
          </a:p>
          <a:p>
            <a:pPr lvl="0">
              <a:buFont typeface="+mj-lt"/>
              <a:buAutoNum type="arabicParenR"/>
            </a:pPr>
            <a:r>
              <a:rPr lang="ru-RU" sz="3200" b="1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Топливо</a:t>
            </a:r>
          </a:p>
          <a:p>
            <a:pPr lvl="0">
              <a:buFont typeface="+mj-lt"/>
              <a:buAutoNum type="arabicParenR"/>
            </a:pPr>
            <a:r>
              <a:rPr lang="ru-RU" sz="3200" b="1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Минералы</a:t>
            </a:r>
          </a:p>
          <a:p>
            <a:pPr lvl="0">
              <a:buFont typeface="+mj-lt"/>
              <a:buAutoNum type="arabicParenR"/>
            </a:pPr>
            <a:r>
              <a:rPr lang="ru-RU" sz="3200" b="1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Камни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771066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А2. Полевой шпат, кварц, слюда образуют:</a:t>
            </a:r>
            <a:br>
              <a:rPr lang="ru-RU" b="1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Font typeface="+mj-lt"/>
              <a:buAutoNum type="arabicParenR"/>
            </a:pP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Мрамор</a:t>
            </a:r>
            <a:endParaRPr lang="ru-RU" sz="3200" b="1" dirty="0">
              <a:solidFill>
                <a:schemeClr val="accent1">
                  <a:lumMod val="75000"/>
                </a:schemeClr>
              </a:solidFill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buFont typeface="+mj-lt"/>
              <a:buAutoNum type="arabicParenR"/>
            </a:pPr>
            <a:r>
              <a:rPr lang="ru-RU" sz="3200" b="1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Гранит</a:t>
            </a:r>
          </a:p>
          <a:p>
            <a:pPr lvl="0">
              <a:buFont typeface="+mj-lt"/>
              <a:buAutoNum type="arabicParenR"/>
            </a:pPr>
            <a:r>
              <a:rPr lang="ru-RU" sz="3200" b="1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Известняк</a:t>
            </a:r>
          </a:p>
          <a:p>
            <a:pPr lvl="0">
              <a:buFont typeface="+mj-lt"/>
              <a:buAutoNum type="arabicParenR"/>
            </a:pPr>
            <a:r>
              <a:rPr lang="ru-RU" sz="3200" b="1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Кремень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871607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А3. Какое утверждение верно?</a:t>
            </a:r>
            <a:br>
              <a:rPr lang="ru-RU" b="1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b="1" i="1" dirty="0">
                <a:solidFill>
                  <a:schemeClr val="accent1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Горные породы относятся к живой природе.</a:t>
            </a:r>
            <a:br>
              <a:rPr lang="ru-RU" b="1" i="1" dirty="0">
                <a:solidFill>
                  <a:schemeClr val="accent1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b="1" i="1" dirty="0">
                <a:solidFill>
                  <a:schemeClr val="accent1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Минералы относятся к неживой природе.</a:t>
            </a:r>
            <a:br>
              <a:rPr lang="ru-RU" b="1" i="1" dirty="0">
                <a:solidFill>
                  <a:schemeClr val="accent1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i="1" dirty="0">
              <a:solidFill>
                <a:schemeClr val="accent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42415" y="4110087"/>
            <a:ext cx="6591985" cy="1801134"/>
          </a:xfrm>
        </p:spPr>
        <p:txBody>
          <a:bodyPr>
            <a:normAutofit fontScale="85000" lnSpcReduction="20000"/>
          </a:bodyPr>
          <a:lstStyle/>
          <a:p>
            <a:pPr lvl="0">
              <a:buFont typeface="+mj-lt"/>
              <a:buAutoNum type="arabicParenR"/>
            </a:pP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Верно </a:t>
            </a:r>
            <a:r>
              <a:rPr lang="ru-RU" sz="3200" b="1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</a:p>
          <a:p>
            <a:pPr lvl="0">
              <a:buFont typeface="+mj-lt"/>
              <a:buAutoNum type="arabicParenR"/>
            </a:pPr>
            <a:r>
              <a:rPr lang="ru-RU" sz="3200" b="1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Верно 2</a:t>
            </a:r>
          </a:p>
          <a:p>
            <a:pPr lvl="0">
              <a:buFont typeface="+mj-lt"/>
              <a:buAutoNum type="arabicParenR"/>
            </a:pPr>
            <a:r>
              <a:rPr lang="ru-RU" sz="3200" b="1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Оба верны</a:t>
            </a:r>
          </a:p>
          <a:p>
            <a:pPr lvl="0">
              <a:buFont typeface="+mj-lt"/>
              <a:buAutoNum type="arabicParenR"/>
            </a:pPr>
            <a:r>
              <a:rPr lang="ru-RU" sz="3200" b="1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Оба неверны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618947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accent1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А4. Где встречаются горные породы?</a:t>
            </a:r>
            <a:br>
              <a:rPr lang="ru-RU" b="1" dirty="0">
                <a:solidFill>
                  <a:schemeClr val="accent1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buFont typeface="+mj-lt"/>
              <a:buAutoNum type="arabicParenR"/>
            </a:pPr>
            <a:r>
              <a:rPr lang="ru-RU" sz="3200" b="1" dirty="0" smtClean="0">
                <a:solidFill>
                  <a:schemeClr val="accent1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Только </a:t>
            </a:r>
            <a:r>
              <a:rPr lang="ru-RU" sz="3200" b="1" dirty="0">
                <a:solidFill>
                  <a:schemeClr val="accent1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 горах</a:t>
            </a:r>
          </a:p>
          <a:p>
            <a:pPr lvl="0">
              <a:buFont typeface="+mj-lt"/>
              <a:buAutoNum type="arabicParenR"/>
            </a:pPr>
            <a:r>
              <a:rPr lang="ru-RU" sz="3200" b="1" dirty="0">
                <a:solidFill>
                  <a:schemeClr val="accent1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Повсюду, но они скрыты слоем почвы</a:t>
            </a:r>
          </a:p>
          <a:p>
            <a:pPr lvl="0">
              <a:buFont typeface="+mj-lt"/>
              <a:buAutoNum type="arabicParenR"/>
            </a:pPr>
            <a:r>
              <a:rPr lang="ru-RU" sz="3200" b="1" dirty="0">
                <a:solidFill>
                  <a:schemeClr val="accent1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Только по берегам рек</a:t>
            </a:r>
          </a:p>
          <a:p>
            <a:pPr lvl="0">
              <a:buFont typeface="+mj-lt"/>
              <a:buAutoNum type="arabicParenR"/>
            </a:pPr>
            <a:r>
              <a:rPr lang="ru-RU" sz="3200" b="1" dirty="0">
                <a:solidFill>
                  <a:schemeClr val="accent1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Только там, где нет растений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319754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chemeClr val="accent1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В1. Найди лишнее.</a:t>
            </a:r>
            <a:br>
              <a:rPr lang="ru-RU" b="1" dirty="0">
                <a:solidFill>
                  <a:schemeClr val="accent1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Font typeface="+mj-lt"/>
              <a:buAutoNum type="arabicParenR"/>
            </a:pPr>
            <a:r>
              <a:rPr lang="ru-RU" sz="3200" b="1" dirty="0" smtClean="0">
                <a:solidFill>
                  <a:schemeClr val="accent1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Глина</a:t>
            </a:r>
            <a:endParaRPr lang="ru-RU" sz="3200" b="1" dirty="0">
              <a:solidFill>
                <a:schemeClr val="accent1"/>
              </a:solidFill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buFont typeface="+mj-lt"/>
              <a:buAutoNum type="arabicParenR"/>
            </a:pPr>
            <a:r>
              <a:rPr lang="ru-RU" sz="3200" b="1" dirty="0">
                <a:solidFill>
                  <a:schemeClr val="accent1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Гранит</a:t>
            </a:r>
          </a:p>
          <a:p>
            <a:pPr lvl="0">
              <a:buFont typeface="+mj-lt"/>
              <a:buAutoNum type="arabicParenR"/>
            </a:pPr>
            <a:r>
              <a:rPr lang="ru-RU" sz="3200" b="1" dirty="0">
                <a:solidFill>
                  <a:schemeClr val="accent1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Кварц</a:t>
            </a:r>
          </a:p>
          <a:p>
            <a:pPr lvl="0">
              <a:buFont typeface="+mj-lt"/>
              <a:buAutoNum type="arabicParenR"/>
            </a:pPr>
            <a:r>
              <a:rPr lang="ru-RU" sz="3200" b="1" dirty="0">
                <a:solidFill>
                  <a:schemeClr val="accent1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Кремень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973961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accent1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В2. Прозрачный и очень твердый камень – это:</a:t>
            </a:r>
            <a:br>
              <a:rPr lang="ru-RU" b="1" dirty="0">
                <a:solidFill>
                  <a:schemeClr val="accent1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Font typeface="+mj-lt"/>
              <a:buAutoNum type="arabicParenR"/>
            </a:pPr>
            <a:r>
              <a:rPr lang="ru-RU" sz="3200" b="1" dirty="0" smtClean="0">
                <a:solidFill>
                  <a:schemeClr val="accent1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Гранит</a:t>
            </a:r>
            <a:endParaRPr lang="ru-RU" sz="3200" b="1" dirty="0">
              <a:solidFill>
                <a:schemeClr val="accent1"/>
              </a:solidFill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buFont typeface="+mj-lt"/>
              <a:buAutoNum type="arabicParenR"/>
            </a:pPr>
            <a:r>
              <a:rPr lang="ru-RU" sz="3200" b="1" dirty="0">
                <a:solidFill>
                  <a:schemeClr val="accent1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Агат</a:t>
            </a:r>
          </a:p>
          <a:p>
            <a:pPr lvl="0">
              <a:buFont typeface="+mj-lt"/>
              <a:buAutoNum type="arabicParenR"/>
            </a:pPr>
            <a:r>
              <a:rPr lang="ru-RU" sz="3200" b="1" dirty="0">
                <a:solidFill>
                  <a:schemeClr val="accent1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Горный хрусталь</a:t>
            </a:r>
          </a:p>
          <a:p>
            <a:pPr lvl="0">
              <a:buFont typeface="+mj-lt"/>
              <a:buAutoNum type="arabicParenR"/>
            </a:pPr>
            <a:r>
              <a:rPr lang="ru-RU" sz="3200" b="1" dirty="0">
                <a:solidFill>
                  <a:schemeClr val="accent1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Мрамор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630395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accent1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С1. Как человек использует богатства земных кладовых?</a:t>
            </a:r>
            <a:br>
              <a:rPr lang="ru-RU" b="1" dirty="0">
                <a:solidFill>
                  <a:schemeClr val="accent1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buFont typeface="+mj-lt"/>
              <a:buAutoNum type="arabicParenR"/>
            </a:pPr>
            <a:r>
              <a:rPr lang="ru-RU" sz="3200" b="1" dirty="0" smtClean="0">
                <a:solidFill>
                  <a:schemeClr val="accent1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 </a:t>
            </a:r>
            <a:r>
              <a:rPr lang="ru-RU" sz="3200" b="1" dirty="0">
                <a:solidFill>
                  <a:schemeClr val="accent1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строительстве</a:t>
            </a:r>
          </a:p>
          <a:p>
            <a:pPr lvl="0">
              <a:buFont typeface="+mj-lt"/>
              <a:buAutoNum type="arabicParenR"/>
            </a:pPr>
            <a:r>
              <a:rPr lang="ru-RU" sz="3200" b="1" dirty="0">
                <a:solidFill>
                  <a:schemeClr val="accent1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 качестве топлива</a:t>
            </a:r>
          </a:p>
          <a:p>
            <a:pPr lvl="0">
              <a:buFont typeface="+mj-lt"/>
              <a:buAutoNum type="arabicParenR"/>
            </a:pPr>
            <a:r>
              <a:rPr lang="ru-RU" sz="3200" b="1" dirty="0">
                <a:solidFill>
                  <a:schemeClr val="accent1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 пищу</a:t>
            </a:r>
          </a:p>
          <a:p>
            <a:pPr lvl="0">
              <a:buFont typeface="+mj-lt"/>
              <a:buAutoNum type="arabicParenR"/>
            </a:pPr>
            <a:r>
              <a:rPr lang="ru-RU" sz="3200" b="1" dirty="0">
                <a:solidFill>
                  <a:schemeClr val="accent1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Для изготовления украшений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005080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b="1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  <a:cs typeface="Arial"/>
              </a:rPr>
              <a:t>Ключ к тесту</a:t>
            </a:r>
            <a:br>
              <a:rPr lang="ru-RU" sz="3200" b="1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  <a:cs typeface="Arial"/>
              </a:rPr>
            </a:b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51357103"/>
              </p:ext>
            </p:extLst>
          </p:nvPr>
        </p:nvGraphicFramePr>
        <p:xfrm>
          <a:off x="1943100" y="2133600"/>
          <a:ext cx="6591298" cy="31196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1614"/>
                <a:gridCol w="941614"/>
                <a:gridCol w="941614"/>
                <a:gridCol w="941614"/>
                <a:gridCol w="941614"/>
                <a:gridCol w="941614"/>
                <a:gridCol w="941614"/>
              </a:tblGrid>
              <a:tr h="1016523">
                <a:tc>
                  <a:txBody>
                    <a:bodyPr/>
                    <a:lstStyle/>
                    <a:p>
                      <a:pPr algn="ctr"/>
                      <a:r>
                        <a:rPr lang="ru-RU" sz="4400" b="1" dirty="0" smtClean="0">
                          <a:solidFill>
                            <a:schemeClr val="bg1"/>
                          </a:solidFill>
                        </a:rPr>
                        <a:t>А1</a:t>
                      </a:r>
                      <a:endParaRPr lang="ru-RU" sz="44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b="1" dirty="0" smtClean="0">
                          <a:solidFill>
                            <a:schemeClr val="bg1"/>
                          </a:solidFill>
                        </a:rPr>
                        <a:t>А2</a:t>
                      </a:r>
                      <a:endParaRPr lang="ru-RU" sz="44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b="1" dirty="0" smtClean="0">
                          <a:solidFill>
                            <a:schemeClr val="bg1"/>
                          </a:solidFill>
                        </a:rPr>
                        <a:t>А3</a:t>
                      </a:r>
                      <a:endParaRPr lang="ru-RU" sz="44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b="1" dirty="0" smtClean="0">
                          <a:solidFill>
                            <a:schemeClr val="bg1"/>
                          </a:solidFill>
                        </a:rPr>
                        <a:t>А4</a:t>
                      </a:r>
                      <a:endParaRPr lang="ru-RU" sz="44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b="1" dirty="0" smtClean="0">
                          <a:solidFill>
                            <a:schemeClr val="bg1"/>
                          </a:solidFill>
                        </a:rPr>
                        <a:t>В1</a:t>
                      </a:r>
                      <a:endParaRPr lang="ru-RU" sz="44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b="1" dirty="0" smtClean="0">
                          <a:solidFill>
                            <a:schemeClr val="bg1"/>
                          </a:solidFill>
                        </a:rPr>
                        <a:t>В2</a:t>
                      </a:r>
                      <a:endParaRPr lang="ru-RU" sz="44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b="1" dirty="0" smtClean="0">
                          <a:solidFill>
                            <a:schemeClr val="bg1"/>
                          </a:solidFill>
                        </a:rPr>
                        <a:t>С1</a:t>
                      </a:r>
                      <a:endParaRPr lang="ru-RU" sz="44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1016523">
                <a:tc>
                  <a:txBody>
                    <a:bodyPr/>
                    <a:lstStyle/>
                    <a:p>
                      <a:pPr algn="ctr"/>
                      <a:r>
                        <a:rPr lang="ru-RU" sz="44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3</a:t>
                      </a:r>
                      <a:endParaRPr lang="ru-RU" sz="44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2</a:t>
                      </a:r>
                      <a:endParaRPr lang="ru-RU" sz="44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2</a:t>
                      </a:r>
                      <a:endParaRPr lang="ru-RU" sz="44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2</a:t>
                      </a:r>
                      <a:endParaRPr lang="ru-RU" sz="44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3</a:t>
                      </a:r>
                      <a:endParaRPr lang="ru-RU" sz="44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3</a:t>
                      </a:r>
                      <a:endParaRPr lang="ru-RU" sz="44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1,2,4</a:t>
                      </a:r>
                      <a:endParaRPr lang="ru-RU" sz="44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2022418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20</TotalTime>
  <Words>299</Words>
  <Application>Microsoft Office PowerPoint</Application>
  <PresentationFormat>Экран (4:3)</PresentationFormat>
  <Paragraphs>74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21" baseType="lpstr">
      <vt:lpstr>Aharoni</vt:lpstr>
      <vt:lpstr>Arial</vt:lpstr>
      <vt:lpstr>Arial Black</vt:lpstr>
      <vt:lpstr>Calibri</vt:lpstr>
      <vt:lpstr>Calibri Light</vt:lpstr>
      <vt:lpstr>Century Gothic</vt:lpstr>
      <vt:lpstr>Times New Roman</vt:lpstr>
      <vt:lpstr>Wingdings 3</vt:lpstr>
      <vt:lpstr>Легкий дым</vt:lpstr>
      <vt:lpstr>Окружающий мир УМК «Школа России» 2 класс   Тест 10. Заглянем  в кладовые Земли </vt:lpstr>
      <vt:lpstr>А1. Общее название полевого шпата, кварца, слюды. </vt:lpstr>
      <vt:lpstr>А2. Полевой шпат, кварц, слюда образуют: </vt:lpstr>
      <vt:lpstr>А3. Какое утверждение верно? Горные породы относятся к живой природе. Минералы относятся к неживой природе. </vt:lpstr>
      <vt:lpstr>А4. Где встречаются горные породы? </vt:lpstr>
      <vt:lpstr>В1. Найди лишнее. </vt:lpstr>
      <vt:lpstr>В2. Прозрачный и очень твердый камень – это: </vt:lpstr>
      <vt:lpstr>С1. Как человек использует богатства земных кладовых? </vt:lpstr>
      <vt:lpstr>Ключ к тесту </vt:lpstr>
      <vt:lpstr>Самооценка </vt:lpstr>
      <vt:lpstr>Презентация PowerPoint</vt:lpstr>
      <vt:lpstr>Используемые источники: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Окружающий мир УМК «Школа России» 2 класс   Тест 10. Заглянем в кладовые Земли </dc:title>
  <dc:creator>Admin</dc:creator>
  <cp:lastModifiedBy>Admin</cp:lastModifiedBy>
  <cp:revision>9</cp:revision>
  <dcterms:created xsi:type="dcterms:W3CDTF">2016-08-15T00:57:59Z</dcterms:created>
  <dcterms:modified xsi:type="dcterms:W3CDTF">2016-08-15T01:18:22Z</dcterms:modified>
</cp:coreProperties>
</file>