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3" r:id="rId4"/>
    <p:sldId id="259" r:id="rId5"/>
    <p:sldId id="261" r:id="rId6"/>
    <p:sldId id="262" r:id="rId7"/>
    <p:sldId id="260" r:id="rId8"/>
    <p:sldId id="25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87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9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9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5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8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68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78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0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68430A4-90C7-4764-AEBA-7BEC608FE06B}" type="datetimeFigureOut">
              <a:rPr lang="ru-RU" smtClean="0"/>
              <a:t>20.08.2016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32688827-3214-4A5F-AEB5-AC94F064F5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kbmoneta.ru/istoriya_monet/" TargetMode="External"/><Relationship Id="rId2" Type="http://schemas.openxmlformats.org/officeDocument/2006/relationships/hyperlink" Target="http://nattik.ru/?p=1040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Окружающий мир</a:t>
            </a:r>
            <a:br>
              <a:rPr lang="ru-RU" sz="1800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1800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УМК «Школа России»</a:t>
            </a:r>
            <a:br>
              <a:rPr lang="ru-RU" sz="1800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1800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2 </a:t>
            </a:r>
            <a:r>
              <a:rPr lang="ru-RU" sz="1800" dirty="0" smtClean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класс</a:t>
            </a:r>
            <a:br>
              <a:rPr lang="ru-RU" sz="1800" dirty="0" smtClean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1800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 </a:t>
            </a: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экономика</a:t>
            </a:r>
            <a:r>
              <a:rPr lang="ru-RU" sz="6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160" y="4581427"/>
            <a:ext cx="5043341" cy="2073898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1000"/>
              </a:spcBef>
              <a:buClrTx/>
              <a:buSzTx/>
              <a:defRPr/>
            </a:pPr>
            <a:r>
              <a:rPr lang="ru-RU" sz="1100" b="0" cap="all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</a:rPr>
              <a:t>Автор материала: Шабанова Марина Геннадьевна</a:t>
            </a:r>
            <a:r>
              <a:rPr lang="ru-RU" sz="1100" b="0" cap="all" dirty="0">
                <a:solidFill>
                  <a:prstClr val="white"/>
                </a:solidFill>
                <a:latin typeface="Arial Black" panose="020B0A04020102020204" pitchFamily="34" charset="0"/>
                <a:ea typeface="PMingLiU"/>
              </a:rPr>
              <a:t>,</a:t>
            </a:r>
          </a:p>
          <a:p>
            <a:pPr lvl="0" algn="r">
              <a:lnSpc>
                <a:spcPct val="100000"/>
              </a:lnSpc>
              <a:spcBef>
                <a:spcPts val="1000"/>
              </a:spcBef>
              <a:buClrTx/>
              <a:buSzTx/>
              <a:defRPr/>
            </a:pPr>
            <a:r>
              <a:rPr lang="ru-RU" sz="1100" b="0" cap="all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</a:rPr>
              <a:t>1 квалификационная категория,</a:t>
            </a:r>
          </a:p>
          <a:p>
            <a:pPr lvl="0" algn="r">
              <a:lnSpc>
                <a:spcPct val="100000"/>
              </a:lnSpc>
              <a:spcBef>
                <a:spcPts val="1000"/>
              </a:spcBef>
              <a:buClrTx/>
              <a:buSzTx/>
              <a:defRPr/>
            </a:pPr>
            <a:r>
              <a:rPr lang="ru-RU" sz="1100" b="0" cap="all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</a:rPr>
              <a:t>учитель начальных классов </a:t>
            </a:r>
          </a:p>
          <a:p>
            <a:pPr lvl="0" algn="r">
              <a:lnSpc>
                <a:spcPct val="100000"/>
              </a:lnSpc>
              <a:spcBef>
                <a:spcPts val="1000"/>
              </a:spcBef>
              <a:buClrTx/>
              <a:buSzTx/>
              <a:defRPr/>
            </a:pPr>
            <a:r>
              <a:rPr lang="ru-RU" sz="1100" b="0" cap="all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</a:rPr>
              <a:t>МБОУ </a:t>
            </a:r>
            <a:r>
              <a:rPr lang="ru-RU" sz="1100" b="0" cap="all" dirty="0" err="1">
                <a:solidFill>
                  <a:schemeClr val="tx1"/>
                </a:solidFill>
                <a:latin typeface="Arial Black" panose="020B0A04020102020204" pitchFamily="34" charset="0"/>
                <a:ea typeface="PMingLiU"/>
              </a:rPr>
              <a:t>Сарасинская</a:t>
            </a:r>
            <a:r>
              <a:rPr lang="ru-RU" sz="1100" b="0" cap="all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</a:rPr>
              <a:t> СОШ </a:t>
            </a:r>
          </a:p>
          <a:p>
            <a:pPr lvl="0" algn="r">
              <a:lnSpc>
                <a:spcPct val="100000"/>
              </a:lnSpc>
              <a:spcBef>
                <a:spcPts val="1000"/>
              </a:spcBef>
              <a:buClrTx/>
              <a:buSzTx/>
              <a:defRPr/>
            </a:pPr>
            <a:r>
              <a:rPr lang="ru-RU" sz="1100" b="0" cap="all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</a:rPr>
              <a:t>Алтайского района Алтайского края </a:t>
            </a:r>
          </a:p>
          <a:p>
            <a:pPr lvl="0" algn="r">
              <a:lnSpc>
                <a:spcPct val="100000"/>
              </a:lnSpc>
              <a:spcBef>
                <a:spcPts val="1000"/>
              </a:spcBef>
              <a:buClrTx/>
              <a:buSzTx/>
              <a:defRPr/>
            </a:pPr>
            <a:endParaRPr lang="ru-RU" sz="1100" b="0" cap="all" dirty="0">
              <a:solidFill>
                <a:schemeClr val="tx1"/>
              </a:solidFill>
              <a:latin typeface="Arial Black" panose="020B0A04020102020204" pitchFamily="34" charset="0"/>
              <a:ea typeface="PMingLiU"/>
            </a:endParaRPr>
          </a:p>
          <a:p>
            <a:pPr lvl="0">
              <a:lnSpc>
                <a:spcPct val="100000"/>
              </a:lnSpc>
              <a:spcBef>
                <a:spcPts val="1000"/>
              </a:spcBef>
              <a:buClrTx/>
              <a:buSzTx/>
              <a:defRPr/>
            </a:pPr>
            <a:r>
              <a:rPr lang="ru-RU" sz="1100" b="0" cap="all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</a:rPr>
              <a:t>с. </a:t>
            </a:r>
            <a:r>
              <a:rPr lang="ru-RU" sz="1100" b="0" cap="all" dirty="0" err="1">
                <a:solidFill>
                  <a:schemeClr val="tx1"/>
                </a:solidFill>
                <a:latin typeface="Arial Black" panose="020B0A04020102020204" pitchFamily="34" charset="0"/>
                <a:ea typeface="PMingLiU"/>
              </a:rPr>
              <a:t>Сараса</a:t>
            </a:r>
            <a:r>
              <a:rPr lang="ru-RU" sz="1100" b="0" cap="all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</a:rPr>
              <a:t>, 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470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rial"/>
              </a:rPr>
              <a:t>Самооценка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81666"/>
            <a:ext cx="7772400" cy="4390534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А оцениваются 1 баллом.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В – 2 баллами,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С - 3 баллами (может быть как один, так и несколько ответов).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707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571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700" y="1329179"/>
            <a:ext cx="6711654" cy="4919228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80-100% от максимальной суммы баллов – оценка «5»,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60-80% - оценка «4»,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40-60% - оценка «3»,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0-40% - оценка «2»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02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rial"/>
              </a:rPr>
              <a:t>Используемые источники: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41" y="1913641"/>
            <a:ext cx="7532841" cy="4345757"/>
          </a:xfrm>
        </p:spPr>
        <p:txBody>
          <a:bodyPr>
            <a:normAutofit/>
          </a:bodyPr>
          <a:lstStyle/>
          <a:p>
            <a:pPr marL="91440" lvl="0" indent="-91440" algn="just" defTabSz="9144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Tx/>
              <a:buChar char="•"/>
              <a:defRPr/>
            </a:pP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«Окружающий мир», 2 класс, КИМ, Москва, «ВАКО», 2014</a:t>
            </a:r>
          </a:p>
          <a:p>
            <a:pPr marL="91440" lvl="0" indent="-91440" algn="just" defTabSz="9144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Tx/>
              <a:buChar char="•"/>
              <a:defRPr/>
            </a:pP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«Окружающий мир. </a:t>
            </a:r>
            <a:r>
              <a:rPr lang="ru-RU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Разноуровневые</a:t>
            </a: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задания», 2 класс, Москва, «ВАКО», 2014</a:t>
            </a:r>
          </a:p>
          <a:p>
            <a:pPr marL="91440" lvl="0" indent="-91440" algn="just" defTabSz="9144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Tx/>
              <a:buChar char="•"/>
              <a:defRPr/>
            </a:pP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Максимова Т.Н. «Поурочные разработки по курсу окружающий мир» к УМК </a:t>
            </a:r>
            <a:r>
              <a:rPr lang="ru-RU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А.А.Плешакова</a:t>
            </a: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(«Школа России»), Москва, «ВАКО», 2014</a:t>
            </a:r>
          </a:p>
          <a:p>
            <a:pPr marL="91440" lvl="0" indent="-91440" algn="just" defTabSz="9144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Tx/>
              <a:buChar char="•"/>
              <a:defRPr/>
            </a:pP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Плешаков А.А., </a:t>
            </a:r>
            <a:r>
              <a:rPr lang="ru-RU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Крючкова</a:t>
            </a: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Е.А. «Окружающий мир» 2класс, ч.1, Москва «</a:t>
            </a:r>
            <a:r>
              <a:rPr lang="ru-RU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Просвещение</a:t>
            </a:r>
            <a:r>
              <a:rPr lang="ru-RU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»</a:t>
            </a:r>
          </a:p>
          <a:p>
            <a:pPr marL="91440" lvl="0" indent="-91440" algn="just" eaLnBrk="0" fontAlgn="base" hangingPunct="0">
              <a:spcAft>
                <a:spcPct val="0"/>
              </a:spcAft>
              <a:buClr>
                <a:srgbClr val="E48312"/>
              </a:buClr>
              <a:buSzPct val="100000"/>
              <a:buFontTx/>
              <a:buChar char="•"/>
              <a:defRPr/>
            </a:pPr>
            <a:r>
              <a:rPr lang="ru-RU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Картинки - </a:t>
            </a:r>
            <a:r>
              <a:rPr 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  <a:hlinkClick r:id="rId2"/>
              </a:rPr>
              <a:t>http://nattik.ru/?</a:t>
            </a:r>
            <a:r>
              <a:rPr 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  <a:hlinkClick r:id="rId2"/>
              </a:rPr>
              <a:t>p=10403</a:t>
            </a:r>
            <a:r>
              <a:rPr lang="ru-RU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, </a:t>
            </a:r>
            <a:r>
              <a:rPr lang="en-US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  <a:hlinkClick r:id="rId3"/>
              </a:rPr>
              <a:t>http://ekbmoneta.ru/istoriya_monet</a:t>
            </a:r>
            <a:r>
              <a:rPr 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  <a:hlinkClick r:id="rId3"/>
              </a:rPr>
              <a:t>/</a:t>
            </a:r>
            <a:r>
              <a:rPr lang="ru-RU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</a:t>
            </a:r>
          </a:p>
          <a:p>
            <a:pPr marL="91440" lvl="0" indent="-91440" algn="just" eaLnBrk="0" fontAlgn="base" hangingPunct="0">
              <a:spcAft>
                <a:spcPct val="0"/>
              </a:spcAft>
              <a:buClr>
                <a:srgbClr val="E48312"/>
              </a:buClr>
              <a:buSzPct val="100000"/>
              <a:buFontTx/>
              <a:buChar char="•"/>
              <a:defRPr/>
            </a:pPr>
            <a:endParaRPr lang="ru-RU" sz="20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PMingLiU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25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8156542" cy="160934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А1. Что не является названием отрасли экономики?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Промышленность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Сельское хозяйство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065" y="2796009"/>
            <a:ext cx="2725148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4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А2. Кто работает в торговле?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6709" y="2093976"/>
            <a:ext cx="4621491" cy="4050792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Продавец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Врач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Сталевар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08" y="1777694"/>
            <a:ext cx="3600000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6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А3. Кто работает в сельском хозяйстве?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Актёр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Доярка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Товаровед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295" y="2121408"/>
            <a:ext cx="3961905" cy="4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7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А4. Что производит промышленность?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Зерно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Автомобили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Дома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838" y="1859316"/>
            <a:ext cx="3826154" cy="37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7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В1. Какая промышленность производит одежду?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Лёгкая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Пищевая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Тяжёлая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Металлургия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59" y="2121408"/>
            <a:ext cx="3721741" cy="36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6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В2. Чем занимаются работники отрасли транспорта?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Производят 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автомобили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Перевозят пассажиров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Ездят на </a:t>
            </a:r>
            <a:r>
              <a:rPr lang="ru-RU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транспорте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Строят 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441" y="3989863"/>
            <a:ext cx="3227260" cy="242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4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С1. Что раньше выступало в качестве денег при обмене товарами?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Шкуры </a:t>
            </a: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зверей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Слитки металлов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Живой скот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32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Посуда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14" y="2898787"/>
            <a:ext cx="2726409" cy="31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rial"/>
              </a:rPr>
              <a:t>Ключ к </a:t>
            </a:r>
            <a:r>
              <a:rPr lang="ru-RU" sz="4800" b="1" dirty="0" smtClean="0">
                <a:solidFill>
                  <a:schemeClr val="tx1"/>
                </a:solidFill>
                <a:latin typeface="Arial Black" panose="020B0A04020102020204" pitchFamily="34" charset="0"/>
                <a:ea typeface="PMingLiU"/>
                <a:cs typeface="Arial"/>
              </a:rPr>
              <a:t>тесту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274998"/>
              </p:ext>
            </p:extLst>
          </p:nvPr>
        </p:nvGraphicFramePr>
        <p:xfrm>
          <a:off x="866775" y="1960776"/>
          <a:ext cx="7560791" cy="3932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3"/>
                <a:gridCol w="1080113"/>
                <a:gridCol w="1080113"/>
                <a:gridCol w="1080113"/>
                <a:gridCol w="1080113"/>
                <a:gridCol w="1080113"/>
                <a:gridCol w="1080113"/>
              </a:tblGrid>
              <a:tr h="1502558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А1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А2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А3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А4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В1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В2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С1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2429624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1,2,3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381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24</TotalTime>
  <Words>291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PMingLiU</vt:lpstr>
      <vt:lpstr>Aharoni</vt:lpstr>
      <vt:lpstr>Arial</vt:lpstr>
      <vt:lpstr>Arial Black</vt:lpstr>
      <vt:lpstr>Bookman Old Style</vt:lpstr>
      <vt:lpstr>Calibri</vt:lpstr>
      <vt:lpstr>Cambria</vt:lpstr>
      <vt:lpstr>Century Gothic</vt:lpstr>
      <vt:lpstr>Times New Roman</vt:lpstr>
      <vt:lpstr>Wingdings</vt:lpstr>
      <vt:lpstr>Дерево</vt:lpstr>
      <vt:lpstr>Окружающий мир УМК «Школа России» 2 класс  Тест 23. Что такое экономика </vt:lpstr>
      <vt:lpstr>А1. Что не является названием отрасли экономики? </vt:lpstr>
      <vt:lpstr>А2. Кто работает в торговле? </vt:lpstr>
      <vt:lpstr>А3. Кто работает в сельском хозяйстве? </vt:lpstr>
      <vt:lpstr>А4. Что производит промышленность? </vt:lpstr>
      <vt:lpstr>В1. Какая промышленность производит одежду? </vt:lpstr>
      <vt:lpstr>В2. Чем занимаются работники отрасли транспорта? </vt:lpstr>
      <vt:lpstr>С1. Что раньше выступало в качестве денег при обмене товарами? </vt:lpstr>
      <vt:lpstr>Ключ к тесту</vt:lpstr>
      <vt:lpstr>Самооценка</vt:lpstr>
      <vt:lpstr>Презентация PowerPoint</vt:lpstr>
      <vt:lpstr>Используемые 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23. Что такое экономика </dc:title>
  <dc:creator>Admin</dc:creator>
  <cp:lastModifiedBy>Admin</cp:lastModifiedBy>
  <cp:revision>7</cp:revision>
  <dcterms:created xsi:type="dcterms:W3CDTF">2016-08-20T07:03:22Z</dcterms:created>
  <dcterms:modified xsi:type="dcterms:W3CDTF">2016-08-20T07:28:22Z</dcterms:modified>
</cp:coreProperties>
</file>