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105"/>
          <p:cNvSpPr/>
          <p:nvPr/>
        </p:nvSpPr>
        <p:spPr>
          <a:xfrm rot="2700000">
            <a:off x="7446946" y="993285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9" name="Group 40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410" name="Straight Connector 40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Oval 463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Oval 465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Oval 466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Oval 467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Oval 46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Oval 469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Oval 47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Oval 471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Oval 472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Oval 473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Oval 485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Oval 486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Oval 487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Oval 48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Oval 489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Oval 49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Oval 491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Oval 492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Oval 493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Oval 494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Oval 495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Oval 522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Oval 523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Oval 524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Oval 525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Oval 526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Oval 527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Oval 52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Oval 529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Oval 53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Oval 531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Oval 543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Oval 544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Oval 545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Oval 546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Oval 547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Oval 54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Oval 549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Oval 55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Oval 551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Oval 552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Oval 553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Oval 566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Oval 567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Oval 56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Oval 569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Oval 57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Oval 571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Oval 572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Oval 573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Oval 574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Oval 575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Oval 587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Oval 58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Oval 589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Oval 59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592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Oval 61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Oval 611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Oval 612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Oval 613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Oval 614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Oval 615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Oval 616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Oval 617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Oval 6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Oval 619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63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Oval 63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Oval 63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Oval 63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Oval 63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Oval 64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Oval 64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Oval 65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Oval 65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Oval 65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Oval 65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Oval 65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Oval 65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Oval 66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Oval 66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Oval 66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Oval 66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Oval 683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Oval 684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Oval 685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1" name="Oval 7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2" name="Oval 7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3" name="Oval 7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4" name="Oval 7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5" name="Oval 7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6" name="Oval 7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7" name="Oval 7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8" name="Oval 7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9" name="Oval 7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0" name="Oval 7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1" name="Oval 7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2" name="Oval 7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3" name="Oval 7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4" name="Oval 7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5" name="Oval 7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6" name="Oval 7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7" name="Oval 7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8" name="Oval 7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9" name="Oval 7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0" name="Oval 7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1" name="Oval 7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2" name="Oval 7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3" name="Oval 7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4" name="Oval 7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5" name="Oval 7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6" name="Oval 7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7" name="Oval 7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8" name="Oval 7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9" name="Oval 7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0" name="Oval 7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1" name="Oval 7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2" name="Oval 7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3" name="Oval 7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4" name="Oval 7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5" name="Oval 7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6" name="Oval 7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7" name="Oval 7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8" name="Oval 7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9" name="Oval 7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0" name="Oval 7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1" name="Oval 7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2" name="Oval 7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3" name="Oval 7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4" name="Oval 7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5" name="Oval 7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6" name="Oval 7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7" name="Oval 7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8" name="Oval 7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9" name="Oval 7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0" name="Oval 7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1" name="Oval 7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2" name="Oval 7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3" name="Oval 7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4" name="Oval 7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6406330-C48D-4808-ACA8-48B16F78C223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D326-31AC-413A-923F-DE4DE7E913D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95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6330-C48D-4808-ACA8-48B16F78C223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D326-31AC-413A-923F-DE4DE7E91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4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6330-C48D-4808-ACA8-48B16F78C223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D326-31AC-413A-923F-DE4DE7E913D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31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6330-C48D-4808-ACA8-48B16F78C223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D326-31AC-413A-923F-DE4DE7E91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64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Oval 189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Oval 191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Oval 192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Oval 193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Oval 194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Oval 195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Oval 196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Oval 197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Oval 19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Oval 199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Oval 20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Oval 201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Oval 202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Oval 203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Oval 204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Oval 205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Oval 206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Oval 207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Oval 20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Oval 209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Oval 21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Oval 214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Oval 215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Oval 216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Oval 217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Oval 2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Oval 219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Oval 2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Oval 221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Oval 222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Oval 223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Oval 224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Oval 225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Oval 226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Oval 227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Oval 22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Oval 229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Oval 23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Oval 231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Oval 232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Oval 233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Oval 234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Oval 235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Oval 236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Oval 237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Oval 23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Oval 239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Oval 24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Oval 241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Oval 242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Oval 243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Oval 244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Oval 245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Oval 246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Oval 247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Oval 24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Oval 249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Oval 25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Oval 251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Oval 252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Oval 253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Oval 254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Oval 255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Oval 256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Oval 257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Oval 25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Oval 259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Oval 26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Oval 261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Oval 262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Oval 263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Oval 264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Oval 265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Oval 266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Oval 267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Oval 26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Oval 269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Oval 27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Oval 271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Oval 272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Oval 273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Oval 274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Oval 275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Oval 276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Oval 277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Oval 27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Oval 279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Oval 28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Oval 281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Oval 282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Oval 283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Oval 284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Oval 285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Oval 286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Oval 287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Oval 28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Oval 289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Oval 29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Oval 291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Oval 292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Oval 293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Oval 294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Oval 295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Oval 296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Oval 297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Oval 2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1" name="Oval 3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2" name="Oval 3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3" name="Oval 3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4" name="Oval 3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5" name="Oval 3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6" name="Oval 3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7" name="Oval 3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8" name="Oval 3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9" name="Oval 3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0" name="Oval 3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1" name="Oval 3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2" name="Oval 3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3" name="Oval 3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4" name="Oval 3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5" name="Oval 3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6" name="Oval 3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7" name="Oval 3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8" name="Oval 3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9" name="Oval 3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0" name="Oval 3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1" name="Oval 3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2" name="Oval 3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3" name="Oval 3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4" name="Oval 3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5" name="Oval 3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6" name="Oval 3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7" name="Oval 3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8" name="Oval 3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9" name="Oval 3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0" name="Oval 3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1" name="Oval 3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2" name="Oval 3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3" name="Oval 3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4" name="Oval 3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5" name="Oval 3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6" name="Oval 3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7" name="Oval 3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8" name="Oval 3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9" name="Oval 3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0" name="Oval 3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1" name="Oval 3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2" name="Oval 3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3" name="Oval 3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4" name="Oval 3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5" name="Oval 3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6" name="Oval 3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7" name="Oval 3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8" name="Oval 3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9" name="Oval 3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0" name="Oval 3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1" name="Oval 3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2" name="Oval 3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3" name="Oval 3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4" name="Oval 3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6330-C48D-4808-ACA8-48B16F78C223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D326-31AC-413A-923F-DE4DE7E913D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30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6330-C48D-4808-ACA8-48B16F78C223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D326-31AC-413A-923F-DE4DE7E91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5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6330-C48D-4808-ACA8-48B16F78C223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D326-31AC-413A-923F-DE4DE7E91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2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6330-C48D-4808-ACA8-48B16F78C223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D326-31AC-413A-923F-DE4DE7E91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56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6330-C48D-4808-ACA8-48B16F78C223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D326-31AC-413A-923F-DE4DE7E91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97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6330-C48D-4808-ACA8-48B16F78C223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D326-31AC-413A-923F-DE4DE7E91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78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6330-C48D-4808-ACA8-48B16F78C223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D326-31AC-413A-923F-DE4DE7E913D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88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6406330-C48D-4808-ACA8-48B16F78C223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6AED326-31AC-413A-923F-DE4DE7E913D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91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kira-scrap.ru/di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4694548"/>
            <a:ext cx="5829300" cy="2026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Литературное чтение</a:t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УМК «Школа России»</a:t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2 класс</a:t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Тест 11.</a:t>
            </a:r>
            <a:b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Литература зарубежных стран. Детские песенки.</a:t>
            </a:r>
            <a:b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Вариант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2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59398" y="4543720"/>
            <a:ext cx="2884602" cy="2460395"/>
          </a:xfrm>
        </p:spPr>
        <p:txBody>
          <a:bodyPr>
            <a:normAutofit/>
          </a:bodyPr>
          <a:lstStyle/>
          <a:p>
            <a:pPr lvl="0" algn="r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ru-RU" sz="900" cap="all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PMingLiU"/>
                <a:cs typeface="Times New Roman"/>
              </a:rPr>
              <a:t>Автор материала: Шабанова Марина Геннадьевна,</a:t>
            </a:r>
          </a:p>
          <a:p>
            <a:pPr lvl="0" algn="r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ru-RU" sz="900" cap="all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PMingLiU"/>
                <a:cs typeface="Times New Roman"/>
              </a:rPr>
              <a:t>1 квалификационная категория,</a:t>
            </a:r>
          </a:p>
          <a:p>
            <a:pPr lvl="0" algn="r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ru-RU" sz="900" cap="all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PMingLiU"/>
                <a:cs typeface="Times New Roman"/>
              </a:rPr>
              <a:t>учитель начальных классов </a:t>
            </a:r>
          </a:p>
          <a:p>
            <a:pPr lvl="0" algn="r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ru-RU" sz="900" cap="all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PMingLiU"/>
                <a:cs typeface="Times New Roman"/>
              </a:rPr>
              <a:t>МБОУ </a:t>
            </a:r>
            <a:r>
              <a:rPr lang="ru-RU" sz="900" cap="all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PMingLiU"/>
                <a:cs typeface="Times New Roman"/>
              </a:rPr>
              <a:t>Сарасинская</a:t>
            </a:r>
            <a:r>
              <a:rPr lang="ru-RU" sz="900" cap="all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PMingLiU"/>
                <a:cs typeface="Times New Roman"/>
              </a:rPr>
              <a:t> СОШ </a:t>
            </a:r>
          </a:p>
          <a:p>
            <a:pPr lvl="0" algn="r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ru-RU" sz="900" cap="all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PMingLiU"/>
                <a:cs typeface="Times New Roman"/>
              </a:rPr>
              <a:t>Алтайского района Алтайского края </a:t>
            </a:r>
          </a:p>
          <a:p>
            <a:pPr lvl="0" algn="r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endParaRPr lang="ru-RU" sz="900" cap="all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PMingLiU"/>
              <a:cs typeface="Times New Roman"/>
            </a:endParaRPr>
          </a:p>
          <a:p>
            <a:pPr lvl="0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ru-RU" sz="900" cap="all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PMingLiU"/>
                <a:cs typeface="Times New Roman"/>
              </a:rPr>
              <a:t>                  с. </a:t>
            </a:r>
            <a:r>
              <a:rPr lang="ru-RU" sz="900" cap="all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PMingLiU"/>
                <a:cs typeface="Times New Roman"/>
              </a:rPr>
              <a:t>Сараса</a:t>
            </a:r>
            <a:r>
              <a:rPr lang="ru-RU" sz="900" cap="all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PMingLiU"/>
                <a:cs typeface="Times New Roman"/>
              </a:rPr>
              <a:t>, 2016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60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388" y="333375"/>
            <a:ext cx="7933425" cy="164625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kern="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Используемые источники: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2102177"/>
            <a:ext cx="7865898" cy="4063673"/>
          </a:xfrm>
        </p:spPr>
        <p:txBody>
          <a:bodyPr>
            <a:normAutofit/>
          </a:bodyPr>
          <a:lstStyle/>
          <a:p>
            <a:pPr defTabSz="685800" eaLnBrk="1" hangingPunct="1"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«Литературное чтение», КИМ,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2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класс, Москва, «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Вако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»,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2016</a:t>
            </a:r>
          </a:p>
          <a:p>
            <a:pPr defTabSz="685800" eaLnBrk="1" hangingPunct="1"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Климанова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и др., «Литературное чтение»,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ч.1,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Москва «Просвещение»,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2014</a:t>
            </a:r>
          </a:p>
          <a:p>
            <a:pPr defTabSz="685800" eaLnBrk="1" hangingPunct="1">
              <a:buFont typeface="Wingdings" panose="05000000000000000000" pitchFamily="2" charset="2"/>
              <a:buChar char="§"/>
              <a:defRPr/>
            </a:pP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Кутявина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С.В. «Поурочные разработки по литературному чтению», к УМК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Л.Ф.Климановой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и др. («Школа России»),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2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класс, Москва, «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Вако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»,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2014</a:t>
            </a:r>
          </a:p>
          <a:p>
            <a:pPr defTabSz="685800" eaLnBrk="1" hangingPunct="1"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Картинки -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itchFamily="34" charset="0"/>
                <a:hlinkClick r:id="rId2"/>
              </a:rPr>
              <a:t>http://kira-scrap.ru/dir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itchFamily="34" charset="0"/>
                <a:hlinkClick r:id="rId2"/>
              </a:rPr>
              <a:t>/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41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209199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А1. Какое из приведённых ниже произведений – английская народная песенка?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391" y="3026004"/>
            <a:ext cx="6429080" cy="3283356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Бульдог по кличке Дог»</a:t>
            </a:r>
            <a:endParaRPr lang="ru-RU" sz="28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Сьюзон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мотылёк» </a:t>
            </a:r>
            <a:endParaRPr lang="ru-RU" sz="28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«Храбрецы»</a:t>
            </a:r>
            <a:endParaRPr lang="ru-RU" sz="28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«Знают мамы, знают дети»</a:t>
            </a:r>
            <a:endParaRPr lang="ru-RU" sz="28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37" y="2555448"/>
            <a:ext cx="2876163" cy="351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А2. Во что, гуляя, любил играть пёс бульдог?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прятки</a:t>
            </a:r>
            <a:endParaRPr lang="ru-RU" sz="28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чехарду</a:t>
            </a:r>
            <a:endParaRPr lang="ru-RU" sz="28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салки</a:t>
            </a:r>
            <a:endParaRPr lang="ru-RU" sz="28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лапту</a:t>
            </a:r>
            <a:endParaRPr lang="ru-RU" sz="28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123" y="2084832"/>
            <a:ext cx="40100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А3. С какого языка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В.Викторов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перевёл песенку «Знают мамы, знают дети»?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6" y="2894029"/>
            <a:ext cx="5095376" cy="3415331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французского</a:t>
            </a:r>
            <a:endParaRPr lang="ru-RU" sz="28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американского</a:t>
            </a:r>
            <a:endParaRPr lang="ru-RU" sz="28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английского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немецкого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29" y="2499836"/>
            <a:ext cx="3400000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831" y="2831780"/>
            <a:ext cx="4621169" cy="36152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585215"/>
            <a:ext cx="7290054" cy="252562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В1. В какой песенке рассказывается о предмете, который потеряли, а потом нашли?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803" y="2969443"/>
            <a:ext cx="4751109" cy="3339917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Храбрецы»</a:t>
            </a:r>
            <a:endParaRPr lang="ru-RU" sz="28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«Знают мамы, знают дети»</a:t>
            </a:r>
            <a:endParaRPr lang="ru-RU" sz="28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«Перчатки»</a:t>
            </a:r>
            <a:endParaRPr lang="ru-RU" sz="28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«Бульдог по кличке Дог» </a:t>
            </a:r>
            <a:endParaRPr lang="ru-RU" sz="28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3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С1. Что относится к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фольклору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1488" y="2286000"/>
            <a:ext cx="4487159" cy="4023360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Народные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песенки</a:t>
            </a:r>
            <a:endParaRPr lang="ru-RU" sz="28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Народные сказки</a:t>
            </a:r>
            <a:endParaRPr lang="ru-RU" sz="28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Былины</a:t>
            </a:r>
            <a:endParaRPr lang="ru-RU" sz="28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Авторские сказки</a:t>
            </a:r>
            <a:endParaRPr lang="ru-RU" sz="28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3" y="2084832"/>
            <a:ext cx="3555251" cy="40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543800" cy="1701800"/>
          </a:xfrm>
        </p:spPr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Ключ к тесту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221458"/>
              </p:ext>
            </p:extLst>
          </p:nvPr>
        </p:nvGraphicFramePr>
        <p:xfrm>
          <a:off x="971550" y="1743959"/>
          <a:ext cx="7421564" cy="4044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497"/>
                <a:gridCol w="1462497"/>
                <a:gridCol w="1462497"/>
                <a:gridCol w="1462497"/>
                <a:gridCol w="1571576"/>
              </a:tblGrid>
              <a:tr h="162668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 Black" panose="020B0A04020102020204" pitchFamily="34" charset="0"/>
                        </a:rPr>
                        <a:t>А1</a:t>
                      </a:r>
                      <a:endParaRPr lang="ru-RU" sz="4000" dirty="0"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 Black" panose="020B0A04020102020204" pitchFamily="34" charset="0"/>
                        </a:rPr>
                        <a:t>А2</a:t>
                      </a:r>
                      <a:endParaRPr lang="ru-RU" sz="4000" dirty="0"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 Black" panose="020B0A04020102020204" pitchFamily="34" charset="0"/>
                        </a:rPr>
                        <a:t>А3</a:t>
                      </a:r>
                      <a:endParaRPr lang="ru-RU" sz="4000" dirty="0"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 Black" panose="020B0A04020102020204" pitchFamily="34" charset="0"/>
                        </a:rPr>
                        <a:t>В1</a:t>
                      </a:r>
                      <a:endParaRPr lang="ru-RU" sz="4000" dirty="0"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 Black" panose="020B0A04020102020204" pitchFamily="34" charset="0"/>
                        </a:rPr>
                        <a:t>С1</a:t>
                      </a:r>
                      <a:endParaRPr lang="ru-RU" sz="4000" dirty="0"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</a:tr>
              <a:tr h="2417419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  <a:endParaRPr lang="ru-RU" sz="5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  <a:endParaRPr lang="ru-RU" sz="5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4</a:t>
                      </a:r>
                      <a:endParaRPr lang="ru-RU" sz="5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  <a:endParaRPr lang="ru-RU" sz="5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1,</a:t>
                      </a:r>
                    </a:p>
                    <a:p>
                      <a:pPr algn="ctr"/>
                      <a:r>
                        <a:rPr lang="ru-RU" sz="4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2,</a:t>
                      </a:r>
                    </a:p>
                    <a:p>
                      <a:pPr algn="ctr"/>
                      <a:r>
                        <a:rPr lang="ru-RU" sz="4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  <a:endParaRPr lang="ru-RU" sz="4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5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Самооценка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a typeface="PMingLiU" panose="02020500000000000000" pitchFamily="18" charset="-12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588" y="1951038"/>
            <a:ext cx="8177212" cy="4175125"/>
          </a:xfrm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3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Задания уровня А оцениваются 1 баллом.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3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Задания уровня В – 2 баллами,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3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Задания уровня С - 3 баллами (может быть как один, так и несколько ответов).</a:t>
            </a:r>
          </a:p>
          <a:p>
            <a:pPr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32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875" y="1498600"/>
            <a:ext cx="8035925" cy="4627563"/>
          </a:xfrm>
        </p:spPr>
        <p:txBody>
          <a:bodyPr>
            <a:normAutofit fontScale="92500"/>
          </a:bodyPr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ru-RU" sz="37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Работа не содержит ошибок – оценка «5»;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ru-RU" sz="37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Выполнено не менее 5% объёма работы – оценка «4»;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ru-RU" sz="37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Выполнено не менее 50% объёма работы – оценка «3»;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ru-RU" sz="37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Выполнено менее 50% объема работы – оценка «2»</a:t>
            </a:r>
            <a:endParaRPr lang="ru-RU" sz="37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PMingLiU"/>
              <a:cs typeface="Arial"/>
            </a:endParaRPr>
          </a:p>
          <a:p>
            <a:pPr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1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</TotalTime>
  <Words>320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PMingLiU</vt:lpstr>
      <vt:lpstr>Arial</vt:lpstr>
      <vt:lpstr>Arial Black</vt:lpstr>
      <vt:lpstr>Calibri</vt:lpstr>
      <vt:lpstr>Times New Roman</vt:lpstr>
      <vt:lpstr>Tw Cen MT</vt:lpstr>
      <vt:lpstr>Tw Cen MT Condensed</vt:lpstr>
      <vt:lpstr>Wingdings</vt:lpstr>
      <vt:lpstr>Wingdings 3</vt:lpstr>
      <vt:lpstr>Интеграл</vt:lpstr>
      <vt:lpstr>Литературное чтение УМК «Школа России» 2 класс   Тест 11. Литература зарубежных стран. Детские песенки. Вариант 2 </vt:lpstr>
      <vt:lpstr>А1. Какое из приведённых ниже произведений – английская народная песенка? </vt:lpstr>
      <vt:lpstr>А2. Во что, гуляя, любил играть пёс бульдог? </vt:lpstr>
      <vt:lpstr>А3. С какого языка В.Викторов перевёл песенку «Знают мамы, знают дети»? </vt:lpstr>
      <vt:lpstr>В1. В какой песенке рассказывается о предмете, который потеряли, а потом нашли? </vt:lpstr>
      <vt:lpstr>С1. Что относится к фольклору? </vt:lpstr>
      <vt:lpstr>Ключ к тесту</vt:lpstr>
      <vt:lpstr>Самооценка</vt:lpstr>
      <vt:lpstr>Презентация PowerPoint</vt:lpstr>
      <vt:lpstr>Используемые источники: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2016-08-24T07:59:01Z</dcterms:created>
  <dcterms:modified xsi:type="dcterms:W3CDTF">2016-08-24T08:18:58Z</dcterms:modified>
</cp:coreProperties>
</file>