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D21550F-3701-4D9F-97C5-0742E3E18937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A5389-785E-4BDE-9CC4-1C7FB917787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4362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550F-3701-4D9F-97C5-0742E3E18937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A5389-785E-4BDE-9CC4-1C7FB91778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750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550F-3701-4D9F-97C5-0742E3E18937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A5389-785E-4BDE-9CC4-1C7FB917787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879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550F-3701-4D9F-97C5-0742E3E18937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A5389-785E-4BDE-9CC4-1C7FB91778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462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550F-3701-4D9F-97C5-0742E3E18937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A5389-785E-4BDE-9CC4-1C7FB917787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9524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550F-3701-4D9F-97C5-0742E3E18937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A5389-785E-4BDE-9CC4-1C7FB91778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21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550F-3701-4D9F-97C5-0742E3E18937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A5389-785E-4BDE-9CC4-1C7FB91778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250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550F-3701-4D9F-97C5-0742E3E18937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A5389-785E-4BDE-9CC4-1C7FB91778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052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550F-3701-4D9F-97C5-0742E3E18937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A5389-785E-4BDE-9CC4-1C7FB91778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723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550F-3701-4D9F-97C5-0742E3E18937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A5389-785E-4BDE-9CC4-1C7FB91778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88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550F-3701-4D9F-97C5-0742E3E18937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A5389-785E-4BDE-9CC4-1C7FB917787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104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D21550F-3701-4D9F-97C5-0742E3E18937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DAA5389-785E-4BDE-9CC4-1C7FB917787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305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kira-scrap.ru/di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900" y="4960136"/>
            <a:ext cx="5829300" cy="18978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Литературное чтение</a:t>
            </a:r>
            <a:br>
              <a:rPr lang="ru-RU" sz="1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УМК «Школа России»</a:t>
            </a:r>
            <a:br>
              <a:rPr lang="ru-RU" sz="1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2 класс</a:t>
            </a:r>
            <a:br>
              <a:rPr lang="ru-RU" sz="1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1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Тест 12.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Литература </a:t>
            </a:r>
            <a:b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зарубежных стран. Сказки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Вариант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06532" y="4581427"/>
            <a:ext cx="2837468" cy="2276572"/>
          </a:xfrm>
        </p:spPr>
        <p:txBody>
          <a:bodyPr>
            <a:normAutofit lnSpcReduction="10000"/>
          </a:bodyPr>
          <a:lstStyle/>
          <a:p>
            <a:pPr lvl="0" algn="r"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r>
              <a:rPr lang="ru-RU" sz="1000" cap="all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Times New Roman"/>
              </a:rPr>
              <a:t>Автор материала: Шабанова Марина Геннадьевна,</a:t>
            </a:r>
          </a:p>
          <a:p>
            <a:pPr lvl="0" algn="r"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r>
              <a:rPr lang="ru-RU" sz="1000" cap="all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Times New Roman"/>
              </a:rPr>
              <a:t>1 квалификационная категория,</a:t>
            </a:r>
          </a:p>
          <a:p>
            <a:pPr lvl="0" algn="r"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r>
              <a:rPr lang="ru-RU" sz="1000" cap="all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Times New Roman"/>
              </a:rPr>
              <a:t>учитель начальных классов </a:t>
            </a:r>
          </a:p>
          <a:p>
            <a:pPr lvl="0" algn="r"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r>
              <a:rPr lang="ru-RU" sz="1000" cap="all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Times New Roman"/>
              </a:rPr>
              <a:t>МБОУ </a:t>
            </a:r>
            <a:r>
              <a:rPr lang="ru-RU" sz="1000" cap="all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Times New Roman"/>
              </a:rPr>
              <a:t>Сарасинская</a:t>
            </a:r>
            <a:r>
              <a:rPr lang="ru-RU" sz="1000" cap="all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Times New Roman"/>
              </a:rPr>
              <a:t> СОШ </a:t>
            </a:r>
          </a:p>
          <a:p>
            <a:pPr lvl="0" algn="r"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r>
              <a:rPr lang="ru-RU" sz="1000" cap="all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Times New Roman"/>
              </a:rPr>
              <a:t>Алтайского района Алтайского края </a:t>
            </a:r>
          </a:p>
          <a:p>
            <a:pPr lvl="0" algn="r"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endParaRPr lang="ru-RU" sz="1000" cap="all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  <a:ea typeface="PMingLiU"/>
              <a:cs typeface="Times New Roman"/>
            </a:endParaRPr>
          </a:p>
          <a:p>
            <a:pPr lvl="0"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r>
              <a:rPr lang="ru-RU" sz="1000" cap="all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Times New Roman"/>
              </a:rPr>
              <a:t>                 с</a:t>
            </a:r>
            <a:r>
              <a:rPr lang="ru-RU" sz="1000" cap="all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Times New Roman"/>
              </a:rPr>
              <a:t>. </a:t>
            </a:r>
            <a:r>
              <a:rPr lang="ru-RU" sz="1000" cap="all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Times New Roman"/>
              </a:rPr>
              <a:t>Сараса</a:t>
            </a:r>
            <a:r>
              <a:rPr lang="ru-RU" sz="1000" cap="all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Times New Roman"/>
              </a:rPr>
              <a:t>, 2016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722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8589963" cy="7191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kern="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Используемые источники:</a:t>
            </a:r>
            <a:endParaRPr lang="ru-RU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3" y="1484313"/>
            <a:ext cx="7865898" cy="4681537"/>
          </a:xfrm>
        </p:spPr>
        <p:txBody>
          <a:bodyPr>
            <a:normAutofit/>
          </a:bodyPr>
          <a:lstStyle/>
          <a:p>
            <a:pPr defTabSz="685800" eaLnBrk="1" hangingPunct="1">
              <a:buFont typeface="Wingdings" panose="05000000000000000000" pitchFamily="2" charset="2"/>
              <a:buChar char="§"/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«Литературное чтение», КИМ,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2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класс, Москва, «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Вако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»,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2016</a:t>
            </a:r>
          </a:p>
          <a:p>
            <a:pPr defTabSz="685800" eaLnBrk="1" hangingPunct="1">
              <a:buFont typeface="Wingdings" panose="05000000000000000000" pitchFamily="2" charset="2"/>
              <a:buChar char="§"/>
              <a:defRPr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Климанова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и др., «Литературное чтение»,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ч.1,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Москва «Просвещение»,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2014</a:t>
            </a:r>
          </a:p>
          <a:p>
            <a:pPr defTabSz="685800" eaLnBrk="1" hangingPunct="1">
              <a:buFont typeface="Wingdings" panose="05000000000000000000" pitchFamily="2" charset="2"/>
              <a:buChar char="§"/>
              <a:defRPr/>
            </a:pP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Кутявина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С.В.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«Поурочные разработки по литературному чтению», к УМК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Л.Ф.Климановой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и др. («Школа России»),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2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класс, Москва, «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Вако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»,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2014</a:t>
            </a:r>
          </a:p>
          <a:p>
            <a:pPr defTabSz="685800" eaLnBrk="1" hangingPunct="1">
              <a:buFont typeface="Wingdings" panose="05000000000000000000" pitchFamily="2" charset="2"/>
              <a:buChar char="§"/>
              <a:defRPr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Arial" pitchFamily="34" charset="0"/>
              </a:rPr>
              <a:t>Картинки -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Arial" pitchFamily="34" charset="0"/>
                <a:hlinkClick r:id="rId2"/>
              </a:rPr>
              <a:t>http://kira-scrap.ru/dir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Arial" pitchFamily="34" charset="0"/>
                <a:hlinkClick r:id="rId2"/>
              </a:rPr>
              <a:t>/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  <a:cs typeface="Arial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52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096" y="329939"/>
            <a:ext cx="7290054" cy="209275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А1. Кто написал сказку «Принцесса на горошине»?</a:t>
            </a:r>
            <a:r>
              <a:rPr lang="ru-RU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38367" y="2286000"/>
            <a:ext cx="4732256" cy="402336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sz="2800" dirty="0" smtClean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280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	Ш. Перро</a:t>
            </a:r>
            <a:endParaRPr lang="ru-RU" sz="2800" dirty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	Э. Хогарт </a:t>
            </a:r>
            <a:endParaRPr lang="ru-RU" sz="2800" dirty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	Г. Х. Андерсен</a:t>
            </a:r>
            <a:endParaRPr lang="ru-RU" sz="2800" dirty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	Братья Гримм</a:t>
            </a:r>
            <a:endParaRPr lang="ru-RU" sz="2800" dirty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88" y="2623960"/>
            <a:ext cx="5199071" cy="3930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30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А2. Кто такой </a:t>
            </a:r>
            <a:r>
              <a:rPr lang="ru-RU" dirty="0" err="1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Мафин</a:t>
            </a:r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ru-RU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8096" y="2286000"/>
            <a:ext cx="4114989" cy="4023360"/>
          </a:xfrm>
        </p:spPr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 smtClean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Жираф</a:t>
            </a:r>
            <a:endParaRPr lang="ru-RU" sz="2800" dirty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Пингвин</a:t>
            </a:r>
            <a:endParaRPr lang="ru-RU" sz="2800" dirty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Щенок</a:t>
            </a:r>
            <a:endParaRPr lang="ru-RU" sz="2800" dirty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Ослик</a:t>
            </a:r>
            <a:endParaRPr lang="ru-RU" sz="2800" dirty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850" y="1058407"/>
            <a:ext cx="2646482" cy="5250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95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А3. Что произошло с прелестной крохотной феей?</a:t>
            </a:r>
            <a:r>
              <a:rPr lang="ru-RU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4206" y="2286000"/>
            <a:ext cx="5608949" cy="4023360"/>
          </a:xfrm>
        </p:spPr>
        <p:txBody>
          <a:bodyPr>
            <a:norm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 smtClean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Она </a:t>
            </a:r>
            <a:r>
              <a:rPr lang="ru-RU" sz="280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превратилась в прекрасный цветок</a:t>
            </a:r>
            <a:endParaRPr lang="ru-RU" sz="2800" dirty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Она улетела в Волшебную Страну Фей</a:t>
            </a:r>
            <a:endParaRPr lang="ru-RU" sz="2800" dirty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Она улетела в соседний сад</a:t>
            </a:r>
            <a:endParaRPr lang="ru-RU" sz="2800" dirty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Она превратилась в прелестную бабочку</a:t>
            </a:r>
            <a:endParaRPr lang="ru-RU" sz="2800" dirty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556" y="1335024"/>
            <a:ext cx="3137615" cy="4992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76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096" y="150830"/>
            <a:ext cx="7290054" cy="3044858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280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В1. Какая сказка начинается такими словами?</a:t>
            </a:r>
            <a:r>
              <a:rPr lang="ru-RU" sz="2800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i="1" dirty="0">
                <a:solidFill>
                  <a:srgbClr val="00B0F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Жила-была в одной деревушке девочка красоты невиданной: мать от неё без ума была, а бабушка совсем на неё помешалась.</a:t>
            </a:r>
            <a:r>
              <a:rPr lang="ru-RU" sz="2800" i="1" dirty="0">
                <a:solidFill>
                  <a:srgbClr val="00B0F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i="1" dirty="0">
                <a:solidFill>
                  <a:srgbClr val="00B0F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i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8096" y="2884602"/>
            <a:ext cx="4077281" cy="3424757"/>
          </a:xfrm>
        </p:spPr>
        <p:txBody>
          <a:bodyPr>
            <a:norm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 smtClean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Принцесса на горошине»</a:t>
            </a:r>
            <a:endParaRPr lang="ru-RU" sz="2800" dirty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2800" dirty="0" err="1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Мафин</a:t>
            </a:r>
            <a:r>
              <a:rPr lang="ru-RU" sz="280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паук» </a:t>
            </a:r>
            <a:endParaRPr lang="ru-RU" sz="2800" dirty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«Кот в сапогах»</a:t>
            </a:r>
            <a:endParaRPr lang="ru-RU" sz="2800" dirty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«Красная Шапочка»</a:t>
            </a:r>
            <a:endParaRPr lang="ru-RU" sz="2800" dirty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617" y="3195688"/>
            <a:ext cx="4382271" cy="330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57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С1. Найди ошибки.</a:t>
            </a:r>
            <a:r>
              <a:rPr lang="ru-RU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86260" y="2286000"/>
            <a:ext cx="5674935" cy="4023360"/>
          </a:xfrm>
        </p:spPr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 smtClean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ru-RU" sz="280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Перро «Красная Шапочка»</a:t>
            </a:r>
            <a:endParaRPr lang="ru-RU" sz="2800" dirty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Ш. Перро «Принцесса на горошине»</a:t>
            </a:r>
            <a:endParaRPr lang="ru-RU" sz="2800" dirty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Э. Хогарт «</a:t>
            </a:r>
            <a:r>
              <a:rPr lang="ru-RU" sz="2800" dirty="0" err="1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Мафин</a:t>
            </a:r>
            <a:r>
              <a:rPr lang="ru-RU" sz="280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паук»</a:t>
            </a:r>
            <a:endParaRPr lang="ru-RU" sz="2800" dirty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Г. Х. Андерсен «Кот в сапогах»</a:t>
            </a:r>
            <a:endParaRPr lang="ru-RU" sz="2800" dirty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66" y="1797468"/>
            <a:ext cx="3056736" cy="439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45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684213" y="260350"/>
            <a:ext cx="7543800" cy="1701800"/>
          </a:xfrm>
        </p:spPr>
        <p:txBody>
          <a:bodyPr/>
          <a:lstStyle/>
          <a:p>
            <a:pPr algn="ctr" eaLnBrk="1" hangingPunct="1"/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Ключ к тесту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9699408"/>
              </p:ext>
            </p:extLst>
          </p:nvPr>
        </p:nvGraphicFramePr>
        <p:xfrm>
          <a:off x="971550" y="2234153"/>
          <a:ext cx="7421564" cy="2865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2497"/>
                <a:gridCol w="1462497"/>
                <a:gridCol w="1462497"/>
                <a:gridCol w="1462497"/>
                <a:gridCol w="1571576"/>
              </a:tblGrid>
              <a:tr h="1192604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Arial Black" panose="020B0A04020102020204" pitchFamily="34" charset="0"/>
                        </a:rPr>
                        <a:t>А1</a:t>
                      </a:r>
                      <a:endParaRPr lang="ru-RU" sz="4000" dirty="0">
                        <a:latin typeface="Arial Black" panose="020B0A04020102020204" pitchFamily="34" charset="0"/>
                      </a:endParaRPr>
                    </a:p>
                  </a:txBody>
                  <a:tcPr marL="91441" marR="91441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Arial Black" panose="020B0A04020102020204" pitchFamily="34" charset="0"/>
                        </a:rPr>
                        <a:t>А2</a:t>
                      </a:r>
                      <a:endParaRPr lang="ru-RU" sz="4000" dirty="0">
                        <a:latin typeface="Arial Black" panose="020B0A04020102020204" pitchFamily="34" charset="0"/>
                      </a:endParaRPr>
                    </a:p>
                  </a:txBody>
                  <a:tcPr marL="91441" marR="91441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Arial Black" panose="020B0A04020102020204" pitchFamily="34" charset="0"/>
                        </a:rPr>
                        <a:t>А3</a:t>
                      </a:r>
                      <a:endParaRPr lang="ru-RU" sz="4000" dirty="0">
                        <a:latin typeface="Arial Black" panose="020B0A04020102020204" pitchFamily="34" charset="0"/>
                      </a:endParaRPr>
                    </a:p>
                  </a:txBody>
                  <a:tcPr marL="91441" marR="91441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Arial Black" panose="020B0A04020102020204" pitchFamily="34" charset="0"/>
                        </a:rPr>
                        <a:t>В1</a:t>
                      </a:r>
                      <a:endParaRPr lang="ru-RU" sz="4000" dirty="0">
                        <a:latin typeface="Arial Black" panose="020B0A04020102020204" pitchFamily="34" charset="0"/>
                      </a:endParaRPr>
                    </a:p>
                  </a:txBody>
                  <a:tcPr marL="91441" marR="91441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Arial Black" panose="020B0A04020102020204" pitchFamily="34" charset="0"/>
                        </a:rPr>
                        <a:t>С1</a:t>
                      </a:r>
                      <a:endParaRPr lang="ru-RU" sz="4000" dirty="0">
                        <a:latin typeface="Arial Black" panose="020B0A04020102020204" pitchFamily="34" charset="0"/>
                      </a:endParaRPr>
                    </a:p>
                  </a:txBody>
                  <a:tcPr marL="91441" marR="91441" marT="45718" marB="45718"/>
                </a:tc>
              </a:tr>
              <a:tr h="1673144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5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41" marR="91441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4</a:t>
                      </a:r>
                      <a:endParaRPr lang="ru-RU" sz="5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41" marR="91441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5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41" marR="91441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4</a:t>
                      </a:r>
                      <a:endParaRPr lang="ru-RU" sz="5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41" marR="91441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2,4</a:t>
                      </a:r>
                      <a:endParaRPr lang="ru-RU" sz="5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41" marR="91441" marT="45718" marB="4571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42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Самооценка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ea typeface="PMingLiU" panose="02020500000000000000" pitchFamily="18" charset="-12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9588" y="1951038"/>
            <a:ext cx="8177212" cy="4175125"/>
          </a:xfrm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3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А оцениваются 1 баллом.</a:t>
            </a:r>
          </a:p>
          <a:p>
            <a:pPr marL="228600" indent="-2286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3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В – 2 баллами,</a:t>
            </a:r>
          </a:p>
          <a:p>
            <a:pPr marL="228600" indent="-2286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3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С - 3 баллами (может быть как один, так и несколько ответов).</a:t>
            </a:r>
          </a:p>
          <a:p>
            <a:pPr eaLnBrk="1" hangingPunct="1"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365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0875" y="1498600"/>
            <a:ext cx="8035925" cy="4627563"/>
          </a:xfrm>
        </p:spPr>
        <p:txBody>
          <a:bodyPr>
            <a:normAutofit fontScale="92500"/>
          </a:bodyPr>
          <a:lstStyle/>
          <a:p>
            <a:pPr marL="228600" indent="-228600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Работа не содержит ошибок – оценка «5»;</a:t>
            </a:r>
          </a:p>
          <a:p>
            <a:pPr marL="228600" indent="-228600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Выполнено не менее 5% объёма работы – оценка «4»;</a:t>
            </a:r>
          </a:p>
          <a:p>
            <a:pPr marL="228600" indent="-228600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Выполнено не менее 50% объёма работы – оценка «3»;</a:t>
            </a:r>
          </a:p>
          <a:p>
            <a:pPr marL="228600" indent="-228600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Выполнено менее 50% объема работы – оценка «2»</a:t>
            </a:r>
            <a:endParaRPr lang="ru-RU" sz="3700" b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  <a:ea typeface="PMingLiU"/>
              <a:cs typeface="Arial"/>
            </a:endParaRPr>
          </a:p>
          <a:p>
            <a:pPr eaLnBrk="1" hangingPunct="1"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198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</TotalTime>
  <Words>305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0" baseType="lpstr">
      <vt:lpstr>PMingLiU</vt:lpstr>
      <vt:lpstr>Arial</vt:lpstr>
      <vt:lpstr>Arial Black</vt:lpstr>
      <vt:lpstr>Calibri</vt:lpstr>
      <vt:lpstr>Times New Roman</vt:lpstr>
      <vt:lpstr>Tw Cen MT</vt:lpstr>
      <vt:lpstr>Tw Cen MT Condensed</vt:lpstr>
      <vt:lpstr>Wingdings</vt:lpstr>
      <vt:lpstr>Wingdings 3</vt:lpstr>
      <vt:lpstr>Интеграл</vt:lpstr>
      <vt:lpstr>Литературное чтение УМК «Школа России» 2 класс  Тест 12. Литература  зарубежных стран. Сказки Вариант 2 </vt:lpstr>
      <vt:lpstr>А1. Кто написал сказку «Принцесса на горошине»? </vt:lpstr>
      <vt:lpstr>А2. Кто такой Мафин? </vt:lpstr>
      <vt:lpstr>А3. Что произошло с прелестной крохотной феей? </vt:lpstr>
      <vt:lpstr>В1. Какая сказка начинается такими словами? Жила-была в одной деревушке девочка красоты невиданной: мать от неё без ума была, а бабушка совсем на неё помешалась. </vt:lpstr>
      <vt:lpstr>С1. Найди ошибки. </vt:lpstr>
      <vt:lpstr>Ключ к тесту</vt:lpstr>
      <vt:lpstr>Самооценка</vt:lpstr>
      <vt:lpstr>Презентация PowerPoint</vt:lpstr>
      <vt:lpstr>Используемые источники: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3</cp:revision>
  <dcterms:created xsi:type="dcterms:W3CDTF">2016-08-24T04:18:47Z</dcterms:created>
  <dcterms:modified xsi:type="dcterms:W3CDTF">2016-08-24T04:42:46Z</dcterms:modified>
</cp:coreProperties>
</file>