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4" r:id="rId4"/>
    <p:sldId id="268" r:id="rId5"/>
    <p:sldId id="266" r:id="rId6"/>
    <p:sldId id="258" r:id="rId7"/>
    <p:sldId id="259" r:id="rId8"/>
    <p:sldId id="260" r:id="rId9"/>
    <p:sldId id="261" r:id="rId10"/>
    <p:sldId id="262" r:id="rId11"/>
    <p:sldId id="269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6E46-591C-4459-9B88-513968FE9EF9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omarovana.ucoz.ru/load/beseda_s_uchashhimisja/disciplina_ehto_poslushanie_ili_aktivnaja_rabota/14-1-0-127" TargetMode="External"/><Relationship Id="rId2" Type="http://schemas.openxmlformats.org/officeDocument/2006/relationships/hyperlink" Target="http://nsportal.ru/shkola/klassnoe-rukovodstvo/library/2015/03/23/distsiplina-eto-poslushanie-ili-aktivnaya-rabot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814656"/>
          </a:xfrm>
        </p:spPr>
        <p:txBody>
          <a:bodyPr>
            <a:normAutofit fontScale="90000"/>
          </a:bodyPr>
          <a:lstStyle/>
          <a:p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>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МКОУ «Табулгинская средняя общеобразовательная школа </a:t>
            </a:r>
            <a:br>
              <a:rPr lang="ru-RU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им. П.Д.Слюсарева»</a:t>
            </a:r>
            <a:br>
              <a:rPr lang="ru-RU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Чистоозерного  района  Новосибирской  области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700" b="1" dirty="0" smtClean="0">
                <a:solidFill>
                  <a:srgbClr val="002060"/>
                </a:solidFill>
              </a:rPr>
              <a:t/>
            </a:r>
            <a:br>
              <a:rPr lang="ru-RU" sz="67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Беседа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с учащимися 9 класса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на тему: </a:t>
            </a:r>
            <a:r>
              <a:rPr lang="ru-RU" sz="3600" b="1" dirty="0" smtClean="0">
                <a:solidFill>
                  <a:srgbClr val="C00000"/>
                </a:solidFill>
              </a:rPr>
              <a:t>«Дисциплина»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000" b="1" dirty="0" smtClean="0">
                <a:solidFill>
                  <a:schemeClr val="tx1"/>
                </a:solidFill>
              </a:rPr>
              <a:t>Автор: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Жарикова Светлана Семеновна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учитель физики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58204" cy="7858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Быть дисциплинированным – значит…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     </a:t>
            </a:r>
            <a:r>
              <a:rPr lang="ru-RU" b="1" dirty="0" smtClean="0"/>
              <a:t> быть свободным;</a:t>
            </a:r>
          </a:p>
          <a:p>
            <a:r>
              <a:rPr lang="ru-RU" b="1" dirty="0" smtClean="0"/>
              <a:t>       быть успешным;</a:t>
            </a:r>
          </a:p>
          <a:p>
            <a:r>
              <a:rPr lang="ru-RU" b="1" dirty="0" smtClean="0"/>
              <a:t>       все успевать;</a:t>
            </a:r>
          </a:p>
          <a:p>
            <a:r>
              <a:rPr lang="ru-RU" b="1" dirty="0" smtClean="0"/>
              <a:t>       соблюдать правила поведения;</a:t>
            </a:r>
          </a:p>
          <a:p>
            <a:r>
              <a:rPr lang="ru-RU" b="1" dirty="0" smtClean="0"/>
              <a:t>       иметь много друзей и т.д.</a:t>
            </a:r>
            <a:endParaRPr lang="ru-RU" b="1" dirty="0"/>
          </a:p>
        </p:txBody>
      </p:sp>
      <p:pic>
        <p:nvPicPr>
          <p:cNvPr id="3074" name="Picture 2" descr="http://litigationsupportguru.com/wp-content/uploads/2014/02/employee_diciplined_5635_large-1200x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71612"/>
            <a:ext cx="2343096" cy="175732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  <p:pic>
        <p:nvPicPr>
          <p:cNvPr id="3076" name="Picture 4" descr="http://mypresentation.ru/documents/8c3425852ff5685ad4b65a2251a005f4/img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429132"/>
            <a:ext cx="2476518" cy="18573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solidFill>
                  <a:srgbClr val="C00000"/>
                </a:solidFill>
              </a:rPr>
              <a:t>Ребята,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помните, все в ваших руках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ваши добрые дела и поступки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зависят только от вас! 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Источники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 err="1" smtClean="0"/>
              <a:t>Габдрахманова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Лейсан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Марселовна</a:t>
            </a:r>
            <a:r>
              <a:rPr lang="ru-RU" sz="1600" b="1" dirty="0" smtClean="0"/>
              <a:t>  . План-конспект занятия«Дисциплина </a:t>
            </a:r>
            <a:r>
              <a:rPr lang="ru-RU" sz="1600" b="1" dirty="0" smtClean="0"/>
              <a:t>– это послушание или активная </a:t>
            </a:r>
            <a:r>
              <a:rPr lang="ru-RU" sz="1600" b="1" smtClean="0"/>
              <a:t>работа</a:t>
            </a:r>
            <a:r>
              <a:rPr lang="ru-RU" sz="1600" b="1" smtClean="0"/>
              <a:t>?»</a:t>
            </a:r>
            <a:endParaRPr lang="ru-RU" sz="1600" b="1" dirty="0" smtClean="0"/>
          </a:p>
          <a:p>
            <a:pPr>
              <a:buNone/>
            </a:pPr>
            <a:r>
              <a:rPr lang="en-US" sz="1600" dirty="0" smtClean="0">
                <a:hlinkClick r:id="rId2"/>
              </a:rPr>
              <a:t>http</a:t>
            </a:r>
            <a:r>
              <a:rPr lang="en-US" sz="1600" dirty="0" smtClean="0">
                <a:hlinkClick r:id="rId2"/>
              </a:rPr>
              <a:t>://nsportal.ru/shkola/klassnoe-rukovodstvo/library/2015/03/23/distsiplina-eto-poslushanie-ili-aktivnaya-rabota</a:t>
            </a:r>
            <a:endParaRPr lang="ru-RU" sz="1600" dirty="0" smtClean="0"/>
          </a:p>
          <a:p>
            <a:r>
              <a:rPr lang="ru-RU" sz="1600" dirty="0" smtClean="0"/>
              <a:t>Комарова Наталья </a:t>
            </a:r>
            <a:r>
              <a:rPr lang="ru-RU" sz="1600" dirty="0" smtClean="0"/>
              <a:t>Алексеевна. </a:t>
            </a:r>
            <a:r>
              <a:rPr lang="ru-RU" sz="1600" b="1" dirty="0" smtClean="0"/>
              <a:t>Беседа </a:t>
            </a:r>
            <a:r>
              <a:rPr lang="ru-RU" sz="1600" b="1" dirty="0" smtClean="0"/>
              <a:t>с учащимися на тему: «Дисциплина – это послушание или активная работа</a:t>
            </a:r>
            <a:r>
              <a:rPr lang="ru-RU" sz="1600" b="1" dirty="0" smtClean="0"/>
              <a:t>?»</a:t>
            </a:r>
          </a:p>
          <a:p>
            <a:pPr>
              <a:buNone/>
            </a:pPr>
            <a:r>
              <a:rPr lang="en-US" sz="1600" dirty="0" smtClean="0">
                <a:hlinkClick r:id="rId3"/>
              </a:rPr>
              <a:t>http</a:t>
            </a:r>
            <a:r>
              <a:rPr lang="en-US" sz="1600" dirty="0" smtClean="0">
                <a:hlinkClick r:id="rId3"/>
              </a:rPr>
              <a:t>://komarovana.ucoz.ru/load/beseda_s_uchashhimisja/disciplina_ehto_poslushanie_ili_aktivnaja_rabota/14-1-0-127</a:t>
            </a:r>
            <a:endParaRPr lang="ru-RU" sz="16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Цель беседы: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определить роль дисциплины и самодисциплины в роли каждого человека.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1266" name="Picture 2" descr="http://uristprofy.ru/wp-content/uploads/2016/04/trudovaya-disciplin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000372"/>
            <a:ext cx="4714908" cy="314327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-</a:t>
            </a:r>
            <a:r>
              <a:rPr lang="ru-RU" b="1" i="1" dirty="0" smtClean="0"/>
              <a:t>Чем вам интересна эта тема?</a:t>
            </a:r>
            <a:endParaRPr lang="ru-RU" dirty="0" smtClean="0"/>
          </a:p>
          <a:p>
            <a:r>
              <a:rPr lang="ru-RU" b="1" i="1" dirty="0" smtClean="0"/>
              <a:t>Какие ассоциации вам приходят в голову со словом дисциплина?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Составить ассоциативный ряд к слову «дисциплина».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- Ребята, скажите честно, </a:t>
            </a:r>
          </a:p>
          <a:p>
            <a:pPr>
              <a:buNone/>
            </a:pPr>
            <a:r>
              <a:rPr lang="ru-RU" b="1" dirty="0" smtClean="0"/>
              <a:t>нарушали ли вы когда-нибудь</a:t>
            </a:r>
          </a:p>
          <a:p>
            <a:pPr>
              <a:buNone/>
            </a:pPr>
            <a:r>
              <a:rPr lang="ru-RU" b="1" dirty="0" smtClean="0"/>
              <a:t> дисциплину?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- А задумываетесь ли вы о том, что бывает  причиной нарушения вами дисциплины?</a:t>
            </a:r>
            <a:endParaRPr lang="ru-RU" b="1" dirty="0"/>
          </a:p>
        </p:txBody>
      </p:sp>
      <p:pic>
        <p:nvPicPr>
          <p:cNvPr id="9218" name="Picture 2" descr="http://school-box.ru/images/stories/statyi/kak-naladit-disciplinu-v-klas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428736"/>
            <a:ext cx="2295528" cy="300995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Что такое дисциплина?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Дисциплина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обязательное для всех членов какого-нибудь коллектива подчинение установленному порядку, правилу.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Дисциплинированный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человек, подчиняющийся дисциплине, соблюдающий порядок, воспитанный.</a:t>
            </a:r>
          </a:p>
          <a:p>
            <a:pPr algn="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Словарь русского языка С.И. Ожегова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Что такое дисциплина?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</a:t>
            </a:r>
            <a:r>
              <a:rPr lang="ru-RU" sz="3600" b="1" dirty="0" smtClean="0">
                <a:solidFill>
                  <a:srgbClr val="002060"/>
                </a:solidFill>
              </a:rPr>
              <a:t>ДИСЦИПЛИНА (лат. </a:t>
            </a:r>
            <a:r>
              <a:rPr lang="ru-RU" sz="3600" b="1" dirty="0" err="1" smtClean="0">
                <a:solidFill>
                  <a:srgbClr val="002060"/>
                </a:solidFill>
              </a:rPr>
              <a:t>disciplina</a:t>
            </a:r>
            <a:r>
              <a:rPr lang="ru-RU" sz="3600" b="1" dirty="0" smtClean="0">
                <a:solidFill>
                  <a:srgbClr val="002060"/>
                </a:solidFill>
              </a:rPr>
              <a:t>)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- </a:t>
            </a:r>
            <a:r>
              <a:rPr lang="ru-RU" sz="3600" b="1" dirty="0" smtClean="0"/>
              <a:t>определенный порядок поведения людей, отвечающий сложившимся в обществе нормам права и морали, а также требованиям той или иной организации</a:t>
            </a:r>
            <a:r>
              <a:rPr lang="ru-RU" b="1" dirty="0" smtClean="0"/>
              <a:t>.</a:t>
            </a:r>
          </a:p>
          <a:p>
            <a:pPr algn="r">
              <a:buNone/>
            </a:pPr>
            <a:r>
              <a:rPr lang="ru-RU" sz="2800" i="1" dirty="0" smtClean="0"/>
              <a:t>Большой энциклопедический словарь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:\Users\user\Desktop\1педагог\system-discipline-48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384896"/>
            <a:ext cx="2088232" cy="3259678"/>
          </a:xfrm>
          <a:prstGeom prst="rect">
            <a:avLst/>
          </a:prstGeom>
          <a:noFill/>
        </p:spPr>
      </p:pic>
      <p:pic>
        <p:nvPicPr>
          <p:cNvPr id="5" name="Picture 10" descr="C:\Users\user\Desktop\1педагог\дисциплина семья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620687"/>
            <a:ext cx="1152128" cy="1092277"/>
          </a:xfrm>
          <a:prstGeom prst="rect">
            <a:avLst/>
          </a:prstGeom>
          <a:noFill/>
        </p:spPr>
      </p:pic>
      <p:pic>
        <p:nvPicPr>
          <p:cNvPr id="6" name="Picture 11" descr="C:\Users\user\Desktop\1педагог\дисциплина сон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1092" y="620688"/>
            <a:ext cx="1135902" cy="1008112"/>
          </a:xfrm>
          <a:prstGeom prst="rect">
            <a:avLst/>
          </a:prstGeom>
          <a:noFill/>
        </p:spPr>
      </p:pic>
      <p:pic>
        <p:nvPicPr>
          <p:cNvPr id="7" name="Picture 14" descr="C:\Users\user\Desktop\1педагог\дисциплина энергия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5229200"/>
            <a:ext cx="1134613" cy="999540"/>
          </a:xfrm>
          <a:prstGeom prst="rect">
            <a:avLst/>
          </a:prstGeom>
          <a:noFill/>
        </p:spPr>
      </p:pic>
      <p:pic>
        <p:nvPicPr>
          <p:cNvPr id="8" name="Picture 12" descr="C:\Users\user\Desktop\1педагог\дисциплина спорт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1" y="912547"/>
            <a:ext cx="1224136" cy="1159091"/>
          </a:xfrm>
          <a:prstGeom prst="rect">
            <a:avLst/>
          </a:prstGeom>
          <a:noFill/>
        </p:spPr>
      </p:pic>
      <p:pic>
        <p:nvPicPr>
          <p:cNvPr id="10" name="Picture 6" descr="C:\Users\user\Desktop\1педагог\дисциплина питание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5454" y="2564904"/>
            <a:ext cx="1160242" cy="1042749"/>
          </a:xfrm>
          <a:prstGeom prst="rect">
            <a:avLst/>
          </a:prstGeom>
          <a:noFill/>
        </p:spPr>
      </p:pic>
      <p:pic>
        <p:nvPicPr>
          <p:cNvPr id="11" name="Picture 7" descr="C:\Users\user\Desktop\1педагог\дисциплина позитив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2956299"/>
            <a:ext cx="1080120" cy="1024011"/>
          </a:xfrm>
          <a:prstGeom prst="rect">
            <a:avLst/>
          </a:prstGeom>
          <a:noFill/>
        </p:spPr>
      </p:pic>
      <p:pic>
        <p:nvPicPr>
          <p:cNvPr id="12" name="Picture 8" descr="C:\Users\user\Desktop\1педагог\дисциплина привлекательность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95736" y="5013176"/>
            <a:ext cx="1144969" cy="1029023"/>
          </a:xfrm>
          <a:prstGeom prst="rect">
            <a:avLst/>
          </a:prstGeom>
          <a:noFill/>
        </p:spPr>
      </p:pic>
      <p:pic>
        <p:nvPicPr>
          <p:cNvPr id="13" name="Picture 9" descr="C:\Users\user\Desktop\1педагог\дисциплина самореализация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7" y="5229200"/>
            <a:ext cx="1104592" cy="983357"/>
          </a:xfrm>
          <a:prstGeom prst="rect">
            <a:avLst/>
          </a:prstGeom>
          <a:noFill/>
        </p:spPr>
      </p:pic>
      <p:pic>
        <p:nvPicPr>
          <p:cNvPr id="14" name="Picture 5" descr="C:\Users\user\Desktop\1педагог\дисциплина духовность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264" y="4077071"/>
            <a:ext cx="1114644" cy="992305"/>
          </a:xfrm>
          <a:prstGeom prst="rect">
            <a:avLst/>
          </a:prstGeom>
          <a:noFill/>
        </p:spPr>
      </p:pic>
      <p:pic>
        <p:nvPicPr>
          <p:cNvPr id="15" name="Picture 4" descr="C:\Users\user\Desktop\1педагог\дисциплина друзья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3568" y="4797151"/>
            <a:ext cx="1152128" cy="1075319"/>
          </a:xfrm>
          <a:prstGeom prst="rect">
            <a:avLst/>
          </a:prstGeom>
          <a:noFill/>
        </p:spPr>
      </p:pic>
      <p:pic>
        <p:nvPicPr>
          <p:cNvPr id="16" name="Picture 13" descr="C:\Users\user\Desktop\1педагог\дисциплина уверенность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04048" y="5229200"/>
            <a:ext cx="1148129" cy="1008114"/>
          </a:xfrm>
          <a:prstGeom prst="rect">
            <a:avLst/>
          </a:prstGeom>
          <a:noFill/>
        </p:spPr>
      </p:pic>
      <p:pic>
        <p:nvPicPr>
          <p:cNvPr id="2050" name="Picture 2" descr="C:\Users\user\Desktop\1педагог\дисциплина вещи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08236" y="1916831"/>
            <a:ext cx="1176131" cy="1008113"/>
          </a:xfrm>
          <a:prstGeom prst="rect">
            <a:avLst/>
          </a:prstGeom>
          <a:noFill/>
        </p:spPr>
      </p:pic>
      <p:pic>
        <p:nvPicPr>
          <p:cNvPr id="2051" name="Picture 3" descr="C:\Users\user\Desktop\1педагог\дисциплина здоровье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69425" y="1988840"/>
            <a:ext cx="1234423" cy="1080120"/>
          </a:xfrm>
          <a:prstGeom prst="rect">
            <a:avLst/>
          </a:prstGeom>
          <a:noFill/>
        </p:spPr>
      </p:pic>
      <p:pic>
        <p:nvPicPr>
          <p:cNvPr id="2052" name="Picture 4" descr="C:\Users\user\Desktop\1педагог\дисциплина мотивация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3568" y="3717032"/>
            <a:ext cx="1152128" cy="1032426"/>
          </a:xfrm>
          <a:prstGeom prst="rect">
            <a:avLst/>
          </a:prstGeom>
          <a:noFill/>
        </p:spPr>
      </p:pic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5868144" y="1844824"/>
            <a:ext cx="1008112" cy="43204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5868144" y="3645024"/>
            <a:ext cx="1224136" cy="64807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5868144" y="2996952"/>
            <a:ext cx="1512168" cy="72008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4211960" y="4653136"/>
            <a:ext cx="72008" cy="72008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 flipH="1">
            <a:off x="1619672" y="4221088"/>
            <a:ext cx="2016224" cy="79208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 flipH="1">
            <a:off x="2987824" y="2204864"/>
            <a:ext cx="720080" cy="28803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5868144" y="4437112"/>
            <a:ext cx="1368152" cy="864096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>
            <a:off x="5220072" y="4653136"/>
            <a:ext cx="144016" cy="72008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flipV="1">
            <a:off x="5796136" y="908720"/>
            <a:ext cx="1008112" cy="43204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 flipH="1">
            <a:off x="1691680" y="3789040"/>
            <a:ext cx="2088232" cy="28803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0" name="Line 18"/>
          <p:cNvSpPr>
            <a:spLocks noChangeShapeType="1"/>
          </p:cNvSpPr>
          <p:nvPr/>
        </p:nvSpPr>
        <p:spPr bwMode="auto">
          <a:xfrm flipH="1">
            <a:off x="3203848" y="4653136"/>
            <a:ext cx="576064" cy="576064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1" name="Line 18"/>
          <p:cNvSpPr>
            <a:spLocks noChangeShapeType="1"/>
          </p:cNvSpPr>
          <p:nvPr/>
        </p:nvSpPr>
        <p:spPr bwMode="auto">
          <a:xfrm flipH="1">
            <a:off x="1763688" y="2852936"/>
            <a:ext cx="1944216" cy="36004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2" name="Line 18"/>
          <p:cNvSpPr>
            <a:spLocks noChangeShapeType="1"/>
          </p:cNvSpPr>
          <p:nvPr/>
        </p:nvSpPr>
        <p:spPr bwMode="auto">
          <a:xfrm flipH="1" flipV="1">
            <a:off x="1619672" y="1556792"/>
            <a:ext cx="2016224" cy="43204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 flipH="1" flipV="1">
            <a:off x="3347864" y="1124744"/>
            <a:ext cx="576064" cy="216024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Дисциплинированный человек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организованный;</a:t>
            </a:r>
          </a:p>
          <a:p>
            <a:r>
              <a:rPr lang="ru-RU" b="1" dirty="0" smtClean="0"/>
              <a:t> выдержанный;</a:t>
            </a:r>
          </a:p>
          <a:p>
            <a:r>
              <a:rPr lang="ru-RU" b="1" dirty="0" smtClean="0"/>
              <a:t> соблюдает правила;</a:t>
            </a:r>
          </a:p>
          <a:p>
            <a:r>
              <a:rPr lang="ru-RU" b="1" dirty="0" smtClean="0"/>
              <a:t> не откладывает на завтра то, что можно сделать сегодня;</a:t>
            </a:r>
          </a:p>
          <a:p>
            <a:r>
              <a:rPr lang="ru-RU" b="1" dirty="0" smtClean="0"/>
              <a:t>  доводит начатое дело да конца;</a:t>
            </a:r>
          </a:p>
          <a:p>
            <a:r>
              <a:rPr lang="ru-RU" b="1" dirty="0" smtClean="0"/>
              <a:t> пунктуальный;</a:t>
            </a:r>
          </a:p>
          <a:p>
            <a:r>
              <a:rPr lang="ru-RU" b="1" dirty="0" smtClean="0"/>
              <a:t>  аккуратный;</a:t>
            </a:r>
          </a:p>
          <a:p>
            <a:r>
              <a:rPr lang="ru-RU" b="1" dirty="0" smtClean="0"/>
              <a:t>  ответственный;</a:t>
            </a:r>
          </a:p>
          <a:p>
            <a:r>
              <a:rPr lang="ru-RU" b="1" dirty="0" smtClean="0"/>
              <a:t>  готов подчиняться собственным целям и т.д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8" name="Picture 4" descr="https://prv2.lori-images.net/full-of-ideas-0010032638-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357298"/>
            <a:ext cx="2146641" cy="160811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Недисциплинированный человек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 </a:t>
            </a:r>
            <a:r>
              <a:rPr lang="ru-RU" b="1" dirty="0" smtClean="0"/>
              <a:t> неорганизованный, несобранный;</a:t>
            </a:r>
          </a:p>
          <a:p>
            <a:r>
              <a:rPr lang="ru-RU" b="1" dirty="0" smtClean="0"/>
              <a:t>   не соблюдает правила поведения;</a:t>
            </a:r>
          </a:p>
          <a:p>
            <a:r>
              <a:rPr lang="ru-RU" b="1" dirty="0" smtClean="0"/>
              <a:t>   не доводит начатое дело до конца;</a:t>
            </a:r>
          </a:p>
          <a:p>
            <a:r>
              <a:rPr lang="ru-RU" b="1" dirty="0" smtClean="0"/>
              <a:t>    часто опаздывает на уроки (деловые встречи);</a:t>
            </a:r>
          </a:p>
          <a:p>
            <a:r>
              <a:rPr lang="ru-RU" b="1" dirty="0" smtClean="0"/>
              <a:t>   нередко что-то забывает, теряет, держит свои вещи в беспорядке и т.д.</a:t>
            </a:r>
          </a:p>
          <a:p>
            <a:r>
              <a:rPr lang="ru-RU" b="1" dirty="0" smtClean="0"/>
              <a:t>    безответственный;</a:t>
            </a:r>
          </a:p>
          <a:p>
            <a:r>
              <a:rPr lang="ru-RU" b="1" dirty="0" smtClean="0"/>
              <a:t>   не способен ставить перед собой цели и подчиняться им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216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        МКОУ «Табулгинская средняя общеобразовательная школа  им. П.Д.Слюсарева» Чистоозерного  района  Новосибирской  области  Беседа  с учащимися 9 класса  на тему: «Дисциплина»    </vt:lpstr>
      <vt:lpstr>Цель беседы:</vt:lpstr>
      <vt:lpstr>Слайд 3</vt:lpstr>
      <vt:lpstr>Слайд 4</vt:lpstr>
      <vt:lpstr>Что такое дисциплина?</vt:lpstr>
      <vt:lpstr>Что такое дисциплина?</vt:lpstr>
      <vt:lpstr>Слайд 7</vt:lpstr>
      <vt:lpstr>Дисциплинированный человек</vt:lpstr>
      <vt:lpstr>Недисциплинированный человек</vt:lpstr>
      <vt:lpstr> Быть дисциплинированным – значит…  </vt:lpstr>
      <vt:lpstr>Слайд 11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48</cp:revision>
  <dcterms:created xsi:type="dcterms:W3CDTF">2014-01-05T16:21:39Z</dcterms:created>
  <dcterms:modified xsi:type="dcterms:W3CDTF">2016-09-14T09:13:16Z</dcterms:modified>
</cp:coreProperties>
</file>