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78" r:id="rId2"/>
    <p:sldMasterId id="2147483801" r:id="rId3"/>
  </p:sldMasterIdLst>
  <p:sldIdLst>
    <p:sldId id="281" r:id="rId4"/>
    <p:sldId id="280" r:id="rId5"/>
    <p:sldId id="265" r:id="rId6"/>
    <p:sldId id="256" r:id="rId7"/>
    <p:sldId id="276" r:id="rId8"/>
    <p:sldId id="258" r:id="rId9"/>
    <p:sldId id="271" r:id="rId10"/>
    <p:sldId id="28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7EE0"/>
    <a:srgbClr val="86C1F6"/>
    <a:srgbClr val="FFFF00"/>
    <a:srgbClr val="ADCFF5"/>
    <a:srgbClr val="79D9FF"/>
    <a:srgbClr val="4FCDFF"/>
    <a:srgbClr val="99D9F9"/>
    <a:srgbClr val="F3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46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5248-7CF7-4849-9583-EEDBDD0DC2EE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5DB4-3935-4E7D-A10E-C43041DA0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168315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F438-0430-436A-A225-C92750D8ED70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8E88-E50E-4818-B709-74E599E3F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750480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DAA3-803F-4C2D-B8CA-05A6E2BF67C8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9E9A-2F1B-42FE-AA24-8F8C77472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913476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BDA5-7D2D-4857-9A26-E00FD65C3FA2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F2FE-40AF-4F8D-93C9-597B51A4D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49045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AE6D-7986-48A7-8008-9A6506B7050A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A08F-C65E-43DA-8FB3-17135D0D2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644224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410F-D6D3-476C-B0F2-96EDA2486CB9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17A8-85C0-477D-988F-91F09C7B0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81145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631D-54FF-4AAA-B444-0EDE69C887B6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ECC2-0698-4BD5-8BBA-DDD69208D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065402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01BA-A0D3-492F-995A-3FB2B6EEE941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FCBB-D6BD-416E-8347-139333A54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786865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5B36-75ED-4CB0-A0FC-B7F84852CB66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1EB6-C0CB-4DB4-ADC2-96FBBBFC8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97202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9094-BB72-4EB3-B52F-82E8FBB914EB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32DD-77AD-427D-86B6-E2261800E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03062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972D-2AA4-4BE6-A94A-759DD81710E6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8F3C-FD0A-4A7A-8D99-798FE43FE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60484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E23C-325D-48A8-AF8A-49D25172CB6B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BCD1-71B1-435D-AB3D-4F4336FD0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363655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10AC-9D73-4CF4-AB7C-A21D272D8173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78E7-D283-4B86-B288-D0D16B1D2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63389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EFA5-1623-4459-B4C7-87CAE7661482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22AB-680F-41AA-B19B-9E2956366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250626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BEE1-788A-47E2-B049-24E7434EA250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EA2B-E7F0-4EE2-B579-417988BA4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166746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ый треугольник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ый треугольник 7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Полилиния 11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6A7E4AC-E918-44A0-A365-C688558C00E3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4B1B96-C404-4EE7-AFF8-042013196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69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ый треугольник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Нашивка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Нашивка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AC79CE-FB76-4BAE-942A-34AFF992947A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DEF66A-4871-448E-9605-BECF2DE35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283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2AF6B-2E19-466B-9FFE-07A68BF8C3F7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CF1DA-3F11-4CAE-BE2E-BE33A7F84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892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ый треугольник 8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053176-5BF4-4546-9F25-907F3DD33693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2953E9-1CF4-47AC-B849-1D3B3B29F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756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олилиния 3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ый треугольник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06389C-1560-458E-A829-FCFE1DD758F8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E9A6FB-EF3B-49E3-AF32-7CEA38B37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29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D3F9B2-F590-4187-8DA6-9699F739D16E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9D0E4-5365-4D75-9E41-6B2DCEB9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84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ый треугольник 10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Нашивка 12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Нашивка 13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ACB84C-F9C4-4365-BD4C-3097B17934CD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2E06E5E-184C-40AC-B568-346BEDF1A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825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799D-33C6-40B8-918C-C95FCD7FAE89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2FEA-2903-4ED8-8024-E1F4465C8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804296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30CE-08D4-4C5F-A36E-8E1AF7ABDC4C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58DB-9917-4AAE-A1CC-F7E0B21EC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45217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390C-1A65-42F3-B488-8314B2104D2F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F7BB-CC71-4BB0-B8F3-944345CB8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37340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28A9-52B3-43F5-BDF3-D0E6AB5A8A6C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35F6-D11D-4D75-B1E8-11703C12C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21717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3571-2AF4-4E4A-ADD7-C8BD4A66F9B2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D4F7-A8BD-4FCD-965A-3978E4762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30251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A4C0-7002-4063-9268-D21781DFB9AF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1BF3-530A-4558-A2C7-15213AE16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26840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CE2F-FBE3-4434-8D58-96213B9CFA08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6C08-06DA-4B64-A0FF-51190A28E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152120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7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F2E0D5-5D51-45BC-A39C-46BE6FD6B49E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29612-DB56-431A-92A1-C4FF5B974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7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55B13-C98B-499A-95D5-7FA030A5654B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1002AE-D2C8-4D28-B892-0B636486B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Дата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0B954BB-B54F-4496-A041-4066F1DD0362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55E49D6-A7EC-44B7-8171-7B03BFAEF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«Панно. Букет ромашек»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                                    Трифонова </a:t>
            </a:r>
            <a:r>
              <a:rPr lang="ru-RU" sz="2400" smtClean="0"/>
              <a:t>Людмила  </a:t>
            </a:r>
            <a:r>
              <a:rPr lang="ru-RU" sz="2400" smtClean="0"/>
              <a:t>Петровна,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учитель ИЗО, МХК,</a:t>
            </a:r>
          </a:p>
          <a:p>
            <a:pPr>
              <a:buNone/>
            </a:pPr>
            <a:r>
              <a:rPr lang="ru-RU" sz="2400" dirty="0" smtClean="0"/>
              <a:t>                                         МБОУ </a:t>
            </a:r>
            <a:r>
              <a:rPr lang="ru-RU" sz="2400" dirty="0" err="1" smtClean="0"/>
              <a:t>Арефинской</a:t>
            </a:r>
            <a:r>
              <a:rPr lang="ru-RU" sz="2400" dirty="0" smtClean="0"/>
              <a:t> </a:t>
            </a:r>
            <a:r>
              <a:rPr lang="ru-RU" sz="2400" dirty="0" smtClean="0"/>
              <a:t>СОШ,</a:t>
            </a:r>
          </a:p>
          <a:p>
            <a:pPr>
              <a:buNone/>
            </a:pPr>
            <a:r>
              <a:rPr lang="ru-RU" sz="2400" dirty="0" smtClean="0"/>
              <a:t>                                         </a:t>
            </a:r>
            <a:r>
              <a:rPr lang="ru-RU" sz="2400" dirty="0" smtClean="0"/>
              <a:t>Нижегородской  области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Составлена на основании УМК </a:t>
            </a:r>
            <a:r>
              <a:rPr lang="ru-RU" sz="2400" dirty="0" err="1" smtClean="0"/>
              <a:t>Б.М.Неменского</a:t>
            </a:r>
            <a:r>
              <a:rPr lang="ru-RU" sz="2400" dirty="0" smtClean="0"/>
              <a:t>       «Изобразительное  искусство»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 descr="SDC1148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3108" y="2214554"/>
            <a:ext cx="5011737" cy="3757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Попробуем с вами создать панно «Ромашки» основу которого составляют цветы и  листья.  Белое на белом.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SDC11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143248"/>
            <a:ext cx="5092700" cy="3459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 создании композиций в технике </a:t>
            </a:r>
            <a:r>
              <a:rPr lang="ru-RU" sz="2000" b="1" dirty="0" err="1" smtClean="0"/>
              <a:t>бумагопластики</a:t>
            </a:r>
            <a:r>
              <a:rPr lang="ru-RU" sz="2000" b="1" dirty="0" smtClean="0"/>
              <a:t> используются различные инструменты – шилья, иглы, макетные ножи, скальпели, ножницы, кисти. Тут, также, нет и не может быть четких правил – вам пригодится все, что поможет аккуратно  склеить, разрезать и согнуть бумагу. В поделках используется любая бумага  которую можно надрезать: ватман, офисная  бумага, альбомные листы и т.д.  Лекала, клей </a:t>
            </a:r>
            <a:r>
              <a:rPr lang="ru-RU" sz="2000" b="1" dirty="0" err="1" smtClean="0"/>
              <a:t>пва</a:t>
            </a:r>
            <a:r>
              <a:rPr lang="ru-RU" sz="2000" b="1" dirty="0" smtClean="0"/>
              <a:t> или момент прозрачный.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130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636912"/>
            <a:ext cx="3394472" cy="405448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Рисунок 4" descr="SDC11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250" y="3421290"/>
            <a:ext cx="3402012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7" descr="Рисунок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4" t="5087" r="50063" b="1653"/>
          <a:stretch>
            <a:fillRect/>
          </a:stretch>
        </p:blipFill>
        <p:spPr bwMode="auto">
          <a:xfrm>
            <a:off x="6356099" y="188961"/>
            <a:ext cx="20621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11188" y="214313"/>
            <a:ext cx="4824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ja-JP" sz="2000" dirty="0"/>
              <a:t> </a:t>
            </a:r>
            <a:r>
              <a:rPr lang="ru-RU" altLang="ja-JP" sz="2000" b="1" dirty="0">
                <a:latin typeface="Arial Black" pitchFamily="34" charset="0"/>
              </a:rPr>
              <a:t>Для первых поделок стоит выбрать композиции с небольшим количеством элементов. Например, открытка с крупными </a:t>
            </a:r>
            <a:r>
              <a:rPr lang="ru-RU" altLang="ja-JP" sz="2000" b="1" dirty="0" smtClean="0">
                <a:latin typeface="Arial Black" pitchFamily="34" charset="0"/>
              </a:rPr>
              <a:t>цветами </a:t>
            </a:r>
            <a:r>
              <a:rPr lang="ru-RU" altLang="ja-JP" sz="2000" b="1" dirty="0">
                <a:latin typeface="Arial Black" pitchFamily="34" charset="0"/>
              </a:rPr>
              <a:t>ромашками.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0633">
            <a:off x="4196861" y="2167979"/>
            <a:ext cx="2174871" cy="16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86C1F6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488238" cy="597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714500" y="2500313"/>
            <a:ext cx="6477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1</a:t>
            </a: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4572000" y="2500313"/>
            <a:ext cx="5762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1785938" y="5143500"/>
            <a:ext cx="5762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3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4643438" y="5214938"/>
            <a:ext cx="50323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SDC11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22600"/>
            <a:ext cx="51133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5" descr="Рисунок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4" t="5087" r="50063" b="1653"/>
          <a:stretch>
            <a:fillRect/>
          </a:stretch>
        </p:blipFill>
        <p:spPr bwMode="auto">
          <a:xfrm>
            <a:off x="395288" y="188913"/>
            <a:ext cx="1928812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4" descr="SDC113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85938"/>
            <a:ext cx="29162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3" descr="SDC113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17684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9"/>
          <p:cNvSpPr>
            <a:spLocks noChangeShapeType="1"/>
          </p:cNvSpPr>
          <p:nvPr/>
        </p:nvSpPr>
        <p:spPr bwMode="auto">
          <a:xfrm flipV="1">
            <a:off x="1714500" y="1500188"/>
            <a:ext cx="171450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 flipV="1">
            <a:off x="1428750" y="1500188"/>
            <a:ext cx="20161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3419475" y="1285875"/>
            <a:ext cx="2592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Надрезы с внешней стороны</a:t>
            </a:r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>
            <a:off x="1763713" y="2060575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492500" y="2205038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Надрез с внутренней стороны</a:t>
            </a:r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2571750" y="0"/>
            <a:ext cx="6143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chemeClr val="bg1"/>
                </a:solidFill>
              </a:rPr>
              <a:t> Далее, вырезают отдельные элементы и придают им нужную форму, складывая, сминая, скручивая, делая на бумаге надрезы. </a:t>
            </a:r>
          </a:p>
        </p:txBody>
      </p:sp>
      <p:pic>
        <p:nvPicPr>
          <p:cNvPr id="21516" name="Рисунок 4" descr="Рисунок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5"/>
          <a:stretch>
            <a:fillRect/>
          </a:stretch>
        </p:blipFill>
        <p:spPr bwMode="auto">
          <a:xfrm>
            <a:off x="6429375" y="4857750"/>
            <a:ext cx="1854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SDC11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28098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SDC11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493236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SDC114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424656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SDC114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860800"/>
            <a:ext cx="24542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250825" y="260350"/>
            <a:ext cx="3673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Вырезаем форму листьев, выполняем надрезы, склеиваем.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ИСТОЧНИКИ: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Учебник: Горяева Н.А. Изобразительное искусство. Декоративно-прикладное искусство в жизни человека. 5класс: учеб. для </a:t>
            </a:r>
            <a:r>
              <a:rPr lang="ru-RU" sz="2000" dirty="0" err="1" smtClean="0"/>
              <a:t>общеобразоват</a:t>
            </a:r>
            <a:r>
              <a:rPr lang="ru-RU" sz="2000" dirty="0" smtClean="0"/>
              <a:t>.</a:t>
            </a:r>
            <a:r>
              <a:rPr lang="ru-RU" sz="2000" smtClean="0"/>
              <a:t> </a:t>
            </a:r>
            <a:r>
              <a:rPr lang="ru-RU" sz="2000" dirty="0" smtClean="0"/>
              <a:t>организаций / Н.А.Горяева, О.В.Островская; под ред. </a:t>
            </a:r>
            <a:r>
              <a:rPr lang="ru-RU" sz="2000" dirty="0" err="1" smtClean="0"/>
              <a:t>Б.М.Неменского</a:t>
            </a:r>
            <a:r>
              <a:rPr lang="ru-RU" sz="2000" dirty="0" smtClean="0"/>
              <a:t>. – 4-е изд. – М.: Просвещение, 2014.</a:t>
            </a:r>
            <a:endParaRPr lang="ru-RU" sz="2000" dirty="0"/>
          </a:p>
        </p:txBody>
      </p:sp>
    </p:spTree>
  </p:cSld>
  <p:clrMapOvr>
    <a:masterClrMapping/>
  </p:clrMapOvr>
  <p:transition>
    <p:wedg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пекс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Апекс">
  <a:themeElements>
    <a:clrScheme name="1_Апекс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Апекс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8_Открыт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686</TotalTime>
  <Words>240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Апекс</vt:lpstr>
      <vt:lpstr>1_Апекс</vt:lpstr>
      <vt:lpstr>8_Открытая</vt:lpstr>
      <vt:lpstr> «Панно. Букет ромашек»</vt:lpstr>
      <vt:lpstr>Слайд 2</vt:lpstr>
      <vt:lpstr>Слайд 3</vt:lpstr>
      <vt:lpstr>Слайд 4</vt:lpstr>
      <vt:lpstr>Слайд 5</vt:lpstr>
      <vt:lpstr>Слайд 6</vt:lpstr>
      <vt:lpstr>Слайд 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45</cp:revision>
  <dcterms:modified xsi:type="dcterms:W3CDTF">2016-10-07T05:44:02Z</dcterms:modified>
</cp:coreProperties>
</file>