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sldIdLst>
    <p:sldId id="280" r:id="rId3"/>
    <p:sldId id="262" r:id="rId4"/>
    <p:sldId id="264" r:id="rId5"/>
    <p:sldId id="265" r:id="rId6"/>
    <p:sldId id="266" r:id="rId7"/>
    <p:sldId id="267" r:id="rId8"/>
    <p:sldId id="268" r:id="rId9"/>
    <p:sldId id="279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642F-9550-43B7-ABEE-5B46E1E558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C6C5E3-BC24-4705-8279-D679A13C9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28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000" b="1">
                <a:solidFill>
                  <a:srgbClr val="575F6D"/>
                </a:solidFill>
                <a:latin typeface="Century Schoolbook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9098280" y="221760"/>
            <a:ext cx="2285640" cy="3805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200">
                <a:solidFill>
                  <a:srgbClr val="575F6D"/>
                </a:solidFill>
                <a:latin typeface="Century Schoolbook"/>
              </a:rPr>
              <a:t>6.12.15</a:t>
            </a:r>
            <a:endParaRPr/>
          </a:p>
        </p:txBody>
      </p:sp>
      <p:sp>
        <p:nvSpPr>
          <p:cNvPr id="8" name="TextShape 9"/>
          <p:cNvSpPr txBox="1"/>
          <p:nvPr/>
        </p:nvSpPr>
        <p:spPr>
          <a:xfrm>
            <a:off x="9097920" y="2544840"/>
            <a:ext cx="3657240" cy="383760"/>
          </a:xfrm>
          <a:prstGeom prst="rect">
            <a:avLst/>
          </a:prstGeom>
        </p:spPr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rgbClr val="FEEDE8"/>
          </a:solidFill>
        </p:spPr>
      </p:sp>
      <p:sp>
        <p:nvSpPr>
          <p:cNvPr id="13" name="Line 14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4" name="Line 15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rgbClr val="FEEDE8"/>
            </a:solidFill>
            <a:round/>
          </a:ln>
        </p:spPr>
      </p:sp>
      <p:sp>
        <p:nvSpPr>
          <p:cNvPr id="15" name="Line 16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6" name="Line 17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FEC2AE"/>
            </a:solidFill>
            <a:round/>
          </a:ln>
        </p:spPr>
      </p:sp>
      <p:sp>
        <p:nvSpPr>
          <p:cNvPr id="17" name="Line 18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rgbClr val="FEC2AE"/>
            </a:solidFill>
            <a:round/>
          </a:ln>
        </p:spPr>
      </p:sp>
      <p:sp>
        <p:nvSpPr>
          <p:cNvPr id="18" name="Line 19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81011171-5141-4171-B1A1-21A1F1715191}" type="slidenum">
              <a:rPr lang="ru-RU" sz="1400" b="1">
                <a:solidFill>
                  <a:srgbClr val="FFFFFF"/>
                </a:solidFill>
                <a:latin typeface="Century Schoolbook"/>
              </a:rPr>
              <a:pPr/>
              <a:t>‹#›</a:t>
            </a:fld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28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9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30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31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32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33" name="PlaceHolder 7"/>
          <p:cNvSpPr>
            <a:spLocks noGrp="1"/>
          </p:cNvSpPr>
          <p:nvPr>
            <p:ph type="dt"/>
          </p:nvPr>
        </p:nvSpPr>
        <p:spPr>
          <a:xfrm>
            <a:off x="8787240" y="268200"/>
            <a:ext cx="2011320" cy="383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200">
                <a:solidFill>
                  <a:srgbClr val="575F6D"/>
                </a:solidFill>
                <a:latin typeface="Century Schoolbook"/>
              </a:rPr>
              <a:t>6.12.15</a:t>
            </a:r>
            <a:endParaRPr/>
          </a:p>
        </p:txBody>
      </p:sp>
      <p:sp>
        <p:nvSpPr>
          <p:cNvPr id="34" name="TextShape 8"/>
          <p:cNvSpPr txBox="1"/>
          <p:nvPr/>
        </p:nvSpPr>
        <p:spPr>
          <a:xfrm>
            <a:off x="8773200" y="2319840"/>
            <a:ext cx="3200040" cy="365400"/>
          </a:xfrm>
          <a:prstGeom prst="rect">
            <a:avLst/>
          </a:prstGeom>
        </p:spPr>
      </p:sp>
      <p:sp>
        <p:nvSpPr>
          <p:cNvPr id="35" name="PlaceHolder 9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212111B1-7171-4141-B1D1-C1E171E171E1}" type="slidenum">
              <a:rPr lang="ru-RU" sz="1400" b="1">
                <a:solidFill>
                  <a:srgbClr val="FFFFFF"/>
                </a:solidFill>
                <a:latin typeface="Century Schoolbook"/>
              </a:rPr>
              <a:pPr/>
              <a:t>‹#›</a:t>
            </a:fld>
            <a:endParaRPr/>
          </a:p>
        </p:txBody>
      </p:sp>
      <p:sp>
        <p:nvSpPr>
          <p:cNvPr id="36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7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643314"/>
            <a:ext cx="6171840" cy="2143140"/>
          </a:xfrm>
        </p:spPr>
        <p:txBody>
          <a:bodyPr/>
          <a:lstStyle/>
          <a:p>
            <a:r>
              <a:rPr lang="ru-RU" b="1" dirty="0" smtClean="0"/>
              <a:t>                                             Подготовила материал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                   Трифонова Людмила Петровна,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      учитель ИЗО, МХК, ОРКСЭ модуль ОПК,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                                МБОУ  </a:t>
            </a:r>
            <a:r>
              <a:rPr lang="ru-RU" b="1" dirty="0" err="1" smtClean="0"/>
              <a:t>Арефинская</a:t>
            </a:r>
            <a:r>
              <a:rPr lang="ru-RU" b="1" dirty="0" smtClean="0"/>
              <a:t> СОШ,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                                Нижегородская область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57166"/>
            <a:ext cx="7972092" cy="250033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</a:p>
          <a:p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« Защита Отечества»</a:t>
            </a:r>
          </a:p>
          <a:p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№28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428760" y="0"/>
            <a:ext cx="7488360" cy="75564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entury Schoolbook"/>
              </a:rPr>
              <a:t>Героические страницы 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323640" y="1268640"/>
            <a:ext cx="3672000" cy="489636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>
                <a:solidFill>
                  <a:srgbClr val="000000"/>
                </a:solidFill>
                <a:latin typeface="Century Schoolbook"/>
              </a:rPr>
              <a:t>Урок «Православные воины- защитники Отечества» знакомит с понятиями «долг», «честь», «патриотизм», «подвиг», «защитник»</a:t>
            </a:r>
            <a:endParaRPr/>
          </a:p>
        </p:txBody>
      </p:sp>
      <p:pic>
        <p:nvPicPr>
          <p:cNvPr id="5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715080" y="857160"/>
            <a:ext cx="2115000" cy="3285720"/>
          </a:xfrm>
          <a:prstGeom prst="rect">
            <a:avLst/>
          </a:prstGeom>
        </p:spPr>
      </p:pic>
      <p:pic>
        <p:nvPicPr>
          <p:cNvPr id="60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4071960" y="2357280"/>
            <a:ext cx="2614680" cy="404856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85840" y="142920"/>
            <a:ext cx="8143560" cy="92844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4800" b="1">
                <a:solidFill>
                  <a:srgbClr val="000000"/>
                </a:solidFill>
                <a:latin typeface="Century Schoolbook"/>
              </a:rPr>
              <a:t>Мой прадед</a:t>
            </a:r>
            <a:endParaRPr/>
          </a:p>
        </p:txBody>
      </p:sp>
      <p:sp>
        <p:nvSpPr>
          <p:cNvPr id="66" name="CustomShape 2"/>
          <p:cNvSpPr/>
          <p:nvPr/>
        </p:nvSpPr>
        <p:spPr>
          <a:xfrm>
            <a:off x="285840" y="1285920"/>
            <a:ext cx="8643600" cy="557172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«70 лет прошло с тех пор, как закончилась война. Люди помнят  и чтят память о погибших воинах»</a:t>
            </a:r>
            <a:endParaRPr/>
          </a:p>
          <a:p>
            <a:pPr algn="r"/>
            <a:r>
              <a:rPr lang="ru-RU" sz="2400">
                <a:solidFill>
                  <a:srgbClr val="000000"/>
                </a:solidFill>
                <a:latin typeface="Century Schoolbook"/>
              </a:rPr>
              <a:t>Корниенко Денис, ученик 4 класса</a:t>
            </a:r>
            <a:endParaRPr/>
          </a:p>
          <a:p>
            <a:endParaRPr/>
          </a:p>
          <a:p>
            <a:endParaRPr/>
          </a:p>
          <a:p>
            <a:pPr algn="r"/>
            <a:r>
              <a:rPr lang="ru-RU" sz="2400">
                <a:solidFill>
                  <a:srgbClr val="000000"/>
                </a:solidFill>
                <a:latin typeface="Century Schoolbook"/>
              </a:rPr>
              <a:t> « Мой прадед Дудукин Иван Иванович родился в 1911 году. Он прошел 3 войны: финскую, Великую Отечественную и японскую. Был награжден орденами Красной Звезды, медалью за Отвагу, медалью за оборону Советского Заполярья, за победу над Германией, за победу над Японией. Успешно прошел все войны, вернулся в свою деревню и продолжал мирно жить» </a:t>
            </a:r>
            <a:endParaRPr/>
          </a:p>
          <a:p>
            <a:pPr algn="r"/>
            <a:r>
              <a:rPr lang="ru-RU" sz="2400">
                <a:solidFill>
                  <a:srgbClr val="000000"/>
                </a:solidFill>
                <a:latin typeface="Century Schoolbook"/>
              </a:rPr>
              <a:t>Федулов Андрей, 4 класс</a:t>
            </a:r>
            <a:endParaRPr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357120" y="214200"/>
            <a:ext cx="8429400" cy="71388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4000" b="1">
                <a:solidFill>
                  <a:srgbClr val="000000"/>
                </a:solidFill>
                <a:latin typeface="Century Schoolbook"/>
              </a:rPr>
              <a:t>Герои нашего времени</a:t>
            </a:r>
            <a:endParaRPr/>
          </a:p>
        </p:txBody>
      </p:sp>
      <p:sp>
        <p:nvSpPr>
          <p:cNvPr id="68" name="CustomShape 2"/>
          <p:cNvSpPr/>
          <p:nvPr/>
        </p:nvSpPr>
        <p:spPr>
          <a:xfrm>
            <a:off x="500040" y="1214280"/>
            <a:ext cx="8000640" cy="264276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>
                <a:solidFill>
                  <a:srgbClr val="000000"/>
                </a:solidFill>
                <a:latin typeface="Century Schoolbook"/>
              </a:rPr>
              <a:t>Русские солдаты: Александр Железнов</a:t>
            </a:r>
            <a:endParaRPr/>
          </a:p>
          <a:p>
            <a:pPr algn="ctr"/>
            <a:r>
              <a:rPr lang="ru-RU" sz="2800">
                <a:solidFill>
                  <a:srgbClr val="000000"/>
                </a:solidFill>
                <a:latin typeface="Century Schoolbook"/>
              </a:rPr>
              <a:t>Андрей Трусов</a:t>
            </a:r>
            <a:endParaRPr/>
          </a:p>
          <a:p>
            <a:pPr algn="ctr"/>
            <a:r>
              <a:rPr lang="ru-RU" sz="2800">
                <a:solidFill>
                  <a:srgbClr val="000000"/>
                </a:solidFill>
                <a:latin typeface="Century Schoolbook"/>
              </a:rPr>
              <a:t>Игорь Яковлев</a:t>
            </a:r>
            <a:endParaRPr/>
          </a:p>
          <a:p>
            <a:pPr algn="ctr"/>
            <a:r>
              <a:rPr lang="ru-RU" sz="2800">
                <a:solidFill>
                  <a:srgbClr val="000000"/>
                </a:solidFill>
                <a:latin typeface="Century Schoolbook"/>
              </a:rPr>
              <a:t>Евгений Родионов – чеченские пленники.</a:t>
            </a:r>
            <a:endParaRPr/>
          </a:p>
          <a:p>
            <a:pPr algn="ctr"/>
            <a:r>
              <a:rPr lang="ru-RU" sz="2800">
                <a:solidFill>
                  <a:srgbClr val="000000"/>
                </a:solidFill>
                <a:latin typeface="Century Schoolbook"/>
              </a:rPr>
              <a:t>13 февраля 1996 г.</a:t>
            </a:r>
            <a:endParaRPr/>
          </a:p>
        </p:txBody>
      </p:sp>
      <p:pic>
        <p:nvPicPr>
          <p:cNvPr id="69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20" y="3973680"/>
            <a:ext cx="8459280" cy="2883960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500120" y="1714320"/>
            <a:ext cx="6406920" cy="4792320"/>
          </a:xfrm>
          <a:prstGeom prst="rect">
            <a:avLst/>
          </a:prstGeom>
        </p:spPr>
      </p:pic>
      <p:sp>
        <p:nvSpPr>
          <p:cNvPr id="71" name="CustomShape 1"/>
          <p:cNvSpPr/>
          <p:nvPr/>
        </p:nvSpPr>
        <p:spPr>
          <a:xfrm>
            <a:off x="285840" y="0"/>
            <a:ext cx="8715240" cy="142848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>
                <a:solidFill>
                  <a:srgbClr val="000000"/>
                </a:solidFill>
                <a:latin typeface="Century Schoolbook"/>
              </a:rPr>
              <a:t>Ребята предпочли мученическую смерть позору предательства и вероотступничества.</a:t>
            </a:r>
            <a:endParaRPr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214200" y="0"/>
            <a:ext cx="3714480" cy="271440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entury Schoolbook"/>
              </a:rPr>
              <a:t>Александр Железнов, наш земляк, похоронен на Вачском кладбище </a:t>
            </a:r>
            <a:endParaRPr/>
          </a:p>
        </p:txBody>
      </p:sp>
      <p:pic>
        <p:nvPicPr>
          <p:cNvPr id="7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96960" y="714240"/>
            <a:ext cx="4846680" cy="3428640"/>
          </a:xfrm>
          <a:prstGeom prst="rect">
            <a:avLst/>
          </a:prstGeom>
        </p:spPr>
      </p:pic>
      <p:sp>
        <p:nvSpPr>
          <p:cNvPr id="74" name="CustomShape 2"/>
          <p:cNvSpPr/>
          <p:nvPr/>
        </p:nvSpPr>
        <p:spPr>
          <a:xfrm>
            <a:off x="142920" y="3429000"/>
            <a:ext cx="4214520" cy="342864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«Его душа ушла в полет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Его отпели птицы,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А мать живого сына ждет…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А он - на все века вперед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Бессмертным возвратится»</a:t>
            </a:r>
            <a:endParaRPr/>
          </a:p>
          <a:p>
            <a:pPr algn="r"/>
            <a:r>
              <a:rPr lang="ru-RU" sz="2400">
                <a:solidFill>
                  <a:srgbClr val="000000"/>
                </a:solidFill>
                <a:latin typeface="Century Schoolbook"/>
              </a:rPr>
              <a:t> Николай Тальков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285840" y="0"/>
            <a:ext cx="8500680" cy="657180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3600" b="1" i="1" u="sng">
                <a:solidFill>
                  <a:srgbClr val="000000"/>
                </a:solidFill>
                <a:latin typeface="Century Schoolbook"/>
              </a:rPr>
              <a:t>Я – мать солдата</a:t>
            </a:r>
            <a:endParaRPr/>
          </a:p>
          <a:p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Я – мать солдата.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Два сына отслужили, долг вернув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Своей России,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Ушел и третий в путь…слезой сверкнув, горжусь я им.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И снова ждать, покой и сон забыв, скупые строки…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Пусть не прорвется вновь нарыв горячей точки!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Чеченских ужасов не позабыть и ад Афгана…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И сколько матерям придется жить с кровавой раной?!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Не дайте, люди, снова повторить такого ада!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Я не устану это говорить: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Я- мать солдата.</a:t>
            </a:r>
            <a:endParaRPr/>
          </a:p>
          <a:p>
            <a:pPr algn="ctr"/>
            <a:r>
              <a:rPr lang="ru-RU" sz="2400">
                <a:solidFill>
                  <a:srgbClr val="000000"/>
                </a:solidFill>
                <a:latin typeface="Century Schoolbook"/>
              </a:rPr>
              <a:t>Наталья Семанина, р.п. Вача</a:t>
            </a:r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240" cy="4525920"/>
          </a:xfrm>
        </p:spPr>
        <p:txBody>
          <a:bodyPr/>
          <a:lstStyle/>
          <a:p>
            <a:r>
              <a:rPr lang="ru-RU" dirty="0" smtClean="0"/>
              <a:t>Источники:</a:t>
            </a:r>
          </a:p>
          <a:p>
            <a:pPr marL="342900" indent="-342900"/>
            <a:r>
              <a:rPr lang="ru-RU" dirty="0" smtClean="0"/>
              <a:t>Кураев А.В. Основы духовно-нравственной культуры народов России. </a:t>
            </a:r>
            <a:endParaRPr lang="ru-RU" dirty="0"/>
          </a:p>
          <a:p>
            <a:pPr marL="342900" indent="-342900"/>
            <a:r>
              <a:rPr lang="ru-RU" dirty="0" smtClean="0"/>
              <a:t>Основы православной культуры. 4-5классы: учебник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</a:p>
          <a:p>
            <a:pPr marL="342900" indent="-342900"/>
            <a:r>
              <a:rPr lang="ru-RU" dirty="0"/>
              <a:t>у</a:t>
            </a:r>
            <a:r>
              <a:rPr lang="ru-RU" dirty="0" smtClean="0"/>
              <a:t>чреждений/ А.В.Кураев. – 2-е изд. – М.: Просвещение, 2012.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337</Words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                                             Подготовила материал                                   Трифонова Людмила Петровна,                      учитель ИЗО, МХК, ОРКСЭ модуль ОПК,                                                МБОУ  Арефинская СОШ,                                                Нижегородская область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15</cp:revision>
  <dcterms:modified xsi:type="dcterms:W3CDTF">2016-10-24T11:51:25Z</dcterms:modified>
</cp:coreProperties>
</file>