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75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2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F424-3BDD-4A74-9AFE-F90619CD011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2236-A4D9-4EB6-BF56-06837D9F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Культ святости в русском православии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Подготовила материал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Трифонова Людмила Петровна,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учитель ИЗО, МХК, Религии России,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МБОУ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Арефинская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СОШ,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Нижегородская область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Святители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7" name="Содержимое 6" descr="1261550764_5450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1214422"/>
            <a:ext cx="4133727" cy="5143536"/>
          </a:xfrm>
        </p:spPr>
      </p:pic>
      <p:pic>
        <p:nvPicPr>
          <p:cNvPr id="8" name="Содержимое 7" descr="Aleksej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4143404" cy="513220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Праведные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7" name="Содержимое 6" descr="icona_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286280" cy="5298319"/>
          </a:xfrm>
        </p:spPr>
      </p:pic>
      <p:pic>
        <p:nvPicPr>
          <p:cNvPr id="8" name="Содержимое 7" descr="Артемий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214421"/>
            <a:ext cx="3632543" cy="525609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Благоверные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10" name="Содержимое 9" descr="Петр_и_Феврония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14422"/>
            <a:ext cx="4182923" cy="5143536"/>
          </a:xfrm>
        </p:spPr>
      </p:pic>
      <p:pic>
        <p:nvPicPr>
          <p:cNvPr id="9" name="Содержимое 8" descr="Александр Невский, св. блгв. князь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14421"/>
            <a:ext cx="2786082" cy="515941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Страстотерпцы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8" name="Содержимое 7" descr="Борис и Гле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2928958" cy="5230282"/>
          </a:xfrm>
        </p:spPr>
      </p:pic>
      <p:pic>
        <p:nvPicPr>
          <p:cNvPr id="11" name="Содержимое 10" descr="0_12aab_a7965ebd_XL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119830" cy="521497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Благоверные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10" name="Содержимое 9" descr="Петр_и_Феврония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14422"/>
            <a:ext cx="4182923" cy="5143536"/>
          </a:xfrm>
        </p:spPr>
      </p:pic>
      <p:pic>
        <p:nvPicPr>
          <p:cNvPr id="9" name="Содержимое 8" descr="Александр Невский, св. блгв. князь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14421"/>
            <a:ext cx="2786082" cy="515941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857232"/>
            <a:ext cx="4429156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Блаженные,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Христа ради юродивые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6" name="Содержимое 5" descr="19V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2242525" cy="3143272"/>
          </a:xfrm>
        </p:spPr>
      </p:pic>
      <p:pic>
        <p:nvPicPr>
          <p:cNvPr id="8" name="Содержимое 7" descr="ksen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00100" y="3500438"/>
            <a:ext cx="2513012" cy="3143272"/>
          </a:xfrm>
        </p:spPr>
      </p:pic>
      <p:pic>
        <p:nvPicPr>
          <p:cNvPr id="11" name="Рисунок 10" descr="4419134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14290"/>
            <a:ext cx="2219777" cy="3143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09" y="3500438"/>
            <a:ext cx="4214809" cy="316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6000" b="1" dirty="0" err="1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Бессребренники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7" name="Содержимое 6" descr="9x11-200dp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14422"/>
            <a:ext cx="4500594" cy="544641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Равноапостольные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5" name="Содержимое 4" descr="Кирилл и Мефодий 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951792" cy="5214974"/>
          </a:xfrm>
        </p:spPr>
      </p:pic>
      <p:pic>
        <p:nvPicPr>
          <p:cNvPr id="6" name="Содержимое 5" descr="1246349504_kniginl_olga_6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857628"/>
            <a:ext cx="2035983" cy="2714644"/>
          </a:xfrm>
        </p:spPr>
      </p:pic>
      <p:pic>
        <p:nvPicPr>
          <p:cNvPr id="7" name="Рисунок 6" descr="4236244872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857628"/>
            <a:ext cx="2224840" cy="2714644"/>
          </a:xfrm>
          <a:prstGeom prst="rect">
            <a:avLst/>
          </a:prstGeom>
        </p:spPr>
      </p:pic>
      <p:pic>
        <p:nvPicPr>
          <p:cNvPr id="8" name="Рисунок 7" descr="5492449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928670"/>
            <a:ext cx="1878577" cy="2670710"/>
          </a:xfrm>
          <a:prstGeom prst="rect">
            <a:avLst/>
          </a:prstGeom>
        </p:spPr>
      </p:pic>
      <p:pic>
        <p:nvPicPr>
          <p:cNvPr id="9" name="Рисунок 8" descr="0_1f69d_2547d8cf_XL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1000108"/>
            <a:ext cx="2144569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Канонизация святых и их почитание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Святой  объединяет в себе два мира – божественный и человеческий, выступает заступником за людей перед Богом. Таким образом, святой – посредник между людьми и Богом.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Поклонение святым выражается как в почитании их икон, так и в почитании мощей.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Мощи – останки святых. Почитаемые церковью как исполненные благодати и обладающие даром чудотворения святыни.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Вот почему храмы и монастыри, где находятся мощи святых,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тановятся местом паломничества.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Источники: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29666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Религии России. Часть 2: учебное пособие для учащихся 9 классов общеобразовательных школ / авт. –сост. В.К.Романовский, Л.А.Гончар.- Н.Новгород: Нижегородский институт развития образования, 2013.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Святая Троица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8" name="Содержимое 7" descr="Троица_Ветхозаветная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984799" cy="542928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7829576" cy="455455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« Святая святых»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православного храма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икона ( с греч.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«изображение,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образ»)                       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Пресвятая Богородица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6" name="Содержимое 5" descr="Богоматерь_Владимирск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42985"/>
            <a:ext cx="3677009" cy="550072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Главным критерием правильности иконы является ее каноничность в изображении Христа, Божией Матери, ангелов и святых с точки зрения православной художественной традиции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Ангелы, Архангелы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6" name="Содержимое 5" descr="Ангел-хранит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2714644" cy="5278474"/>
          </a:xfrm>
        </p:spPr>
      </p:pic>
      <p:pic>
        <p:nvPicPr>
          <p:cNvPr id="9" name="Содержимое 8" descr="Благовещени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285860"/>
            <a:ext cx="4354119" cy="52864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Пророки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11" name="Содержимое 10" descr="75054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1"/>
            <a:ext cx="2942980" cy="4214842"/>
          </a:xfrm>
        </p:spPr>
      </p:pic>
      <p:pic>
        <p:nvPicPr>
          <p:cNvPr id="12" name="Рисунок 11" descr="9245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14290"/>
            <a:ext cx="2048955" cy="442915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Апостолы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7" name="Содержимое 6" descr="Апостолы Петр и Паве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029826" cy="3786214"/>
          </a:xfrm>
        </p:spPr>
      </p:pic>
      <p:pic>
        <p:nvPicPr>
          <p:cNvPr id="8" name="Содержимое 7" descr="Duccio_di_Buoninsegna_Apparition_of_Christ_to_Apostles_at_the_Closed_Gate_art_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9058" y="1428736"/>
            <a:ext cx="4973680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Мученики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7" name="Содержимое 6" descr="p1010585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3857652" cy="5345379"/>
          </a:xfrm>
        </p:spPr>
      </p:pic>
      <p:pic>
        <p:nvPicPr>
          <p:cNvPr id="8" name="Содержимое 7" descr="00047w2h-web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142984"/>
            <a:ext cx="4049392" cy="52864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Великомученики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7" name="Содержимое 6" descr="85256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4000528" cy="4999249"/>
          </a:xfrm>
        </p:spPr>
      </p:pic>
      <p:pic>
        <p:nvPicPr>
          <p:cNvPr id="8" name="Содержимое 7" descr="11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48806" y="1285860"/>
            <a:ext cx="4157909" cy="50006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Orthodox.tt eRoos" pitchFamily="2" charset="0"/>
              </a:rPr>
              <a:t>Преподобные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Orthodox.tt eRoos" pitchFamily="2" charset="0"/>
            </a:endParaRPr>
          </a:p>
        </p:txBody>
      </p:sp>
      <p:pic>
        <p:nvPicPr>
          <p:cNvPr id="7" name="Содержимое 6" descr="61465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286148" cy="4914608"/>
          </a:xfrm>
        </p:spPr>
      </p:pic>
      <p:pic>
        <p:nvPicPr>
          <p:cNvPr id="8" name="Содержимое 7" descr="387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2164" y="1357298"/>
            <a:ext cx="4156586" cy="492922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213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Культ святости в русском православии</vt:lpstr>
      <vt:lpstr>Святая Троица</vt:lpstr>
      <vt:lpstr>Пресвятая Богородица</vt:lpstr>
      <vt:lpstr>Ангелы, Архангелы</vt:lpstr>
      <vt:lpstr>Пророки</vt:lpstr>
      <vt:lpstr>Апостолы</vt:lpstr>
      <vt:lpstr>Мученики</vt:lpstr>
      <vt:lpstr>Великомученики</vt:lpstr>
      <vt:lpstr>Преподобные</vt:lpstr>
      <vt:lpstr>Святители</vt:lpstr>
      <vt:lpstr>Праведные</vt:lpstr>
      <vt:lpstr>Благоверные</vt:lpstr>
      <vt:lpstr>Страстотерпцы</vt:lpstr>
      <vt:lpstr>Благоверные</vt:lpstr>
      <vt:lpstr>Блаженные, Христа ради юродивые</vt:lpstr>
      <vt:lpstr>Бессребренники</vt:lpstr>
      <vt:lpstr>Равноапостольные</vt:lpstr>
      <vt:lpstr>Канонизация святых и их почитание</vt:lpstr>
      <vt:lpstr>Источники: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Почитание святых в Православии</dc:title>
  <dc:creator>Home</dc:creator>
  <cp:lastModifiedBy>User</cp:lastModifiedBy>
  <cp:revision>12</cp:revision>
  <dcterms:created xsi:type="dcterms:W3CDTF">2010-01-29T19:58:41Z</dcterms:created>
  <dcterms:modified xsi:type="dcterms:W3CDTF">2016-10-25T10:47:26Z</dcterms:modified>
</cp:coreProperties>
</file>