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3" r:id="rId14"/>
    <p:sldId id="267" r:id="rId15"/>
    <p:sldId id="268" r:id="rId16"/>
    <p:sldId id="272" r:id="rId17"/>
    <p:sldId id="269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" TargetMode="External"/><Relationship Id="rId2" Type="http://schemas.openxmlformats.org/officeDocument/2006/relationships/hyperlink" Target="http://www.calend.ru/holidays/0/0/3272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andex.ru/legal/fotki_termsofus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Картинки по запросу твори добр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188640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 Black" panose="020B0A04020102020204" pitchFamily="34" charset="0"/>
              </a:rPr>
              <a:t>Муниципальное </a:t>
            </a:r>
            <a:r>
              <a:rPr lang="ru-RU" sz="16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 Black" panose="020B0A04020102020204" pitchFamily="34" charset="0"/>
              </a:rPr>
              <a:t>Бюджетное Общеобразовательное </a:t>
            </a:r>
            <a:r>
              <a:rPr lang="ru-RU" sz="1600" b="1" dirty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 Black" panose="020B0A04020102020204" pitchFamily="34" charset="0"/>
              </a:rPr>
              <a:t>Учреждение</a:t>
            </a:r>
          </a:p>
          <a:p>
            <a:pPr algn="ctr"/>
            <a:r>
              <a:rPr lang="ru-RU" sz="1600" b="1" dirty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 Black" panose="020B0A04020102020204" pitchFamily="34" charset="0"/>
              </a:rPr>
              <a:t>«</a:t>
            </a:r>
            <a:r>
              <a:rPr lang="ru-RU" sz="1600" b="1" dirty="0" err="1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 Black" panose="020B0A04020102020204" pitchFamily="34" charset="0"/>
              </a:rPr>
              <a:t>Цивильская</a:t>
            </a:r>
            <a:r>
              <a:rPr lang="ru-RU" sz="1600" b="1" dirty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 Black" panose="020B0A04020102020204" pitchFamily="34" charset="0"/>
              </a:rPr>
              <a:t> средняя общеобразовательная школа №1</a:t>
            </a:r>
          </a:p>
          <a:p>
            <a:pPr algn="ctr"/>
            <a:r>
              <a:rPr lang="ru-RU" sz="1600" b="1" dirty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 Black" panose="020B0A04020102020204" pitchFamily="34" charset="0"/>
              </a:rPr>
              <a:t>имени Героя Советского Союза М.В. Силантьева»</a:t>
            </a:r>
          </a:p>
          <a:p>
            <a:pPr algn="ctr"/>
            <a:r>
              <a:rPr lang="ru-RU" sz="1600" b="1" dirty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 Black" panose="020B0A04020102020204" pitchFamily="34" charset="0"/>
              </a:rPr>
              <a:t>города Цивильск Чувашской Республики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4581128"/>
            <a:ext cx="83884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>
                <a:ln>
                  <a:solidFill>
                    <a:srgbClr val="00B0F0"/>
                  </a:solidFill>
                </a:ln>
                <a:solidFill>
                  <a:srgbClr val="000099"/>
                </a:solidFill>
                <a:latin typeface="Arial Black" panose="020B0A04020102020204" pitchFamily="34" charset="0"/>
              </a:rPr>
              <a:t>Автор</a:t>
            </a:r>
            <a:r>
              <a:rPr lang="ru-RU" sz="2000" dirty="0" smtClean="0">
                <a:ln>
                  <a:solidFill>
                    <a:srgbClr val="00B0F0"/>
                  </a:solidFill>
                </a:ln>
                <a:solidFill>
                  <a:srgbClr val="000099"/>
                </a:solidFill>
                <a:latin typeface="Arial Black" panose="020B0A04020102020204" pitchFamily="34" charset="0"/>
              </a:rPr>
              <a:t>:</a:t>
            </a:r>
          </a:p>
          <a:p>
            <a:pPr algn="r"/>
            <a:r>
              <a:rPr lang="ru-RU" sz="2000" dirty="0" smtClean="0">
                <a:ln>
                  <a:solidFill>
                    <a:srgbClr val="00B0F0"/>
                  </a:solidFill>
                </a:ln>
                <a:solidFill>
                  <a:srgbClr val="000099"/>
                </a:solidFill>
                <a:latin typeface="Arial Black" panose="020B0A04020102020204" pitchFamily="34" charset="0"/>
              </a:rPr>
              <a:t> учитель английского </a:t>
            </a:r>
            <a:r>
              <a:rPr lang="ru-RU" sz="2000" dirty="0">
                <a:ln>
                  <a:solidFill>
                    <a:srgbClr val="00B0F0"/>
                  </a:solidFill>
                </a:ln>
                <a:solidFill>
                  <a:srgbClr val="000099"/>
                </a:solidFill>
                <a:latin typeface="Arial Black" panose="020B0A04020102020204" pitchFamily="34" charset="0"/>
              </a:rPr>
              <a:t>языка </a:t>
            </a:r>
            <a:endParaRPr lang="ru-RU" sz="2000" dirty="0" smtClean="0">
              <a:ln>
                <a:solidFill>
                  <a:srgbClr val="00B0F0"/>
                </a:solidFill>
              </a:ln>
              <a:solidFill>
                <a:srgbClr val="000099"/>
              </a:solidFill>
              <a:latin typeface="Arial Black" panose="020B0A04020102020204" pitchFamily="34" charset="0"/>
            </a:endParaRPr>
          </a:p>
          <a:p>
            <a:pPr algn="r"/>
            <a:r>
              <a:rPr lang="ru-RU" sz="2000" dirty="0">
                <a:ln>
                  <a:solidFill>
                    <a:srgbClr val="00B0F0"/>
                  </a:solidFill>
                </a:ln>
                <a:solidFill>
                  <a:srgbClr val="000099"/>
                </a:solidFill>
                <a:latin typeface="Arial Black" panose="020B0A04020102020204" pitchFamily="34" charset="0"/>
              </a:rPr>
              <a:t>Ольга Михайловна</a:t>
            </a:r>
          </a:p>
          <a:p>
            <a:pPr algn="r"/>
            <a:r>
              <a:rPr lang="ru-RU" sz="2000" dirty="0" smtClean="0">
                <a:ln>
                  <a:solidFill>
                    <a:srgbClr val="00B0F0"/>
                  </a:solidFill>
                </a:ln>
                <a:solidFill>
                  <a:srgbClr val="000099"/>
                </a:solidFill>
                <a:latin typeface="Arial Black" panose="020B0A04020102020204" pitchFamily="34" charset="0"/>
              </a:rPr>
              <a:t>Степанова</a:t>
            </a:r>
          </a:p>
          <a:p>
            <a:pPr algn="r"/>
            <a:endParaRPr lang="ru-RU" sz="2000" dirty="0">
              <a:ln>
                <a:solidFill>
                  <a:srgbClr val="00B0F0"/>
                </a:solidFill>
              </a:ln>
              <a:solidFill>
                <a:srgbClr val="000099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000" dirty="0" smtClean="0">
                <a:ln>
                  <a:solidFill>
                    <a:srgbClr val="00B0F0"/>
                  </a:solidFill>
                </a:ln>
                <a:solidFill>
                  <a:srgbClr val="000099"/>
                </a:solidFill>
                <a:latin typeface="Arial Black" panose="020B0A04020102020204" pitchFamily="34" charset="0"/>
              </a:rPr>
              <a:t>2016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923" y="1340768"/>
            <a:ext cx="8945077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Всемирный день доброты – каждый день!</a:t>
            </a:r>
            <a:endParaRPr lang="ru-RU" sz="2800" b="1" spc="50" dirty="0" smtClean="0">
              <a:ln w="11430">
                <a:solidFill>
                  <a:srgbClr val="FF0000"/>
                </a:solidFill>
              </a:ln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48064" y="2132856"/>
            <a:ext cx="3600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Тематическая лекция </a:t>
            </a:r>
          </a:p>
          <a:p>
            <a:pPr algn="r"/>
            <a:r>
              <a:rPr lang="ru-RU" sz="280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для </a:t>
            </a:r>
            <a:r>
              <a:rPr lang="ru-RU" sz="280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учащихся </a:t>
            </a:r>
            <a:endParaRPr lang="ru-RU" sz="2800" dirty="0" smtClean="0">
              <a:ln>
                <a:solidFill>
                  <a:srgbClr val="FF000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r"/>
            <a:r>
              <a:rPr lang="ru-RU" sz="280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3-11 </a:t>
            </a:r>
            <a:r>
              <a:rPr lang="ru-RU" sz="280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классов</a:t>
            </a:r>
            <a:endParaRPr lang="ru-RU" sz="2800" dirty="0">
              <a:ln>
                <a:solidFill>
                  <a:srgbClr val="FF000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Картинки по запросу что значит творить добр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908720"/>
            <a:ext cx="5434708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1520" y="117693"/>
            <a:ext cx="331236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И всё это даже подтверждено практическими исследованиями – когда человек делает что-то хорошее другим людям, у него повышается уровень лимфоцитов, и расширяются сосуды, это ведет к правильной работе сердца; мозг вырабатывает большое количество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эндорфинов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(известных как «гормоны удовольствия»), которые обладают успокаивающим эффектом, нейтрализуют воздействие стресса, облегчают депрессию. 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260648"/>
            <a:ext cx="453650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И как призывают организаторы праздника, </a:t>
            </a:r>
            <a:endParaRPr lang="ru-RU" sz="24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важно </a:t>
            </a: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быть </a:t>
            </a: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добрым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не только в этот День, но и ежедневно, </a:t>
            </a:r>
            <a:endParaRPr lang="ru-RU" sz="24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причём </a:t>
            </a: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добрым безгранично и бескорыстно. </a:t>
            </a:r>
            <a:endParaRPr lang="ru-RU" sz="24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Ведь</a:t>
            </a: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, если ожидать </a:t>
            </a: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благодарность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(в любом её проявлении) </a:t>
            </a:r>
            <a:endParaRPr lang="ru-RU" sz="24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за </a:t>
            </a: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свою доброту, </a:t>
            </a:r>
            <a:endParaRPr lang="ru-RU" sz="24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то </a:t>
            </a: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это </a:t>
            </a: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уже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не настоящая Доброта. </a:t>
            </a:r>
            <a:b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</a:br>
            <a:endParaRPr lang="ru-RU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43012" name="Picture 4" descr="Картинки по запросу что значит творить добро"/>
          <p:cNvPicPr>
            <a:picLocks noChangeAspect="1" noChangeArrowheads="1"/>
          </p:cNvPicPr>
          <p:nvPr/>
        </p:nvPicPr>
        <p:blipFill>
          <a:blip r:embed="rId2" cstate="print"/>
          <a:srcRect l="7805" t="4555" r="7905" b="-5484"/>
          <a:stretch>
            <a:fillRect/>
          </a:stretch>
        </p:blipFill>
        <p:spPr bwMode="auto">
          <a:xfrm>
            <a:off x="4499992" y="692696"/>
            <a:ext cx="4248472" cy="5241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Картинки по запросу что значит творить добро"/>
          <p:cNvPicPr>
            <a:picLocks noChangeAspect="1" noChangeArrowheads="1"/>
          </p:cNvPicPr>
          <p:nvPr/>
        </p:nvPicPr>
        <p:blipFill>
          <a:blip r:embed="rId2" cstate="print"/>
          <a:srcRect l="8274" b="8651"/>
          <a:stretch>
            <a:fillRect/>
          </a:stretch>
        </p:blipFill>
        <p:spPr bwMode="auto">
          <a:xfrm>
            <a:off x="-1" y="0"/>
            <a:ext cx="918174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0" name="Picture 4" descr="Картинки по запросу что значит творить добр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2149019"/>
            <a:ext cx="48245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 Black" pitchFamily="34" charset="0"/>
              </a:rPr>
              <a:t>Кстати</a:t>
            </a:r>
            <a:r>
              <a:rPr lang="ru-RU" sz="2000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 Black" pitchFamily="34" charset="0"/>
              </a:rPr>
              <a:t>,</a:t>
            </a:r>
          </a:p>
          <a:p>
            <a:r>
              <a:rPr lang="ru-RU" sz="2000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000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 Black" pitchFamily="34" charset="0"/>
              </a:rPr>
              <a:t>у самого праздника за время его существования появились и свои традиции. Так, в День Доброты, помимо добрых улыбок и дел, принято дарить знакомым и незнакомым людям цветы (например, в Сингапуре – маргаритки и герберы). А специально для этого Дня французский художник </a:t>
            </a:r>
            <a:r>
              <a:rPr lang="ru-RU" sz="2000" dirty="0" err="1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 Black" pitchFamily="34" charset="0"/>
              </a:rPr>
              <a:t>Орель</a:t>
            </a:r>
            <a:r>
              <a:rPr lang="ru-RU" sz="2000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 Black" pitchFamily="34" charset="0"/>
              </a:rPr>
              <a:t> (</a:t>
            </a:r>
            <a:r>
              <a:rPr lang="ru-RU" sz="2000" dirty="0" err="1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 Black" pitchFamily="34" charset="0"/>
              </a:rPr>
              <a:t>Aurele</a:t>
            </a:r>
            <a:r>
              <a:rPr lang="ru-RU" sz="2000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 Black" pitchFamily="34" charset="0"/>
              </a:rPr>
              <a:t>) создал символ – открытое сердце. </a:t>
            </a:r>
            <a:br>
              <a:rPr lang="ru-RU" sz="2000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000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Arial Black" pitchFamily="34" charset="0"/>
              </a:rPr>
            </a:br>
            <a:endParaRPr lang="ru-RU" sz="2000" dirty="0">
              <a:ln>
                <a:solidFill>
                  <a:srgbClr val="FFFF00"/>
                </a:solidFill>
              </a:ln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80898" name="Picture 2" descr="Картинки по запросу что значит творить добр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2339752" cy="17458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Картинки по запросу добрые дела"/>
          <p:cNvPicPr>
            <a:picLocks noChangeAspect="1" noChangeArrowheads="1"/>
          </p:cNvPicPr>
          <p:nvPr/>
        </p:nvPicPr>
        <p:blipFill>
          <a:blip r:embed="rId2" cstate="print"/>
          <a:srcRect l="2427" t="3012" r="2923" b="3619"/>
          <a:stretch>
            <a:fillRect/>
          </a:stretch>
        </p:blipFill>
        <p:spPr bwMode="auto">
          <a:xfrm>
            <a:off x="683568" y="332656"/>
            <a:ext cx="7848872" cy="6238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Картинки по запросу что значит творить добро"/>
          <p:cNvPicPr>
            <a:picLocks noChangeAspect="1" noChangeArrowheads="1"/>
          </p:cNvPicPr>
          <p:nvPr/>
        </p:nvPicPr>
        <p:blipFill>
          <a:blip r:embed="rId2" cstate="print"/>
          <a:srcRect l="6699" r="9439" b="9701"/>
          <a:stretch>
            <a:fillRect/>
          </a:stretch>
        </p:blipFill>
        <p:spPr bwMode="auto">
          <a:xfrm>
            <a:off x="1403648" y="764704"/>
            <a:ext cx="6488939" cy="5240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что значит творить добр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Картинки по запросу что значит творить добр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7821663" cy="4786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23928" y="620688"/>
            <a:ext cx="11358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Источник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132856"/>
            <a:ext cx="842493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Всемирный день доброты  </a:t>
            </a:r>
            <a:r>
              <a:rPr lang="en-US" sz="2000" dirty="0" smtClean="0">
                <a:solidFill>
                  <a:srgbClr val="002060"/>
                </a:solidFill>
                <a:hlinkClick r:id="rId2"/>
              </a:rPr>
              <a:t>http://www.calend.ru/holidays/0/0/3272</a:t>
            </a:r>
            <a:r>
              <a:rPr lang="en-US" sz="2000" dirty="0" smtClean="0">
                <a:solidFill>
                  <a:srgbClr val="002060"/>
                </a:solidFill>
                <a:hlinkClick r:id="rId2"/>
              </a:rPr>
              <a:t>/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Все изображения  для  слайдов  взяты </a:t>
            </a:r>
            <a:r>
              <a:rPr lang="ru-RU" sz="2000" dirty="0" smtClean="0">
                <a:solidFill>
                  <a:srgbClr val="002060"/>
                </a:solidFill>
              </a:rPr>
              <a:t>на сайте </a:t>
            </a:r>
            <a:r>
              <a:rPr lang="ru-RU" sz="2000" u="sng" dirty="0" smtClean="0">
                <a:solidFill>
                  <a:srgbClr val="002060"/>
                </a:solidFill>
                <a:hlinkClick r:id="rId3"/>
              </a:rPr>
              <a:t>http://yandex.ru</a:t>
            </a: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Условия использования сайта 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u="sng" dirty="0" smtClean="0">
                <a:solidFill>
                  <a:srgbClr val="002060"/>
                </a:solidFill>
                <a:hlinkClick r:id="rId4"/>
              </a:rPr>
              <a:t>https</a:t>
            </a:r>
            <a:r>
              <a:rPr lang="ru-RU" sz="2000" u="sng" dirty="0" smtClean="0">
                <a:solidFill>
                  <a:srgbClr val="002060"/>
                </a:solidFill>
                <a:hlinkClick r:id="rId4"/>
              </a:rPr>
              <a:t>://yandex.ru/legal/fotki_termsofuse</a:t>
            </a:r>
            <a:r>
              <a:rPr lang="ru-RU" sz="2000" u="sng" dirty="0" smtClean="0">
                <a:solidFill>
                  <a:srgbClr val="002060"/>
                </a:solidFill>
                <a:hlinkClick r:id="rId4"/>
              </a:rPr>
              <a:t>/</a:t>
            </a:r>
            <a:endParaRPr lang="ru-RU" sz="2000" u="sng" dirty="0" smtClean="0">
              <a:solidFill>
                <a:srgbClr val="002060"/>
              </a:solidFill>
            </a:endParaRPr>
          </a:p>
          <a:p>
            <a:endParaRPr lang="ru-RU" u="sng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Картинки по запросу что значит творить добр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76672"/>
            <a:ext cx="4104456" cy="5911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51520" y="332656"/>
            <a:ext cx="4176464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Очень доброй традицией для многих стран стало ежегодное празднование 13 ноября Всемирного дня Доброты (</a:t>
            </a:r>
            <a:r>
              <a:rPr lang="ru-RU" sz="2000" dirty="0" err="1" smtClean="0">
                <a:solidFill>
                  <a:srgbClr val="002060"/>
                </a:solidFill>
                <a:latin typeface="Arial Black" pitchFamily="34" charset="0"/>
              </a:rPr>
              <a:t>World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 Black" pitchFamily="34" charset="0"/>
              </a:rPr>
              <a:t>Kindness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 Black" pitchFamily="34" charset="0"/>
              </a:rPr>
              <a:t>Day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), датой для которого был выбран день открытия в 1998 году в Токио 1-й конференции Всемирного движения доброты (</a:t>
            </a:r>
            <a:r>
              <a:rPr lang="ru-RU" sz="2000" dirty="0" err="1" smtClean="0">
                <a:solidFill>
                  <a:srgbClr val="002060"/>
                </a:solidFill>
                <a:latin typeface="Arial Black" pitchFamily="34" charset="0"/>
              </a:rPr>
              <a:t>World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 Black" pitchFamily="34" charset="0"/>
              </a:rPr>
              <a:t>Kindness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 Black" pitchFamily="34" charset="0"/>
              </a:rPr>
              <a:t>Movement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). В данном мероприятии участвовали представители Австралии, Канады, Японии, Таиланда, Сингапура, Великобритании и США (позднее к Движению присоединились и другие страны).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4267534_3grIfHvkZWI (500x466, 71Kb)"/>
          <p:cNvPicPr>
            <a:picLocks noChangeAspect="1" noChangeArrowheads="1"/>
          </p:cNvPicPr>
          <p:nvPr/>
        </p:nvPicPr>
        <p:blipFill>
          <a:blip r:embed="rId2" cstate="print"/>
          <a:srcRect l="8216" r="8446" b="4285"/>
          <a:stretch>
            <a:fillRect/>
          </a:stretch>
        </p:blipFill>
        <p:spPr bwMode="auto">
          <a:xfrm>
            <a:off x="3635896" y="692696"/>
            <a:ext cx="5112568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51520" y="332656"/>
            <a:ext cx="352839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Сама организация «Всемирное движение доброты» была создана в Японии годом ранее, в 1997-м, и собрала «под свои знамёна» единомышленников движения доброты из разных стран – волонтёров и добровольцев, которые из года в год неустанно действуют по всему миру и своими делами вдохновляют людей на совершение добрых поступков. И сегодня присоединиться к ним могут все желающие совершить добрый, искренний, благородный поступок</a:t>
            </a:r>
            <a:b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</a:b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4267534_2 (498x604, 193Kb)"/>
          <p:cNvPicPr>
            <a:picLocks noChangeAspect="1" noChangeArrowheads="1"/>
          </p:cNvPicPr>
          <p:nvPr/>
        </p:nvPicPr>
        <p:blipFill>
          <a:blip r:embed="rId2" cstate="print"/>
          <a:srcRect l="7463" r="10448" b="2114"/>
          <a:stretch>
            <a:fillRect/>
          </a:stretch>
        </p:blipFill>
        <p:spPr bwMode="auto">
          <a:xfrm>
            <a:off x="4860032" y="476672"/>
            <a:ext cx="3960440" cy="5949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1520" y="302359"/>
            <a:ext cx="471601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У 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Движения есть свой официальный документ – «Декларация доброты», которая гласит: «Мы признаем фундаментальную важность простой человеческой доброты, как основного условия доставляющей удовлетворение и осмысленной жизни, и этим документом провозглашаем создание Всемирного движения доброты. Мы будем стремиться объединиться через организации в каждой стране и с помощью создания всемирной сети, и создать более добрый и более полный сочувствия мир». </a:t>
            </a:r>
            <a:b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</a:b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4267534_JpIOXVlxhrw (650x340, 94Kb)"/>
          <p:cNvPicPr>
            <a:picLocks noChangeAspect="1" noChangeArrowheads="1"/>
          </p:cNvPicPr>
          <p:nvPr/>
        </p:nvPicPr>
        <p:blipFill>
          <a:blip r:embed="rId2" cstate="print"/>
          <a:srcRect b="9048"/>
          <a:stretch>
            <a:fillRect/>
          </a:stretch>
        </p:blipFill>
        <p:spPr bwMode="auto">
          <a:xfrm>
            <a:off x="683568" y="2924944"/>
            <a:ext cx="7567873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23528" y="548680"/>
            <a:ext cx="84969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Именно участники данной организации и предложили создать такой замечательный праздник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Официально Всемирный день Доброты был учрежден </a:t>
            </a:r>
            <a:endParaRPr lang="ru-RU" sz="20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в 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Сингапуре 18 ноября 2000 года </a:t>
            </a:r>
            <a:endParaRPr lang="ru-RU" sz="20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на 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3-й конференции Движения доброты. </a:t>
            </a:r>
            <a:b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</a:b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Картинки по запросу поделись добр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548680"/>
            <a:ext cx="5182916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23528" y="260648"/>
            <a:ext cx="352839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Этот праздник , Всемирный день Доброты, – 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ещё один повод, вспомнить о таком качестве и категории человеческих отношений как Доброта и объединить существующие в различных странах движения за доброту, чтобы помочь людям осознать, что делать добро – совсем несложно, а результат у добрых дел и поступков колоссальный.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Картинки по запросу поделись добром"/>
          <p:cNvPicPr>
            <a:picLocks noChangeAspect="1" noChangeArrowheads="1"/>
          </p:cNvPicPr>
          <p:nvPr/>
        </p:nvPicPr>
        <p:blipFill>
          <a:blip r:embed="rId2" cstate="print"/>
          <a:srcRect b="5797"/>
          <a:stretch>
            <a:fillRect/>
          </a:stretch>
        </p:blipFill>
        <p:spPr bwMode="auto">
          <a:xfrm>
            <a:off x="827584" y="1988840"/>
            <a:ext cx="7446662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1520" y="260648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Ещё одна цель Всемирного дня Доброты, по словам его учредителей, – способствовать объединению разных наций, несмотря на языковые и культурные различия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Ведь только на основе искренне добрых дел и поступков можно достичь единства и взаимопонимания, </a:t>
            </a:r>
            <a:endParaRPr lang="ru-RU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сохранив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при этом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самобытность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и уникальность.</a:t>
            </a:r>
            <a:b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</a:b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Картинки по запросу что значит творить добро"/>
          <p:cNvPicPr>
            <a:picLocks noChangeAspect="1" noChangeArrowheads="1"/>
          </p:cNvPicPr>
          <p:nvPr/>
        </p:nvPicPr>
        <p:blipFill>
          <a:blip r:embed="rId2" cstate="print"/>
          <a:srcRect l="15356" t="16537" r="13770"/>
          <a:stretch>
            <a:fillRect/>
          </a:stretch>
        </p:blipFill>
        <p:spPr bwMode="auto">
          <a:xfrm>
            <a:off x="4191093" y="476672"/>
            <a:ext cx="4952907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1520" y="302359"/>
            <a:ext cx="396044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Творить 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добрые дела – невероятно просто, добро не измеряется деньгами, порой – не требует много времени и сил, главное – начать. Даже просто добрая улыбка незнакомому человеку – уже способна творить чудеса, в том числе и для самого человека, кто это Добро делает. Ведь помимо того, что добрые дела повышают всем настроение, они ещё и как нельзя лучше влияют на самочувствие, повышают жизненный тонус. </a:t>
            </a:r>
            <a:b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</a:b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4267534_875Wj1hSgNc (564x295, 87Kb)"/>
          <p:cNvPicPr>
            <a:picLocks noChangeAspect="1" noChangeArrowheads="1"/>
          </p:cNvPicPr>
          <p:nvPr/>
        </p:nvPicPr>
        <p:blipFill>
          <a:blip r:embed="rId2" cstate="print"/>
          <a:srcRect b="5181"/>
          <a:stretch>
            <a:fillRect/>
          </a:stretch>
        </p:blipFill>
        <p:spPr bwMode="auto">
          <a:xfrm>
            <a:off x="467544" y="2564904"/>
            <a:ext cx="8130746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476672"/>
            <a:ext cx="86409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Согласно исследованию психологов и врачей из разных стран, люди, которые ежедневно совершают добрые дела, лучше чувствуют себя и физически, </a:t>
            </a:r>
            <a:endParaRPr lang="ru-RU" sz="20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ощущают 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свою жизнь более гармоничной, </a:t>
            </a:r>
            <a:endParaRPr lang="ru-RU" sz="20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обладают 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лучшим иммунитетом, </a:t>
            </a:r>
            <a:endParaRPr lang="ru-RU" sz="20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а 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значит – они меньше болеют и дольше живут. </a:t>
            </a:r>
            <a:b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</a:b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94</TotalTime>
  <Words>683</Words>
  <Application>Microsoft Office PowerPoint</Application>
  <PresentationFormat>Экран (4:3)</PresentationFormat>
  <Paragraphs>51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Учитель</cp:lastModifiedBy>
  <cp:revision>14</cp:revision>
  <dcterms:created xsi:type="dcterms:W3CDTF">2016-11-11T06:16:31Z</dcterms:created>
  <dcterms:modified xsi:type="dcterms:W3CDTF">2016-11-11T08:01:19Z</dcterms:modified>
</cp:coreProperties>
</file>