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47" r:id="rId2"/>
    <p:sldId id="295" r:id="rId3"/>
    <p:sldId id="270" r:id="rId4"/>
    <p:sldId id="263" r:id="rId5"/>
    <p:sldId id="299" r:id="rId6"/>
    <p:sldId id="308" r:id="rId7"/>
    <p:sldId id="317" r:id="rId8"/>
    <p:sldId id="336" r:id="rId9"/>
    <p:sldId id="322" r:id="rId10"/>
    <p:sldId id="333" r:id="rId11"/>
    <p:sldId id="339" r:id="rId12"/>
    <p:sldId id="343" r:id="rId13"/>
    <p:sldId id="300" r:id="rId14"/>
    <p:sldId id="266" r:id="rId15"/>
    <p:sldId id="34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  <a:srgbClr val="FF99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36F10-3CC3-4C15-899D-83EA3B858ED3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CC9409-4E36-4489-B0EF-43145D8603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108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9F393-494E-4872-8152-B6FE1B3184A4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4A99-66A4-4DDE-8B7C-1B0C3344B8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9F393-494E-4872-8152-B6FE1B3184A4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4A99-66A4-4DDE-8B7C-1B0C3344B8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9F393-494E-4872-8152-B6FE1B3184A4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4A99-66A4-4DDE-8B7C-1B0C3344B8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9F393-494E-4872-8152-B6FE1B3184A4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4A99-66A4-4DDE-8B7C-1B0C3344B8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9F393-494E-4872-8152-B6FE1B3184A4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4A99-66A4-4DDE-8B7C-1B0C3344B8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9F393-494E-4872-8152-B6FE1B3184A4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4A99-66A4-4DDE-8B7C-1B0C3344B8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9F393-494E-4872-8152-B6FE1B3184A4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4A99-66A4-4DDE-8B7C-1B0C3344B8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9F393-494E-4872-8152-B6FE1B3184A4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4A99-66A4-4DDE-8B7C-1B0C3344B8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9F393-494E-4872-8152-B6FE1B3184A4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4A99-66A4-4DDE-8B7C-1B0C3344B8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9F393-494E-4872-8152-B6FE1B3184A4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4A99-66A4-4DDE-8B7C-1B0C3344B8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9F393-494E-4872-8152-B6FE1B3184A4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4A99-66A4-4DDE-8B7C-1B0C3344B8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F393-494E-4872-8152-B6FE1B3184A4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84A99-66A4-4DDE-8B7C-1B0C3344B8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764705"/>
            <a:ext cx="6912768" cy="1656183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Презентация к уроку обществознания 5 класс по теме «Семья и семейные отношения»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7744" y="2858160"/>
            <a:ext cx="4673523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Автор: </a:t>
            </a:r>
          </a:p>
          <a:p>
            <a:pPr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Кузнецова Оксана Леонидовна,</a:t>
            </a:r>
          </a:p>
          <a:p>
            <a:pPr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учитель обществознания</a:t>
            </a:r>
          </a:p>
          <a:p>
            <a:pPr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первой квалификационной категории,</a:t>
            </a:r>
          </a:p>
          <a:p>
            <a:pPr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МБОУ СМР «Коробицынская ОШ»</a:t>
            </a:r>
          </a:p>
          <a:p>
            <a:pPr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Сямженского района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47664" y="5622339"/>
            <a:ext cx="6408712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год деревня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Георгиевская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Сямженского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района Вологодской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683568" y="404664"/>
            <a:ext cx="821131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Семьи образуются по-разному. Рассмотрите и </a:t>
            </a:r>
            <a:r>
              <a:rPr lang="ru-RU" alt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«прочитайте» схему</a:t>
            </a:r>
            <a:endParaRPr lang="ru-RU" alt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3429000" y="1500187"/>
            <a:ext cx="2000250" cy="708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Семья</a:t>
            </a:r>
          </a:p>
        </p:txBody>
      </p:sp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755576" y="2492896"/>
            <a:ext cx="3710756" cy="101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2000" b="1" dirty="0"/>
              <a:t>Семья образуется, </a:t>
            </a:r>
            <a:endParaRPr lang="ru-RU" altLang="ru-RU" sz="2000" b="1" dirty="0" smtClean="0"/>
          </a:p>
          <a:p>
            <a:pPr algn="ctr"/>
            <a:r>
              <a:rPr lang="ru-RU" altLang="ru-RU" sz="2000" b="1" dirty="0" smtClean="0"/>
              <a:t>когда </a:t>
            </a:r>
            <a:r>
              <a:rPr lang="ru-RU" altLang="ru-RU" sz="2000" b="1" dirty="0"/>
              <a:t>мужчина и женщина вступают в брак</a:t>
            </a:r>
          </a:p>
        </p:txBody>
      </p:sp>
      <p:sp>
        <p:nvSpPr>
          <p:cNvPr id="21509" name="TextBox 5"/>
          <p:cNvSpPr txBox="1">
            <a:spLocks noChangeArrowheads="1"/>
          </p:cNvSpPr>
          <p:nvPr/>
        </p:nvSpPr>
        <p:spPr bwMode="auto">
          <a:xfrm>
            <a:off x="4788024" y="2564904"/>
            <a:ext cx="3429000" cy="101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2000" b="1" dirty="0" smtClean="0"/>
              <a:t>Объединение </a:t>
            </a:r>
            <a:r>
              <a:rPr lang="ru-RU" altLang="ru-RU" sz="2000" b="1" dirty="0"/>
              <a:t>на родственной основе (бабушка и </a:t>
            </a:r>
            <a:r>
              <a:rPr lang="ru-RU" altLang="ru-RU" sz="2000" b="1" dirty="0" smtClean="0"/>
              <a:t>внуки </a:t>
            </a:r>
            <a:r>
              <a:rPr lang="ru-RU" altLang="ru-RU" sz="2000" b="1" dirty="0"/>
              <a:t>и т. д.)</a:t>
            </a:r>
          </a:p>
        </p:txBody>
      </p:sp>
      <p:sp>
        <p:nvSpPr>
          <p:cNvPr id="21510" name="TextBox 6"/>
          <p:cNvSpPr txBox="1">
            <a:spLocks noChangeArrowheads="1"/>
          </p:cNvSpPr>
          <p:nvPr/>
        </p:nvSpPr>
        <p:spPr bwMode="auto">
          <a:xfrm>
            <a:off x="827584" y="4293096"/>
            <a:ext cx="3710756" cy="1631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2000" b="1" i="1"/>
              <a:t>Основа такой семьи: </a:t>
            </a:r>
            <a:r>
              <a:rPr lang="ru-RU" altLang="ru-RU" sz="2000" b="1"/>
              <a:t>взаимное чувство любви, стремление создать уютный дом, родить и воспитать детей</a:t>
            </a:r>
          </a:p>
        </p:txBody>
      </p:sp>
      <p:sp>
        <p:nvSpPr>
          <p:cNvPr id="21511" name="TextBox 7"/>
          <p:cNvSpPr txBox="1">
            <a:spLocks noChangeArrowheads="1"/>
          </p:cNvSpPr>
          <p:nvPr/>
        </p:nvSpPr>
        <p:spPr bwMode="auto">
          <a:xfrm>
            <a:off x="4860032" y="4293096"/>
            <a:ext cx="3373437" cy="1631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2000" b="1" i="1" dirty="0"/>
              <a:t>Основа такой семьи: </a:t>
            </a:r>
            <a:r>
              <a:rPr lang="ru-RU" altLang="ru-RU" sz="2000" b="1" dirty="0"/>
              <a:t>желание помогать </a:t>
            </a:r>
            <a:endParaRPr lang="ru-RU" altLang="ru-RU" sz="2000" b="1" dirty="0" smtClean="0"/>
          </a:p>
          <a:p>
            <a:pPr algn="ctr"/>
            <a:r>
              <a:rPr lang="ru-RU" altLang="ru-RU" sz="2000" b="1" dirty="0" smtClean="0"/>
              <a:t>друг </a:t>
            </a:r>
            <a:r>
              <a:rPr lang="ru-RU" altLang="ru-RU" sz="2000" b="1" dirty="0"/>
              <a:t>другу, </a:t>
            </a:r>
            <a:endParaRPr lang="ru-RU" altLang="ru-RU" sz="2000" b="1" dirty="0" smtClean="0"/>
          </a:p>
          <a:p>
            <a:pPr algn="ctr"/>
            <a:r>
              <a:rPr lang="ru-RU" altLang="ru-RU" sz="2000" b="1" dirty="0" smtClean="0"/>
              <a:t>заботиться </a:t>
            </a:r>
            <a:r>
              <a:rPr lang="ru-RU" altLang="ru-RU" sz="2000" b="1" dirty="0"/>
              <a:t>о малых детях и стариках</a:t>
            </a:r>
          </a:p>
        </p:txBody>
      </p:sp>
      <p:sp>
        <p:nvSpPr>
          <p:cNvPr id="9" name="Стрелка углом вверх 8"/>
          <p:cNvSpPr/>
          <p:nvPr/>
        </p:nvSpPr>
        <p:spPr>
          <a:xfrm rot="10800000">
            <a:off x="2000250" y="1714500"/>
            <a:ext cx="1428750" cy="731838"/>
          </a:xfrm>
          <a:prstGeom prst="bent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трелка углом вверх 11"/>
          <p:cNvSpPr/>
          <p:nvPr/>
        </p:nvSpPr>
        <p:spPr>
          <a:xfrm rot="10800000" flipH="1">
            <a:off x="5429250" y="1714500"/>
            <a:ext cx="1149350" cy="731838"/>
          </a:xfrm>
          <a:prstGeom prst="bent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1927573" y="3501008"/>
            <a:ext cx="484187" cy="785242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6228184" y="3573016"/>
            <a:ext cx="484188" cy="713234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860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alt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Какие бывают семьи?</a:t>
            </a:r>
            <a:endParaRPr lang="ru-RU" altLang="ru-RU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60866002"/>
              </p:ext>
            </p:extLst>
          </p:nvPr>
        </p:nvGraphicFramePr>
        <p:xfrm>
          <a:off x="755573" y="2060849"/>
          <a:ext cx="7632850" cy="43204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97094"/>
                <a:gridCol w="3090988"/>
                <a:gridCol w="2144768"/>
              </a:tblGrid>
              <a:tr h="2270984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По числу детей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90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По родственной структуре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90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По</a:t>
                      </a:r>
                      <a:r>
                        <a:rPr lang="ru-RU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количеству родителей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90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1051"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>
                    <a:lnL w="190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>
                    <a:lnL w="190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>
                    <a:lnL w="190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1051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>
                    <a:lnL w="190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>
                    <a:lnL w="190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>
                    <a:lnL w="190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394"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>
                    <a:lnL w="190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>
                    <a:lnL w="190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>
                    <a:lnL w="190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5565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89573895"/>
              </p:ext>
            </p:extLst>
          </p:nvPr>
        </p:nvGraphicFramePr>
        <p:xfrm>
          <a:off x="755576" y="1700808"/>
          <a:ext cx="7704856" cy="450473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19706"/>
                <a:gridCol w="3120149"/>
                <a:gridCol w="2165001"/>
              </a:tblGrid>
              <a:tr h="132353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числу детей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anchor="ctr">
                    <a:lnL w="190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количеству поколений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anchor="ctr">
                    <a:lnL w="190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</a:t>
                      </a:r>
                      <a:r>
                        <a:rPr lang="ru-RU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количеству родителей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anchor="ctr">
                    <a:lnL w="190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076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Многодетные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anchor="ctr">
                    <a:lnL w="190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Однопоколенные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anchor="ctr">
                    <a:lnL w="190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Полные</a:t>
                      </a:r>
                      <a:r>
                        <a:rPr lang="ru-RU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anchor="ctr">
                    <a:lnL w="190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076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Малодетные</a:t>
                      </a:r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anchor="ctr">
                    <a:lnL w="190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Двухпоколенные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anchor="ctr">
                    <a:lnL w="190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Неполные 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anchor="ctr">
                    <a:lnL w="190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076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Бездетные</a:t>
                      </a:r>
                      <a:r>
                        <a:rPr lang="ru-RU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anchor="ctr">
                    <a:lnL w="190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Многопоколенные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anchor="ctr">
                    <a:lnL w="190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>
                    <a:lnL w="190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WordArt 24"/>
          <p:cNvSpPr>
            <a:spLocks noChangeArrowheads="1" noChangeShapeType="1" noTextEdit="1"/>
          </p:cNvSpPr>
          <p:nvPr/>
        </p:nvSpPr>
        <p:spPr bwMode="auto">
          <a:xfrm>
            <a:off x="539552" y="260648"/>
            <a:ext cx="7920880" cy="12811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kern="10" dirty="0" smtClean="0">
                <a:ln w="1143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Сравните результаты </a:t>
            </a:r>
            <a:endParaRPr lang="ru-RU" sz="3600" b="1" kern="10" dirty="0" smtClean="0">
              <a:ln w="11430"/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b="1" kern="10" dirty="0" smtClean="0">
                <a:ln w="1143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таблицей. </a:t>
            </a:r>
            <a:endParaRPr lang="ru-RU" sz="3600" b="1" kern="10" dirty="0" smtClean="0">
              <a:ln w="11430"/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241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28801"/>
            <a:ext cx="7560840" cy="3888432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Заполните пропуски в тексте:</a:t>
            </a:r>
          </a:p>
          <a:p>
            <a:pPr marL="68580" indent="0">
              <a:buNone/>
            </a:pPr>
            <a:r>
              <a:rPr lang="ru-RU" sz="2600" b="1" dirty="0" smtClean="0"/>
              <a:t>Семья объединяет людей, которые являются кровными _______________ (</a:t>
            </a:r>
            <a:r>
              <a:rPr lang="ru-RU" sz="2600" b="1" i="1" dirty="0" smtClean="0"/>
              <a:t>например</a:t>
            </a:r>
            <a:r>
              <a:rPr lang="ru-RU" sz="2600" b="1" dirty="0" smtClean="0"/>
              <a:t> ________________) или близкими людьми (</a:t>
            </a:r>
            <a:r>
              <a:rPr lang="ru-RU" sz="2600" b="1" i="1" dirty="0"/>
              <a:t>например </a:t>
            </a:r>
            <a:r>
              <a:rPr lang="ru-RU" sz="2600" b="1" i="1" dirty="0" smtClean="0"/>
              <a:t>____________</a:t>
            </a:r>
            <a:r>
              <a:rPr lang="ru-RU" sz="2600" b="1" dirty="0" smtClean="0"/>
              <a:t>). Члены семьи живут в ___________, ведут общее ___________, имеют общее ____________. Они вместе воспитывают ______ и проводят свободное время.</a:t>
            </a:r>
            <a:endParaRPr lang="ru-RU" sz="2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2852936"/>
            <a:ext cx="30243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rgbClr val="FF0000"/>
                </a:solidFill>
              </a:rPr>
              <a:t>родители </a:t>
            </a:r>
            <a:r>
              <a:rPr lang="ru-RU" sz="2600" dirty="0">
                <a:solidFill>
                  <a:srgbClr val="FF0000"/>
                </a:solidFill>
              </a:rPr>
              <a:t>и </a:t>
            </a:r>
            <a:r>
              <a:rPr lang="ru-RU" sz="2600" dirty="0" smtClean="0">
                <a:solidFill>
                  <a:srgbClr val="FF0000"/>
                </a:solidFill>
              </a:rPr>
              <a:t>дети </a:t>
            </a:r>
            <a:endParaRPr lang="ru-RU" sz="2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3717032"/>
            <a:ext cx="19442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rgbClr val="FF0000"/>
                </a:solidFill>
              </a:rPr>
              <a:t>одном доме</a:t>
            </a:r>
            <a:endParaRPr lang="ru-RU" sz="2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0032" y="3717032"/>
            <a:ext cx="20882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rgbClr val="FF0000"/>
                </a:solidFill>
              </a:rPr>
              <a:t>хозяйство</a:t>
            </a:r>
            <a:endParaRPr lang="ru-RU" sz="2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9712" y="4077072"/>
            <a:ext cx="21602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rgbClr val="FF0000"/>
                </a:solidFill>
              </a:rPr>
              <a:t>имущество</a:t>
            </a:r>
            <a:endParaRPr lang="ru-RU" sz="2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4474200"/>
            <a:ext cx="11521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rgbClr val="FF0000"/>
                </a:solidFill>
              </a:rPr>
              <a:t>детей</a:t>
            </a:r>
            <a:endParaRPr lang="ru-RU" sz="2600" dirty="0">
              <a:solidFill>
                <a:srgbClr val="FF0000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043608" y="404664"/>
            <a:ext cx="792088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Повторение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9752" y="2492896"/>
            <a:ext cx="30243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rgbClr val="FF0000"/>
                </a:solidFill>
              </a:rPr>
              <a:t>родственниками</a:t>
            </a:r>
            <a:endParaRPr lang="ru-RU" sz="2600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04909" y="3284984"/>
            <a:ext cx="191469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dirty="0">
                <a:solidFill>
                  <a:srgbClr val="FF0000"/>
                </a:solidFill>
              </a:rPr>
              <a:t>муж и жена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124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755576" y="3212976"/>
            <a:ext cx="748883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УСТНО: §3 – читать, запоминать информацию, выполнять задания в тексте, учить термины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Просмотреть ПРЕЗЕНТАЦИЮ к уроку, вспомнить то, что было рассмотрено на уроке</a:t>
            </a: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ПИСЬМЕННО </a:t>
            </a: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задания на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стр.32</a:t>
            </a: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38" name="Picture 2" descr="http://ic.pics.livejournal.com/second_sign/69446644/259522/259522_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620688"/>
            <a:ext cx="5753100" cy="2733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2082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Источники: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55576" y="1412776"/>
            <a:ext cx="7632848" cy="489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Обществознание. 5 класс: учебник для общеобразовательных организаций/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Л.Н. Боголюбов, Н.Ф. Виноградова, Н.И. Городецкая и др.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под ред. Л.Н. Боголюбова, Л.Ф. Ивановой. - М.: Просвещение, 2015.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Рабочая тетрадь: Л.Ф.Иванова, Я.В.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Хотеенкова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Обществознание. 5 класс. Пособие для учащихся общеобразовательных учреждений. - М.: Просвещение, 2015.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Рабочая программа Обществознание 5 класс. К УМК Л.Н. Боголюбова и др. М.:ВАКО, 2016 год.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Иллюстрации из открытого банка иллюстраций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Яндекс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43608" y="692696"/>
            <a:ext cx="712879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60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Решите</a:t>
            </a:r>
            <a:r>
              <a:rPr lang="ru-RU" altLang="ru-RU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60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ребус</a:t>
            </a:r>
            <a:endParaRPr lang="ru-RU" altLang="ru-RU" sz="6000" b="1" dirty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466" name="Picture 2" descr="https://fs00.infourok.ru/images/doc/35/44139/hello_html_7fc949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700808"/>
            <a:ext cx="7200800" cy="318496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024390" y="5373216"/>
            <a:ext cx="20759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Семья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708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59632" y="620688"/>
            <a:ext cx="6641080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Тема урока </a:t>
            </a:r>
            <a:r>
              <a:rPr lang="ru-RU" sz="4000" b="1" dirty="0" smtClean="0">
                <a:ln w="11430"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4000" b="1" dirty="0" smtClean="0">
                <a:ln w="11430"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Семья </a:t>
            </a:r>
            <a:endParaRPr lang="ru-RU" sz="4000" b="1" dirty="0" smtClean="0">
              <a:ln w="11430"/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000" b="1" dirty="0" smtClean="0">
                <a:ln w="11430"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 семейные </a:t>
            </a:r>
            <a:r>
              <a:rPr lang="ru-RU" sz="4000" b="1" dirty="0" smtClean="0">
                <a:ln w="11430"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отношения»</a:t>
            </a:r>
            <a:endParaRPr lang="ru-RU" sz="4000" b="1" dirty="0">
              <a:ln w="11430"/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83568" y="2204864"/>
            <a:ext cx="77048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Какую </a:t>
            </a:r>
            <a:r>
              <a:rPr lang="ru-RU" alt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тему мы сегодня </a:t>
            </a:r>
          </a:p>
          <a:p>
            <a:pPr algn="ctr"/>
            <a:r>
              <a:rPr lang="ru-RU" alt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будем изучать?</a:t>
            </a:r>
            <a:endParaRPr lang="ru-RU" altLang="ru-RU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42" name="Picture 2" descr="http://5072585260.com/wp-content/uploads/2015/08/3-gen-long-pic-famil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1239" y="3284984"/>
            <a:ext cx="7069153" cy="3106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4463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131840" y="764704"/>
            <a:ext cx="5328592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altLang="ru-RU" sz="40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«На что и клад, коли в семье лад»</a:t>
            </a:r>
            <a:endParaRPr lang="ru-RU" sz="5400" b="1" i="1" dirty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3140968"/>
            <a:ext cx="7632848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altLang="ru-RU" sz="40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«Любовь да совет – так и горя нет»</a:t>
            </a:r>
            <a:endParaRPr lang="ru-RU" sz="5400" b="1" i="1" dirty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4581128"/>
            <a:ext cx="7632848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altLang="ru-RU" sz="40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«Вся семья вместе – так и душа на месте»</a:t>
            </a:r>
            <a:endParaRPr lang="ru-RU" sz="5400" b="1" i="1" dirty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18" name="Picture 2" descr="http://art-assorty.ru/uploads/posts/2015-10/1446100554_435uerp412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692696"/>
            <a:ext cx="2376264" cy="2376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5939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43608" y="620688"/>
            <a:ext cx="68253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Составьте кластер «Семья»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396" name="Picture 4" descr="https://ds02.infourok.ru/uploads/ex/12d9/00077960-a97dad51/hello_html_m54fceb71.jpg"/>
          <p:cNvPicPr>
            <a:picLocks noChangeAspect="1" noChangeArrowheads="1"/>
          </p:cNvPicPr>
          <p:nvPr/>
        </p:nvPicPr>
        <p:blipFill>
          <a:blip r:embed="rId3" cstate="print"/>
          <a:srcRect t="24155"/>
          <a:stretch>
            <a:fillRect/>
          </a:stretch>
        </p:blipFill>
        <p:spPr bwMode="auto">
          <a:xfrm>
            <a:off x="1043608" y="1412776"/>
            <a:ext cx="7088908" cy="403244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15834" y="5661248"/>
            <a:ext cx="75368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Дадим определение Семья- это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252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827584" y="764704"/>
            <a:ext cx="727280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Семья – это социальная группа, основанная на  родственных связях (по браку, по крови).</a:t>
            </a:r>
            <a:endParaRPr lang="ru-RU" alt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8" name="Picture 2" descr="http://kirov-portal.ru/upload/iblock/fda/fdac536c20c31f06e32836a6db5310e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9650" y="2996952"/>
            <a:ext cx="4997090" cy="3329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6055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83568" y="764704"/>
            <a:ext cx="8229600" cy="7920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ru-RU" alt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Зачем люди создают семьи?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1052736"/>
            <a:ext cx="74168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Продолжение рода.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Воспитание детей.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Удовлетворение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потребности в любви, общении, организации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досуга.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 Совместное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ведение домашнего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хозяйства.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5. Забота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 малолетних 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престарелых.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2" name="Picture 2" descr="http://www.la-woman.ru/wp-content/uploads/2014/07/chto-mozhnopodarit-rebenky-10-let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601866"/>
            <a:ext cx="4392488" cy="2923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90325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704856" cy="144016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каких чувствах</a:t>
            </a:r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отношениях </a:t>
            </a:r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должна строиться семья?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75" y="1857375"/>
            <a:ext cx="7972425" cy="4268788"/>
          </a:xfrm>
        </p:spPr>
        <p:txBody>
          <a:bodyPr rtlCol="0">
            <a:normAutofit/>
          </a:bodyPr>
          <a:lstStyle/>
          <a:p>
            <a:pPr>
              <a:buNone/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Любовь                </a:t>
            </a:r>
          </a:p>
          <a:p>
            <a:pPr>
              <a:buNone/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Уважение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Взаимопонимание </a:t>
            </a:r>
          </a:p>
          <a:p>
            <a:pPr>
              <a:buNone/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Взаимопомощь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None/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Терпение  </a:t>
            </a:r>
          </a:p>
          <a:p>
            <a:pPr>
              <a:buNone/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Умение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прощать</a:t>
            </a:r>
          </a:p>
          <a:p>
            <a:pPr marL="539496" indent="-457200">
              <a:buNone/>
              <a:defRPr/>
            </a:pP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010" name="Picture 2" descr="http://life-in-finland.ru/wp-content/uploads/2014/11/family-521551_12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852936"/>
            <a:ext cx="3374292" cy="2649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4593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2">
                    <a:satMod val="1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chemeClr val="tx2">
                    <a:satMod val="1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chemeClr val="tx2">
                    <a:satMod val="1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chemeClr val="tx2">
                    <a:satMod val="1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chemeClr val="tx2">
                    <a:satMod val="1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</a:t>
            </a:r>
            <a:r>
              <a:rPr lang="ru-RU" sz="3200" b="1" dirty="0" smtClean="0">
                <a:solidFill>
                  <a:schemeClr val="tx2">
                    <a:satMod val="1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ru-RU" sz="3200" b="1" dirty="0" smtClean="0">
                <a:solidFill>
                  <a:schemeClr val="tx2">
                    <a:satMod val="1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Расставьте этапы рождения семьи в правильной последовательности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755576" y="2071117"/>
            <a:ext cx="7797552" cy="2293987"/>
          </a:xfrm>
        </p:spPr>
        <p:txBody>
          <a:bodyPr>
            <a:normAutofit fontScale="77500" lnSpcReduction="20000"/>
          </a:bodyPr>
          <a:lstStyle/>
          <a:p>
            <a:pPr marL="742950" indent="-742950" eaLnBrk="1" hangingPunct="1">
              <a:spcBef>
                <a:spcPts val="0"/>
              </a:spcBef>
              <a:buFont typeface="+mj-lt"/>
              <a:buAutoNum type="arabicPeriod"/>
            </a:pPr>
            <a:r>
              <a:rPr lang="ru-RU" alt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Обязанности по отношению к детям</a:t>
            </a:r>
          </a:p>
          <a:p>
            <a:pPr marL="742950" indent="-742950" eaLnBrk="1" hangingPunct="1">
              <a:spcBef>
                <a:spcPts val="0"/>
              </a:spcBef>
              <a:buFont typeface="+mj-lt"/>
              <a:buAutoNum type="arabicPeriod"/>
            </a:pPr>
            <a:r>
              <a:rPr lang="ru-RU" alt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Брак</a:t>
            </a:r>
          </a:p>
          <a:p>
            <a:pPr marL="742950" indent="-742950" eaLnBrk="1" hangingPunct="1">
              <a:spcBef>
                <a:spcPts val="0"/>
              </a:spcBef>
              <a:buFont typeface="+mj-lt"/>
              <a:buAutoNum type="arabicPeriod"/>
            </a:pPr>
            <a:r>
              <a:rPr lang="ru-RU" alt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Обязанности относительно друг друга</a:t>
            </a:r>
          </a:p>
          <a:p>
            <a:pPr marL="742950" indent="-742950" eaLnBrk="1" hangingPunct="1">
              <a:spcBef>
                <a:spcPts val="0"/>
              </a:spcBef>
              <a:buFont typeface="+mj-lt"/>
              <a:buAutoNum type="arabicPeriod"/>
            </a:pPr>
            <a:r>
              <a:rPr lang="ru-RU" alt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Рождение детей</a:t>
            </a:r>
          </a:p>
          <a:p>
            <a:pPr marL="742950" indent="-742950" eaLnBrk="1" hangingPunct="1">
              <a:spcBef>
                <a:spcPts val="0"/>
              </a:spcBef>
              <a:buFont typeface="+mj-lt"/>
              <a:buAutoNum type="arabicPeriod"/>
            </a:pPr>
            <a:r>
              <a:rPr lang="ru-RU" alt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Воспитание внуков</a:t>
            </a:r>
          </a:p>
          <a:p>
            <a:pPr marL="742950" indent="-742950" eaLnBrk="1" hangingPunct="1">
              <a:spcBef>
                <a:spcPts val="0"/>
              </a:spcBef>
              <a:buFont typeface="+mj-lt"/>
              <a:buAutoNum type="arabicPeriod"/>
            </a:pPr>
            <a:r>
              <a:rPr lang="ru-RU" alt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Встреча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ru-RU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27584" y="5517232"/>
            <a:ext cx="371075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6 2 1 4 3 5</a:t>
            </a:r>
            <a:endParaRPr lang="ru-RU" altLang="ru-RU" sz="4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1986" name="Picture 2" descr="http://poems.easybranches.com/wp-content/uploads/2013/10/Family-Easy-Branch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251346"/>
            <a:ext cx="2707060" cy="31285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2913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традь в линеечку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тетрадь в линеечку</Template>
  <TotalTime>1300</TotalTime>
  <Words>517</Words>
  <Application>Microsoft Office PowerPoint</Application>
  <PresentationFormat>Экран (4:3)</PresentationFormat>
  <Paragraphs>92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тетрадь в линеечку</vt:lpstr>
      <vt:lpstr>Презентация к уроку обществознания 5 класс по теме «Семья и семейные отношения» </vt:lpstr>
      <vt:lpstr>Слайд 2</vt:lpstr>
      <vt:lpstr>Слайд 3</vt:lpstr>
      <vt:lpstr>Слайд 4</vt:lpstr>
      <vt:lpstr>Слайд 5</vt:lpstr>
      <vt:lpstr>Слайд 6</vt:lpstr>
      <vt:lpstr>Слайд 7</vt:lpstr>
      <vt:lpstr>На каких чувствах, отношениях должна строиться семья?</vt:lpstr>
      <vt:lpstr>  Игра:  Расставьте этапы рождения семьи в правильной последовательности</vt:lpstr>
      <vt:lpstr>Слайд 10</vt:lpstr>
      <vt:lpstr>3. Какие бывают семьи?</vt:lpstr>
      <vt:lpstr>Слайд 12</vt:lpstr>
      <vt:lpstr>Слайд 13</vt:lpstr>
      <vt:lpstr>Слайд 14</vt:lpstr>
      <vt:lpstr>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Андрей</cp:lastModifiedBy>
  <cp:revision>69</cp:revision>
  <dcterms:created xsi:type="dcterms:W3CDTF">2015-09-05T20:32:48Z</dcterms:created>
  <dcterms:modified xsi:type="dcterms:W3CDTF">2016-11-16T21:18:01Z</dcterms:modified>
</cp:coreProperties>
</file>