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9" r:id="rId2"/>
    <p:sldId id="260" r:id="rId3"/>
    <p:sldId id="261" r:id="rId4"/>
    <p:sldId id="263" r:id="rId5"/>
    <p:sldId id="265" r:id="rId6"/>
    <p:sldId id="266" r:id="rId7"/>
    <p:sldId id="264" r:id="rId8"/>
    <p:sldId id="268" r:id="rId9"/>
    <p:sldId id="269" r:id="rId10"/>
    <p:sldId id="270" r:id="rId11"/>
    <p:sldId id="271" r:id="rId12"/>
    <p:sldId id="267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92" autoAdjust="0"/>
  </p:normalViewPr>
  <p:slideViewPr>
    <p:cSldViewPr>
      <p:cViewPr>
        <p:scale>
          <a:sx n="68" d="100"/>
          <a:sy n="68" d="100"/>
        </p:scale>
        <p:origin x="-142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7B14-49EF-4CFD-8563-CA36EF1DBF8B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67E1E-AC84-4182-9592-8D4A6ACE7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010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67E1E-AC84-4182-9592-8D4A6ACE74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716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C300-E42B-43E0-B0CD-0DFBEE2B70CE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048D-BC94-47D9-B44D-F293A1F3A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132947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32E9-680F-4B54-ABA7-2DE113D56B1E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F9A4-9064-4247-A970-524BA906D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63534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1357-DFE3-4888-957A-A9827892884F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4006-EAEC-460A-BE90-508E79D71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33828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0F2D-63FD-431F-B286-E775C28C9357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D614-EE0C-460D-87AB-E451C0F70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052941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54EF-AD48-4F5A-91D9-2067B9C64F0A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B098-DE99-4491-B564-FAD162F96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435729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D791-0139-48F5-AAB2-BB16F59BAAAB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834B-26B5-460F-B038-BB1E2D87B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71431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BA3B-8434-43A2-AF41-F3BD46EC434E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8531-2C94-475F-B6CD-20561E6D7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38810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4CB8A-DB60-4A0B-9325-94008B3896F3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646A-A6E8-4E26-B030-2F463870E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19691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9A675-1AC2-486B-B444-58EF79A95463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857F-8F36-45A5-B395-3A0C52B15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36632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5717-C893-4AFC-8640-CCFF0AE8504A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5AAC-6D76-4D0F-AEAD-CD7E02AE6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789889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F544-783D-4636-9C57-DF71746F0F97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C8C9-8071-4FCD-8F84-BCCBA957D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404183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1BEFEA6-51A7-4AF9-8C3C-86423910D24C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2F55BEC-F1DA-41F0-B334-57D975F67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449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fm.ntrtv.ru/photo-id-100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9017" y="998979"/>
            <a:ext cx="82798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року обществознания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8 классе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«Спрос и предложение»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3362216"/>
            <a:ext cx="4673523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Кузнецова Оксана Леонидовна,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учитель обществознания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первой квалификационной категории,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МБОУ СМР «Коробицынская ОШ»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Сямженского района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5674022"/>
            <a:ext cx="770485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деревня Георгиевская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Сямженского района Вологодской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715315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4904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предложения: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42984"/>
            <a:ext cx="8349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Когда растёт цена,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предложение тоже растет.</a:t>
            </a:r>
            <a:endParaRPr lang="ru-RU" sz="5400" b="1" cap="none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428596" y="1357298"/>
            <a:ext cx="8715404" cy="5072098"/>
            <a:chOff x="428596" y="1428736"/>
            <a:chExt cx="8715404" cy="5072098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-642973" y="3143248"/>
              <a:ext cx="3429818" cy="7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1071538" y="4857760"/>
              <a:ext cx="3500462" cy="10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42910" y="164305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0496" y="492919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357554" y="2285992"/>
              <a:ext cx="3835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428728" y="214311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10000"/>
                    </a:schemeClr>
                  </a:solidFill>
                </a:rPr>
                <a:t>D</a:t>
              </a:r>
              <a:endParaRPr lang="ru-RU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pic>
          <p:nvPicPr>
            <p:cNvPr id="35" name="Рисунок 34" descr="button27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0298" y="3786190"/>
              <a:ext cx="190500" cy="190500"/>
            </a:xfrm>
            <a:prstGeom prst="rect">
              <a:avLst/>
            </a:prstGeom>
          </p:spPr>
        </p:pic>
        <p:sp>
          <p:nvSpPr>
            <p:cNvPr id="36" name="Блок-схема: документ 35"/>
            <p:cNvSpPr/>
            <p:nvPr/>
          </p:nvSpPr>
          <p:spPr>
            <a:xfrm>
              <a:off x="3786182" y="1785926"/>
              <a:ext cx="5357818" cy="1143008"/>
            </a:xfrm>
            <a:prstGeom prst="flowChartDocument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Чем больше спрос, тем меньше предложение.</a:t>
              </a: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071538" y="2643182"/>
              <a:ext cx="2214578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143902" y="3785396"/>
              <a:ext cx="2286016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22233" y="3749677"/>
              <a:ext cx="2214578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Блок-схема: альтернативный процесс 39"/>
            <p:cNvSpPr/>
            <p:nvPr/>
          </p:nvSpPr>
          <p:spPr>
            <a:xfrm>
              <a:off x="5357818" y="3857628"/>
              <a:ext cx="3286148" cy="928694"/>
            </a:xfrm>
            <a:prstGeom prst="flowChartAlternateProcess">
              <a:avLst/>
            </a:prstGeom>
            <a:solidFill>
              <a:srgbClr val="99CCFF"/>
            </a:solidFill>
            <a:ln>
              <a:solidFill>
                <a:schemeClr val="bg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10000"/>
                    </a:schemeClr>
                  </a:solidFill>
                </a:rPr>
                <a:t>Точка равновесия: спрос равен предложению.</a:t>
              </a:r>
              <a:endParaRPr lang="ru-RU" b="1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10800000">
              <a:off x="2714612" y="3857628"/>
              <a:ext cx="2643206" cy="464347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Рисунок 41" descr="b58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5357826"/>
              <a:ext cx="1000131" cy="1143008"/>
            </a:xfrm>
            <a:prstGeom prst="rect">
              <a:avLst/>
            </a:prstGeom>
          </p:spPr>
        </p:pic>
        <p:cxnSp>
          <p:nvCxnSpPr>
            <p:cNvPr id="43" name="Прямая соединительная линия 42"/>
            <p:cNvCxnSpPr>
              <a:stCxn id="35" idx="2"/>
            </p:cNvCxnSpPr>
            <p:nvPr/>
          </p:nvCxnSpPr>
          <p:spPr>
            <a:xfrm rot="5400000">
              <a:off x="1750198" y="3869534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 flipV="1">
              <a:off x="1571604" y="4000504"/>
              <a:ext cx="1166820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1964512" y="3964786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178826" y="4036224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0800000" flipV="1">
              <a:off x="2357422" y="4214818"/>
              <a:ext cx="80963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0800000" flipV="1">
              <a:off x="2571736" y="4286256"/>
              <a:ext cx="78581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 flipV="1">
              <a:off x="2714612" y="4286256"/>
              <a:ext cx="809630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 flipV="1">
              <a:off x="2928926" y="4357694"/>
              <a:ext cx="738192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0800000" flipV="1">
              <a:off x="3214678" y="4429132"/>
              <a:ext cx="666754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3500430" y="4429132"/>
              <a:ext cx="666754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Прямоугольник с двумя вырезанными противолежащими углами 52"/>
            <p:cNvSpPr/>
            <p:nvPr/>
          </p:nvSpPr>
          <p:spPr>
            <a:xfrm>
              <a:off x="3357554" y="5429264"/>
              <a:ext cx="5000660" cy="1071570"/>
            </a:xfrm>
            <a:prstGeom prst="snip2Diag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9933FF">
                    <a:tint val="66000"/>
                    <a:satMod val="160000"/>
                  </a:srgbClr>
                </a:gs>
                <a:gs pos="50000">
                  <a:srgbClr val="9933FF">
                    <a:tint val="44500"/>
                    <a:satMod val="160000"/>
                  </a:srgbClr>
                </a:gs>
                <a:gs pos="100000">
                  <a:srgbClr val="9933FF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38100"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accent3">
                      <a:lumMod val="10000"/>
                    </a:schemeClr>
                  </a:solidFill>
                </a:rPr>
                <a:t>Товарный дефицит- это ситуация на рынке, когда спрос большой, а предложение невелико.</a:t>
              </a:r>
              <a:endParaRPr lang="ru-RU" sz="2000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10800000">
              <a:off x="2714612" y="4500570"/>
              <a:ext cx="1714512" cy="928694"/>
            </a:xfrm>
            <a:prstGeom prst="straightConnector1">
              <a:avLst/>
            </a:prstGeom>
            <a:ln w="5715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Дуга 54"/>
          <p:cNvSpPr/>
          <p:nvPr/>
        </p:nvSpPr>
        <p:spPr>
          <a:xfrm rot="11260935">
            <a:off x="1399401" y="116041"/>
            <a:ext cx="6297613" cy="4259262"/>
          </a:xfrm>
          <a:prstGeom prst="arc">
            <a:avLst>
              <a:gd name="adj1" fmla="val 16200000"/>
              <a:gd name="adj2" fmla="val 20980457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Дуга 55"/>
          <p:cNvSpPr/>
          <p:nvPr/>
        </p:nvSpPr>
        <p:spPr>
          <a:xfrm rot="6002398">
            <a:off x="-1788757" y="-586625"/>
            <a:ext cx="6297613" cy="4259262"/>
          </a:xfrm>
          <a:prstGeom prst="arc">
            <a:avLst>
              <a:gd name="adj1" fmla="val 17074096"/>
              <a:gd name="adj2" fmla="val 20990135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928794" y="0"/>
            <a:ext cx="50507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спроса и 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предложения.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количество товара, которое продавцы готовы продать на рынке по определенной цене. Спрос находится в обратной зависимости от цены товара: выше цена — ниже спрос. </a:t>
            </a: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количество товара, которое поставляется на рынок при определенной цене. Оно находится в прямой зависимости от цены: выше цена — больше предложение.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85728"/>
            <a:ext cx="23593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214554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dirty="0" smtClean="0">
              <a:hlinkClick r:id="rId2"/>
            </a:endParaRPr>
          </a:p>
          <a:p>
            <a:pPr marL="342900" indent="-342900">
              <a:buAutoNum type="arabicPeriod"/>
            </a:pPr>
            <a:r>
              <a:rPr lang="ru-RU" dirty="0" smtClean="0"/>
              <a:t>Учебник </a:t>
            </a:r>
            <a:r>
              <a:rPr lang="ru-RU" dirty="0" smtClean="0"/>
              <a:t>«Обществознание» 8 класс Кравченко А.И., М.: «Русское слово», 2014 </a:t>
            </a:r>
            <a:r>
              <a:rPr lang="ru-RU" dirty="0" smtClean="0"/>
              <a:t>год</a:t>
            </a: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Е.Н</a:t>
            </a:r>
            <a:r>
              <a:rPr lang="ru-RU" dirty="0" smtClean="0"/>
              <a:t>. Сорокина Поурочные разработки по обществознанию к УМК А.И. Кравченко 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 smtClean="0"/>
              <a:t>класс. – М.:ВАКО, 2014</a:t>
            </a:r>
            <a:r>
              <a:rPr lang="ru-RU" dirty="0" smtClean="0"/>
              <a:t>;</a:t>
            </a:r>
            <a:endParaRPr lang="en-US" dirty="0" smtClean="0"/>
          </a:p>
          <a:p>
            <a:pPr marL="342900" indent="-342900">
              <a:buAutoNum type="arabicPeriod" startAt="3"/>
            </a:pPr>
            <a:r>
              <a:rPr lang="ru-RU" dirty="0" err="1" smtClean="0"/>
              <a:t>Хромова</a:t>
            </a:r>
            <a:r>
              <a:rPr lang="ru-RU" dirty="0" smtClean="0"/>
              <a:t> </a:t>
            </a:r>
            <a:r>
              <a:rPr lang="ru-RU" dirty="0" smtClean="0"/>
              <a:t>И.С.Обществознание</a:t>
            </a:r>
            <a:r>
              <a:rPr lang="ru-RU" dirty="0" smtClean="0"/>
              <a:t>. 8 </a:t>
            </a:r>
            <a:r>
              <a:rPr lang="ru-RU" dirty="0" smtClean="0"/>
              <a:t>класс: тесты по обществознанию к учебнику  А.И. Кравченко, Е.А Певцовой «Обществознание» / </a:t>
            </a:r>
            <a:r>
              <a:rPr lang="ru-RU" dirty="0" err="1" smtClean="0"/>
              <a:t>И.С.Хромова</a:t>
            </a:r>
            <a:r>
              <a:rPr lang="ru-RU" dirty="0" smtClean="0"/>
              <a:t>.- М.: ООО «ТИД « Русское слово- РС», </a:t>
            </a:r>
            <a:r>
              <a:rPr lang="ru-RU" dirty="0" smtClean="0"/>
              <a:t>2014.</a:t>
            </a: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err="1" smtClean="0"/>
              <a:t>Хромова</a:t>
            </a:r>
            <a:r>
              <a:rPr lang="ru-RU" dirty="0" smtClean="0"/>
              <a:t> </a:t>
            </a:r>
            <a:r>
              <a:rPr lang="ru-RU" dirty="0" smtClean="0"/>
              <a:t>И.С. Рабочая тетрадь по </a:t>
            </a:r>
            <a:r>
              <a:rPr lang="ru-RU" dirty="0" smtClean="0"/>
              <a:t>обществознанию 8 класс. </a:t>
            </a:r>
            <a:r>
              <a:rPr lang="ru-RU" dirty="0" smtClean="0"/>
              <a:t>2015 год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85728"/>
            <a:ext cx="29394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9" y="642918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понять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взаимосвязь между спросом, предложением и ценой.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познакомиться с новыми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терминами, научиться приводить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примеры, узнать, как взаимосвязаны спрос, предложение, цена.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родают валенки на центральном рынке Нижнекамске &quot; Фотоальбомы &quot; Радио DFM Нижнекамск 107.5 FM Эврибади Дэнс Нау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7429552" cy="59436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6286520"/>
            <a:ext cx="3849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Сценка «Торговля валенками».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714356"/>
            <a:ext cx="8876661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Понятия урока:</a:t>
            </a:r>
          </a:p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-</a:t>
            </a:r>
            <a:r>
              <a:rPr lang="ru-RU" sz="3600" b="1" dirty="0" smtClean="0">
                <a:solidFill>
                  <a:srgbClr val="7030A0"/>
                </a:solidFill>
              </a:rPr>
              <a:t>Рынок;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-Спрос и предложение;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-Величина спроса, величина предложения;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Закон спроса, закон предложения;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Маркетинг;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Цена;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Товарный дефицит.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Вся рыночная информация заключена в ценах.</a:t>
            </a: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количество денег (или других товаров и услуг), уплачиваемое и получаемое за единицу  товара или услуги.</a:t>
            </a:r>
          </a:p>
        </p:txBody>
      </p:sp>
      <p:pic>
        <p:nvPicPr>
          <p:cNvPr id="20482" name="Picture 2" descr="Мешок золота - Стоковое векторное изображение natis76 #128282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000372"/>
            <a:ext cx="3119416" cy="34073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предлагаю Продавец консультант 78 Санкт-Петербург пл.Восстания 25 000 руб. Бесплатные объявления без регист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00108"/>
            <a:ext cx="4243274" cy="52864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643306" y="357166"/>
            <a:ext cx="2531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Спрос.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4214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Спрос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желание, намерение покупателей приобрести данный товар, подкрепленное денежной возможностью.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Величина спроса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количество товара, которое покупатели готовы купить по данной цене в определённое время и в определённом месте.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403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 и цена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взаимозависимы и взаимопротивоположны.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357298"/>
            <a:ext cx="4324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Закон спроса: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00306"/>
            <a:ext cx="69290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Когда цены растут–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Падает спрос.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Рисунок1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350134"/>
            <a:ext cx="2571768" cy="31925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9217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 зависимости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спроса от цены: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ua.coolreferat.com/ref-2_10305955-4400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71612"/>
            <a:ext cx="5214974" cy="47370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285728"/>
            <a:ext cx="374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500034" y="1285860"/>
            <a:ext cx="8358246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Парной спросу категорией выступает предложение.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желание или намерение продавца предложить свой товар к продаже.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Величина предложения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количество товара и услуг, предлагающихся продавцами на продажу по различным ценам в данном месте и в данное время.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444</Words>
  <Application>Microsoft Office PowerPoint</Application>
  <PresentationFormat>Экран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Андрей</cp:lastModifiedBy>
  <cp:revision>52</cp:revision>
  <dcterms:created xsi:type="dcterms:W3CDTF">2012-09-05T07:35:09Z</dcterms:created>
  <dcterms:modified xsi:type="dcterms:W3CDTF">2016-11-18T12:15:32Z</dcterms:modified>
</cp:coreProperties>
</file>