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1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72" r:id="rId11"/>
    <p:sldId id="264" r:id="rId12"/>
    <p:sldId id="265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0" autoAdjust="0"/>
    <p:restoredTop sz="86425" autoAdjust="0"/>
  </p:normalViewPr>
  <p:slideViewPr>
    <p:cSldViewPr>
      <p:cViewPr varScale="1">
        <p:scale>
          <a:sx n="49" d="100"/>
          <a:sy n="49" d="100"/>
        </p:scale>
        <p:origin x="-8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ozdravok.ru/pozdravleniya/prazdniki/den-deda-moroza/" TargetMode="External"/><Relationship Id="rId2" Type="http://schemas.openxmlformats.org/officeDocument/2006/relationships/hyperlink" Target="https://riafan.ru/574749-den-rozhdeniya-deda-moroza-18-noyabrya-istoriya-prazdnika-pochta-meropriyatiya-elk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6296" r="3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823" y="40722"/>
            <a:ext cx="8632825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FontTx/>
              <a:buNone/>
              <a:tabLst>
                <a:tab pos="6548438" algn="l"/>
              </a:tabLst>
            </a:pPr>
            <a:r>
              <a:rPr lang="ru-RU" altLang="ru-RU" sz="5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  <a:cs typeface="Arial" charset="0"/>
              </a:rPr>
              <a:t>С Днем рождения, Дед Мороз!</a:t>
            </a:r>
            <a:endParaRPr lang="en-US" altLang="ru-RU" sz="5400" b="1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27000">
                  <a:srgbClr val="FFFF00">
                    <a:alpha val="60000"/>
                  </a:srgbClr>
                </a:glow>
              </a:effectLst>
              <a:latin typeface="Arial Black" pitchFamily="34" charset="0"/>
              <a:cs typeface="Arial" charset="0"/>
            </a:endParaRPr>
          </a:p>
          <a:p>
            <a:pPr algn="ctr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6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История и традиция празднования  </a:t>
            </a:r>
          </a:p>
          <a:p>
            <a:pPr algn="ctr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6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Arial" charset="0"/>
              </a:rPr>
              <a:t>Дня рождения Деда мороза</a:t>
            </a:r>
            <a:endParaRPr lang="en-US" altLang="ru-RU" sz="1600" b="1" dirty="0" smtClean="0">
              <a:ln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Arial" charset="0"/>
            </a:endParaRPr>
          </a:p>
          <a:p>
            <a:pPr algn="ctr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600" b="1" dirty="0" smtClean="0">
                <a:ln>
                  <a:solidFill>
                    <a:schemeClr val="bg1"/>
                  </a:solidFill>
                </a:ln>
                <a:solidFill>
                  <a:srgbClr val="FF00FF"/>
                </a:solidFill>
                <a:cs typeface="Arial" charset="0"/>
              </a:rPr>
              <a:t>для учащихся </a:t>
            </a:r>
          </a:p>
          <a:p>
            <a:pPr algn="ctr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600" b="1" dirty="0" smtClean="0">
                <a:ln>
                  <a:solidFill>
                    <a:schemeClr val="bg1"/>
                  </a:solidFill>
                </a:ln>
                <a:solidFill>
                  <a:srgbClr val="FF00FF"/>
                </a:solidFill>
                <a:cs typeface="Arial" charset="0"/>
              </a:rPr>
              <a:t>4</a:t>
            </a:r>
            <a:r>
              <a:rPr lang="en-US" altLang="ru-RU" sz="1600" b="1" dirty="0" smtClean="0">
                <a:ln>
                  <a:solidFill>
                    <a:schemeClr val="bg1"/>
                  </a:solidFill>
                </a:ln>
                <a:solidFill>
                  <a:srgbClr val="FF00FF"/>
                </a:solidFill>
                <a:cs typeface="Arial" charset="0"/>
              </a:rPr>
              <a:t>-</a:t>
            </a:r>
            <a:r>
              <a:rPr lang="ru-RU" altLang="ru-RU" sz="1600" b="1" dirty="0" smtClean="0">
                <a:ln>
                  <a:solidFill>
                    <a:schemeClr val="bg1"/>
                  </a:solidFill>
                </a:ln>
                <a:solidFill>
                  <a:srgbClr val="FF00FF"/>
                </a:solidFill>
                <a:cs typeface="Arial" charset="0"/>
              </a:rPr>
              <a:t>11</a:t>
            </a:r>
            <a:r>
              <a:rPr lang="en-US" altLang="ru-RU" sz="1600" b="1" dirty="0" smtClean="0">
                <a:ln>
                  <a:solidFill>
                    <a:schemeClr val="bg1"/>
                  </a:solidFill>
                </a:ln>
                <a:solidFill>
                  <a:srgbClr val="FF00FF"/>
                </a:solidFill>
                <a:cs typeface="Arial" charset="0"/>
              </a:rPr>
              <a:t> </a:t>
            </a:r>
            <a:r>
              <a:rPr lang="ru-RU" altLang="ru-RU" sz="1600" b="1" dirty="0" smtClean="0">
                <a:ln>
                  <a:solidFill>
                    <a:schemeClr val="bg1"/>
                  </a:solidFill>
                </a:ln>
                <a:solidFill>
                  <a:srgbClr val="FF00FF"/>
                </a:solidFill>
                <a:cs typeface="Arial" charset="0"/>
              </a:rPr>
              <a:t>классов</a:t>
            </a:r>
            <a:endParaRPr lang="ru-RU" altLang="ru-RU" sz="1400" b="1" dirty="0">
              <a:ln>
                <a:solidFill>
                  <a:schemeClr val="bg1"/>
                </a:solidFill>
              </a:ln>
              <a:solidFill>
                <a:srgbClr val="FF00FF"/>
              </a:solidFill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572759"/>
            <a:ext cx="8460432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1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1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1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</a:p>
          <a:p>
            <a:pPr algn="ctr">
              <a:defRPr/>
            </a:pPr>
            <a:r>
              <a:rPr lang="ru-RU" sz="1600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</a:t>
            </a:r>
            <a:r>
              <a:rPr lang="ru-RU" sz="1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Силантьева»</a:t>
            </a:r>
          </a:p>
          <a:p>
            <a:pPr algn="ctr">
              <a:defRPr/>
            </a:pPr>
            <a:r>
              <a:rPr lang="ru-RU" sz="1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Цивильск Чувашской Республики</a:t>
            </a:r>
            <a:endParaRPr lang="en-US" sz="2000" b="1" spc="50" dirty="0" smtClean="0">
              <a:ln w="1143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sz="1050" b="1" spc="50" dirty="0" smtClean="0">
              <a:ln w="11430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1600" dirty="0">
              <a:ln w="11430">
                <a:solidFill>
                  <a:sysClr val="windowText" lastClr="000000"/>
                </a:solidFill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2781"/>
            <a:ext cx="4499993" cy="68252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4896544" cy="60016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Дед Мороз — персонаж, славящийся не только добротой, но и своими сказочными поздравлениями. Однако поздравить можно и его самого. Ведь у него есть собственный День рождения. </a:t>
            </a:r>
            <a:endParaRPr lang="ru-RU" sz="3200" b="1" dirty="0">
              <a:ln w="11430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Картинки по запросу дед мороз п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260648"/>
            <a:ext cx="4578562" cy="659735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419872" y="260648"/>
            <a:ext cx="5400600" cy="69865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Сказку в нашу жизнь принёс,</a:t>
            </a:r>
            <a:br>
              <a:rPr lang="ru-RU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Славный, добрый Дед Мороз.</a:t>
            </a:r>
            <a:br>
              <a:rPr lang="ru-RU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Знают тебя все на свете,</a:t>
            </a:r>
            <a:br>
              <a:rPr lang="ru-RU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Даже крошечные дети.</a:t>
            </a:r>
            <a:br>
              <a:rPr lang="ru-RU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С днём рождения тебя</a:t>
            </a:r>
            <a:br>
              <a:rPr lang="ru-RU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Поздравляет вся земля.</a:t>
            </a:r>
            <a:br>
              <a:rPr lang="ru-RU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Детям подарил мечту,</a:t>
            </a:r>
            <a:br>
              <a:rPr lang="ru-RU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Веру, радость, доброту.</a:t>
            </a:r>
            <a:br>
              <a:rPr lang="ru-RU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Ты — волшебник без сомненья!</a:t>
            </a:r>
            <a:br>
              <a:rPr lang="ru-RU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И ещё раз с днём рожденья!</a:t>
            </a:r>
            <a:br>
              <a:rPr lang="ru-RU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endParaRPr lang="ru-RU" sz="2800" b="1" dirty="0">
              <a:ln w="1143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4194668" cy="645333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771800" y="260648"/>
            <a:ext cx="5976664" cy="74789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32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Пусть сугробы не растают,</a:t>
            </a:r>
            <a:br>
              <a:rPr lang="ru-RU" sz="32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Не исчезнут холода,</a:t>
            </a:r>
            <a:br>
              <a:rPr lang="ru-RU" sz="32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Вьюга пусть в округе правит,</a:t>
            </a:r>
            <a:br>
              <a:rPr lang="ru-RU" sz="32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На реке хватает льда,</a:t>
            </a:r>
            <a:br>
              <a:rPr lang="ru-RU" sz="32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Пусть привычный микроклимат</a:t>
            </a:r>
            <a:br>
              <a:rPr lang="ru-RU" sz="32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Вам привычно щиплет нос.</a:t>
            </a:r>
            <a:br>
              <a:rPr lang="ru-RU" sz="32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С Днем Рождения, любимый</a:t>
            </a:r>
            <a:br>
              <a:rPr lang="ru-RU" sz="32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Добрый Дедушка Мороз!</a:t>
            </a:r>
            <a:br>
              <a:rPr lang="ru-RU" sz="32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32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endParaRPr lang="ru-RU" sz="3200" b="1" dirty="0">
              <a:ln w="1143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дед мороз п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7192" y="366146"/>
            <a:ext cx="3986808" cy="649185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6768752" cy="69865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С днем рождения поздравляем</a:t>
            </a:r>
            <a:br>
              <a:rPr lang="ru-RU" sz="2800" b="1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Тебя. Дедушка Мороз,</a:t>
            </a:r>
            <a:br>
              <a:rPr lang="ru-RU" sz="2800" b="1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Ты не старишься с годами,</a:t>
            </a:r>
            <a:br>
              <a:rPr lang="ru-RU" sz="2800" b="1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Те же щеки, тот же нос.</a:t>
            </a:r>
            <a:br>
              <a:rPr lang="ru-RU" sz="2800" b="1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800" b="1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И в глазах твоих смешинки</a:t>
            </a:r>
            <a:br>
              <a:rPr lang="ru-RU" sz="2800" b="1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Радостью лучатся,</a:t>
            </a:r>
            <a:br>
              <a:rPr lang="ru-RU" sz="2800" b="1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Нам на каждый Новый год</a:t>
            </a:r>
            <a:br>
              <a:rPr lang="ru-RU" sz="2800" b="1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Ты приносишь счастье.</a:t>
            </a:r>
            <a:br>
              <a:rPr lang="ru-RU" sz="2800" b="1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800" b="1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В день рождения, Дед Мороз,</a:t>
            </a:r>
            <a:br>
              <a:rPr lang="ru-RU" sz="2800" b="1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Здоровья мы желаем,</a:t>
            </a:r>
            <a:br>
              <a:rPr lang="ru-RU" sz="2800" b="1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И на Новый год тебя</a:t>
            </a:r>
            <a:br>
              <a:rPr lang="ru-RU" sz="2800" b="1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В гости приглашаем.</a:t>
            </a:r>
            <a:br>
              <a:rPr lang="ru-RU" sz="2800" b="1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800" b="1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endParaRPr lang="ru-RU" sz="2800" b="1" dirty="0">
              <a:ln w="11430">
                <a:solidFill>
                  <a:srgbClr val="FFFF00"/>
                </a:solidFill>
              </a:ln>
              <a:solidFill>
                <a:schemeClr val="bg1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дед мороз открыт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день рождения деда мороз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561"/>
            <a:ext cx="9144000" cy="6872561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День рождения Деда Мороза 18 ноября: история праздника, почта, мероприятия, елка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https://riafan.ru/574749-den-rozhdeniya-deda-moroza-18-noyabrya-istoriya-prazdnika-pochta-meropriyatiya-elka</a:t>
            </a:r>
            <a:r>
              <a:rPr lang="en-US" dirty="0" smtClean="0"/>
              <a:t> </a:t>
            </a:r>
          </a:p>
          <a:p>
            <a:r>
              <a:rPr lang="ru-RU" dirty="0" smtClean="0"/>
              <a:t>День рождения Деда Мороза  </a:t>
            </a:r>
            <a:r>
              <a:rPr lang="en-US" dirty="0" smtClean="0">
                <a:hlinkClick r:id="rId2"/>
              </a:rPr>
              <a:t>https://riafan.ru/574749-den-rozhdeniya-deda-moroza-18-noyabrya-istoriya-prazdnika-pochta-meropriyatiya-elka</a:t>
            </a:r>
            <a:r>
              <a:rPr lang="ru-RU" dirty="0" smtClean="0"/>
              <a:t> </a:t>
            </a:r>
          </a:p>
          <a:p>
            <a:r>
              <a:rPr lang="ru-RU" dirty="0" smtClean="0"/>
              <a:t>День рождения Деда Мороза 2016 — 18 ноября </a:t>
            </a:r>
            <a:r>
              <a:rPr lang="en-US" dirty="0" smtClean="0">
                <a:hlinkClick r:id="rId3"/>
              </a:rPr>
              <a:t>http://pozdravok.ru/pozdravleniya/prazdniki/den-deda-moroza/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Картинки по запросу 18 ноября день рождения деда мороза"/>
          <p:cNvPicPr>
            <a:picLocks noChangeAspect="1" noChangeArrowheads="1"/>
          </p:cNvPicPr>
          <p:nvPr/>
        </p:nvPicPr>
        <p:blipFill>
          <a:blip r:embed="rId2" cstate="print"/>
          <a:srcRect r="13948" b="4851"/>
          <a:stretch>
            <a:fillRect/>
          </a:stretch>
        </p:blipFill>
        <p:spPr bwMode="auto">
          <a:xfrm flipH="1">
            <a:off x="-154672" y="0"/>
            <a:ext cx="929867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39952" y="2456795"/>
            <a:ext cx="5004048" cy="44012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18 ноября </a:t>
            </a:r>
          </a:p>
          <a:p>
            <a:pPr algn="r"/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в России официально празднуют </a:t>
            </a:r>
          </a:p>
          <a:p>
            <a:pPr algn="r"/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День рождения Деда </a:t>
            </a:r>
          </a:p>
          <a:p>
            <a:pPr algn="r"/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Мороза.</a:t>
            </a:r>
            <a:endParaRPr lang="ru-RU" sz="4000" b="1" dirty="0">
              <a:ln w="11430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r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Каков возраст зимнего волшебника — доподлинно неизвестно, но точно, что более 2000 лет. Дату рождения Деда Мороза придумали сами дети, поскольку именно 18 ноября на его вотчине — в Великом Устюге — в свои права вступает настоящая зима, и ударяют морозы.</a:t>
            </a:r>
            <a:br>
              <a:rPr lang="ru-RU" sz="24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endParaRPr lang="ru-RU" sz="2400" b="1" dirty="0">
              <a:ln w="1143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1026" name="Picture 2" descr="Великий Устюг официально назван родиной российского Деда Мороза (Фото: Ilya Malov, Shutterstock)"/>
          <p:cNvPicPr>
            <a:picLocks noChangeAspect="1" noChangeArrowheads="1"/>
          </p:cNvPicPr>
          <p:nvPr/>
        </p:nvPicPr>
        <p:blipFill>
          <a:blip r:embed="rId2" cstate="print"/>
          <a:srcRect l="4550" r="6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332656"/>
            <a:ext cx="7560840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Интересно, что в 1999 году Великий Устюг был официально назван родиной российского Деда Мороза.</a:t>
            </a:r>
            <a:b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endParaRPr lang="ru-RU" sz="28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t="11304" b="10765"/>
          <a:stretch>
            <a:fillRect/>
          </a:stretch>
        </p:blipFill>
        <p:spPr bwMode="auto">
          <a:xfrm>
            <a:off x="0" y="0"/>
            <a:ext cx="9201022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03848" y="1052736"/>
            <a:ext cx="4896544" cy="60016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Особенно тщательно к этому празднику</a:t>
            </a:r>
          </a:p>
          <a:p>
            <a:pPr algn="ctr"/>
            <a:r>
              <a:rPr lang="ru-RU" sz="24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готовятся на родине именинника. В этот день открывают специальный почтовый ящик, в который можно опустить письма и поздравления </a:t>
            </a:r>
          </a:p>
          <a:p>
            <a:pPr algn="ctr"/>
            <a:r>
              <a:rPr lang="ru-RU" sz="24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для Деда Мороза. </a:t>
            </a:r>
          </a:p>
          <a:p>
            <a:pPr algn="ctr"/>
            <a:r>
              <a:rPr lang="ru-RU" sz="24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Этой возможностью с удовольствием пользуются и местные детишки, и приезжие туристы. </a:t>
            </a:r>
            <a:br>
              <a:rPr lang="ru-RU" sz="24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endParaRPr lang="ru-RU" sz="2400" b="1" dirty="0">
              <a:ln w="1143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день рождения деда мороз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4879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707904" y="2708920"/>
            <a:ext cx="4788024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Кстати, современный Дед Мороз вынужден идти в ногу со временем, поэтому он осваивает и новые технологии — теперь письма от детей он получает и по электронной почте, а ещё ведёт </a:t>
            </a:r>
            <a:r>
              <a:rPr lang="ru-RU" sz="20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блоги</a:t>
            </a:r>
            <a:r>
              <a:rPr lang="ru-RU" sz="2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в </a:t>
            </a:r>
            <a:r>
              <a:rPr lang="ru-RU" sz="20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соцсетях</a:t>
            </a:r>
            <a:r>
              <a:rPr lang="ru-RU" sz="2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и общается со своими коллегами по сотовому телефону.</a:t>
            </a:r>
            <a:br>
              <a:rPr lang="ru-RU" sz="2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endParaRPr lang="ru-RU" sz="2000" b="1" dirty="0">
              <a:ln w="11430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b="601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5085184"/>
            <a:ext cx="882047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Надёжные помощники Деда Мороза каждый год готовят ему в подарок новый костюм, украшенный самобытной вышивкой. </a:t>
            </a:r>
          </a:p>
          <a:p>
            <a:pPr algn="ctr"/>
            <a:r>
              <a:rPr lang="ru-RU" sz="24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А дети зовут его ласково — «Дедушка Мороз».</a:t>
            </a:r>
            <a:endParaRPr lang="ru-RU" sz="2400" b="1" dirty="0">
              <a:ln w="1143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260648"/>
            <a:ext cx="4139952" cy="68634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22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В День же его рождения поздравить сказочного именинника приезжают его многочисленные родственники и коллеги — Санта-Клаус из Финляндии, </a:t>
            </a:r>
            <a:r>
              <a:rPr lang="ru-RU" sz="22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Чисхан</a:t>
            </a:r>
            <a:r>
              <a:rPr lang="ru-RU" sz="22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— якутский Дед Мороз, карельский </a:t>
            </a:r>
            <a:r>
              <a:rPr lang="ru-RU" sz="22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Паккайне</a:t>
            </a:r>
            <a:r>
              <a:rPr lang="ru-RU" sz="22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, зимний сказочник </a:t>
            </a:r>
            <a:r>
              <a:rPr lang="ru-RU" sz="2200" b="1" dirty="0" err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Микулаш</a:t>
            </a:r>
            <a:r>
              <a:rPr lang="ru-RU" sz="22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из Чехии, Снегурочка из Костромы, а также официальные делегации из Вологды, Москвы, Нижнего Новгорода и многих других городов.</a:t>
            </a:r>
            <a:br>
              <a:rPr lang="ru-RU" sz="22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2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2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endParaRPr lang="ru-RU" sz="22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218" name="Picture 2" descr="Картинки по запросу дед мороз открыт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798"/>
            <a:ext cx="5796136" cy="6849201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и по запросу день рождения деда мороз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395"/>
            <a:ext cx="9144000" cy="693939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352928" cy="34778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2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А на центральной площади Великого Устюга в этот день проходят всевозможные праздничные мероприятия и, по традиции, зажигаются огни на первой новогодней ёлке. Ведь после этого праздника Дед Мороз поедет по российским городам и в каждом будет вместе с детьми зажигать огни на новогодних ёлках. </a:t>
            </a:r>
          </a:p>
          <a:p>
            <a:pPr algn="ctr"/>
            <a:r>
              <a:rPr lang="ru-RU" sz="22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 </a:t>
            </a:r>
            <a:br>
              <a:rPr lang="ru-RU" sz="22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2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2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endParaRPr lang="ru-RU" sz="2200" b="1" dirty="0">
              <a:ln w="1143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196</TotalTime>
  <Words>362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Слайд 2</vt:lpstr>
      <vt:lpstr>Слайд 3</vt:lpstr>
      <vt:lpstr>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17</cp:revision>
  <dcterms:created xsi:type="dcterms:W3CDTF">2016-11-17T05:14:31Z</dcterms:created>
  <dcterms:modified xsi:type="dcterms:W3CDTF">2016-11-18T04:59:00Z</dcterms:modified>
</cp:coreProperties>
</file>