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9460-7D18-4A7D-AD39-ED7462D72C13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998B-E834-449C-A236-A547ACAD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9460-7D18-4A7D-AD39-ED7462D72C13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998B-E834-449C-A236-A547ACAD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9460-7D18-4A7D-AD39-ED7462D72C13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998B-E834-449C-A236-A547ACAD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9460-7D18-4A7D-AD39-ED7462D72C13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998B-E834-449C-A236-A547ACAD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9460-7D18-4A7D-AD39-ED7462D72C13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998B-E834-449C-A236-A547ACAD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9460-7D18-4A7D-AD39-ED7462D72C13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998B-E834-449C-A236-A547ACAD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9460-7D18-4A7D-AD39-ED7462D72C13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998B-E834-449C-A236-A547ACAD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9460-7D18-4A7D-AD39-ED7462D72C13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998B-E834-449C-A236-A547ACAD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9460-7D18-4A7D-AD39-ED7462D72C13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998B-E834-449C-A236-A547ACAD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9460-7D18-4A7D-AD39-ED7462D72C13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998B-E834-449C-A236-A547ACAD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9460-7D18-4A7D-AD39-ED7462D72C13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998B-E834-449C-A236-A547ACAD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09460-7D18-4A7D-AD39-ED7462D72C13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F998B-E834-449C-A236-A547ACAD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164_%D0%B3%D0%BE%D0%B4" TargetMode="External"/><Relationship Id="rId2" Type="http://schemas.openxmlformats.org/officeDocument/2006/relationships/hyperlink" Target="http://ru.wikipedia.org/wiki/%D0%92%D0%BB%D0%B0%D0%B4%D0%B8%D0%BC%D0%B8%D1%80_(%D0%B3%D0%BE%D1%80%D0%BE%D0%B4)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90%D0%BD%D0%B4%D1%80%D0%B5%D0%B9_%D0%91%D0%BE%D0%B3%D0%BE%D0%BB%D1%8E%D0%B1%D1%81%D0%BA%D0%B8%D0%B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XIII_%D0%B2%D0%B5%D0%BA" TargetMode="External"/><Relationship Id="rId7" Type="http://schemas.openxmlformats.org/officeDocument/2006/relationships/hyperlink" Target="http://ru.wikipedia.org/wiki/%D0%AE%D1%80%D0%B8%D0%B9_%D0%94%D0%BE%D0%BB%D0%B3%D0%BE%D1%80%D1%83%D0%BA%D0%B8%D0%B9" TargetMode="External"/><Relationship Id="rId2" Type="http://schemas.openxmlformats.org/officeDocument/2006/relationships/hyperlink" Target="http://ru.wikipedia.org/wiki/XII_%D0%B2%D0%B5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C%D0%B5%D0%B4%D1%8C" TargetMode="External"/><Relationship Id="rId5" Type="http://schemas.openxmlformats.org/officeDocument/2006/relationships/hyperlink" Target="http://ru.wikipedia.org/wiki/%D0%97%D0%BE%D0%BB%D0%BE%D1%82%D0%BE" TargetMode="External"/><Relationship Id="rId4" Type="http://schemas.openxmlformats.org/officeDocument/2006/relationships/hyperlink" Target="http://ru.wikipedia.org/wiki/%D0%98%D0%BF%D0%B0%D1%82%D1%8C%D0%B5%D0%B2%D1%81%D0%BA%D0%B0%D1%8F_%D0%BB%D0%B5%D1%82%D0%BE%D0%BF%D0%B8%D1%81%D1%8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5%D1%80%D0%BC%D0%BE%D0%BB%D0%B8%D0%BD,_%D0%92%D0%B0%D1%81%D0%B8%D0%BB%D0%B8%D0%B9_%D0%94%D0%BC%D0%B8%D1%82%D1%80%D0%B8%D0%B5%D0%B2%D0%B8%D1%87" TargetMode="External"/><Relationship Id="rId2" Type="http://schemas.openxmlformats.org/officeDocument/2006/relationships/hyperlink" Target="http://ru.wikipedia.org/wiki/1469_%D0%B3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XVII_%D0%B2%D0%B5%D0%BA" TargetMode="External"/><Relationship Id="rId5" Type="http://schemas.openxmlformats.org/officeDocument/2006/relationships/hyperlink" Target="http://ru.wikipedia.org/wiki/%D0%9C%D0%B8%D1%85%D0%B0%D0%B8%D0%BB_%D0%A4%D1%91%D0%B4%D0%BE%D1%80%D0%BE%D0%B2%D0%B8%D1%87" TargetMode="External"/><Relationship Id="rId4" Type="http://schemas.openxmlformats.org/officeDocument/2006/relationships/hyperlink" Target="http://ru.wikipedia.org/wiki/1641_%D0%B3%D0%BE%D0%B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XVII_%D0%B2%D0%B5%D0%BA" TargetMode="External"/><Relationship Id="rId3" Type="http://schemas.openxmlformats.org/officeDocument/2006/relationships/hyperlink" Target="http://ru.wikipedia.org/wiki/1238" TargetMode="External"/><Relationship Id="rId7" Type="http://schemas.openxmlformats.org/officeDocument/2006/relationships/hyperlink" Target="http://ru.wikipedia.org/wiki/XIII_%D0%B2%D0%B5%D0%BA" TargetMode="External"/><Relationship Id="rId12" Type="http://schemas.openxmlformats.org/officeDocument/2006/relationships/hyperlink" Target="http://ru.wikipedia.org/wiki/%D0%9A%D1%83%D0%B1%D0%B0%D1%81%D0%BE%D0%B2,_%D0%92%D0%B0%D0%BB%D0%B5%D1%80%D0%B8%D0%B9_%D0%9D%D0%B8%D0%BA%D0%BE%D0%BB%D0%B0%D0%B5%D0%B2%D0%B8%D1%87" TargetMode="External"/><Relationship Id="rId2" Type="http://schemas.openxmlformats.org/officeDocument/2006/relationships/hyperlink" Target="http://ru.wikipedia.org/wiki/%D0%92%D0%BB%D0%B0%D0%B4%D0%B8%D0%BC%D0%B8%D1%80%D0%BE-%D0%A1%D1%83%D0%B7%D0%B4%D0%B0%D0%BB%D1%8C%D1%81%D0%BA%D0%B8%D0%B9_%D0%B8%D1%81%D1%82%D0%BE%D1%80%D0%B8%D0%BA%D0%BE-%D1%85%D1%83%D0%B4%D0%BE%D0%B6%D0%B5%D1%81%D1%82%D0%B2%D0%B5%D0%BD%D0%BD%D1%8B%D0%B9_%D0%B8_%D0%B0%D1%80%D1%85%D0%B8%D1%82%D0%B5%D0%BA%D1%82%D1%83%D1%80%D0%BD%D1%8B%D0%B9_%D0%BC%D1%83%D0%B7%D0%B5%D0%B9-%D0%B7%D0%B0%D0%BF%D0%BE%D0%B2%D0%B5%D0%B4%D0%BD%D0%B8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1972" TargetMode="External"/><Relationship Id="rId11" Type="http://schemas.openxmlformats.org/officeDocument/2006/relationships/hyperlink" Target="http://ru.wikipedia.org/wiki/%D0%92%D0%B5%D0%BB%D0%B8%D0%BA%D0%B0%D1%8F_%D0%9E%D1%82%D0%B5%D1%87%D0%B5%D1%81%D1%82%D0%B2%D0%B5%D0%BD%D0%BD%D0%B0%D1%8F_%D0%B2%D0%BE%D0%B9%D0%BD%D0%B0" TargetMode="External"/><Relationship Id="rId5" Type="http://schemas.openxmlformats.org/officeDocument/2006/relationships/hyperlink" Target="http://ru.wikipedia.org/wiki/%D0%91%D0%B0%D1%82%D1%8B%D0%B9" TargetMode="External"/><Relationship Id="rId10" Type="http://schemas.openxmlformats.org/officeDocument/2006/relationships/hyperlink" Target="http://ru.wikipedia.org/wiki/XIX_%D0%B2%D0%B5%D0%BA" TargetMode="External"/><Relationship Id="rId4" Type="http://schemas.openxmlformats.org/officeDocument/2006/relationships/hyperlink" Target="http://ru.wikipedia.org/wiki/%D0%92%D0%BB%D0%B0%D0%B4%D0%B8%D0%BC%D0%B8%D1%80_(%D0%B3%D0%BE%D1%80%D0%BE%D0%B4)" TargetMode="External"/><Relationship Id="rId9" Type="http://schemas.openxmlformats.org/officeDocument/2006/relationships/hyperlink" Target="http://ru.wikipedia.org/wiki/181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Золотые ворота города Владимира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                                          Подготовила материал:</a:t>
            </a:r>
          </a:p>
          <a:p>
            <a:r>
              <a:rPr lang="ru-RU" sz="2400" dirty="0" smtClean="0"/>
              <a:t>                                      Трифонова Людмила Петровна,</a:t>
            </a:r>
          </a:p>
          <a:p>
            <a:r>
              <a:rPr lang="ru-RU" sz="2400" dirty="0" smtClean="0"/>
              <a:t>               учитель ИЗО, МХК,</a:t>
            </a:r>
          </a:p>
          <a:p>
            <a:r>
              <a:rPr lang="ru-RU" sz="2400" dirty="0" smtClean="0"/>
              <a:t>                          МБОУ </a:t>
            </a:r>
            <a:r>
              <a:rPr lang="ru-RU" sz="2400" dirty="0" err="1" smtClean="0"/>
              <a:t>Арефинская</a:t>
            </a:r>
            <a:r>
              <a:rPr lang="ru-RU" sz="2400" dirty="0" smtClean="0"/>
              <a:t> СОШ,</a:t>
            </a:r>
          </a:p>
          <a:p>
            <a:r>
              <a:rPr lang="ru-RU" sz="2400" dirty="0" smtClean="0"/>
              <a:t>                         Нижегородская область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46b51_61233a06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0223" y="0"/>
            <a:ext cx="556355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Источники: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Учебник. Искусство: Виды  искусства. 8 </a:t>
            </a:r>
            <a:r>
              <a:rPr lang="ru-RU" sz="2400" dirty="0" err="1" smtClean="0"/>
              <a:t>кл</a:t>
            </a:r>
            <a:r>
              <a:rPr lang="ru-RU" sz="2400" dirty="0" smtClean="0"/>
              <a:t>.: учебник / Г.И.Данилова. – 2 –е изд., стереотип. – М</a:t>
            </a:r>
            <a:r>
              <a:rPr lang="ru-RU" sz="2400" smtClean="0"/>
              <a:t>.: Дрофа, 2015.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714356"/>
            <a:ext cx="73581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Золотые ворота</a:t>
            </a:r>
            <a:r>
              <a:rPr lang="ru-RU" dirty="0">
                <a:solidFill>
                  <a:srgbClr val="002060"/>
                </a:solidFill>
              </a:rPr>
              <a:t> — выдающийся памятник древнерусской архитектуры, расположенный в городе </a:t>
            </a:r>
            <a:r>
              <a:rPr lang="ru-RU" dirty="0">
                <a:solidFill>
                  <a:srgbClr val="002060"/>
                </a:solidFill>
                <a:hlinkClick r:id="rId2" tooltip="Владимир (город)"/>
              </a:rPr>
              <a:t>Владимире</a:t>
            </a:r>
            <a:r>
              <a:rPr lang="ru-RU" dirty="0">
                <a:solidFill>
                  <a:srgbClr val="002060"/>
                </a:solidFill>
              </a:rPr>
              <a:t>. Построены в </a:t>
            </a:r>
            <a:r>
              <a:rPr lang="ru-RU" dirty="0">
                <a:solidFill>
                  <a:srgbClr val="002060"/>
                </a:solidFill>
                <a:hlinkClick r:id="rId3" tooltip="1164 год"/>
              </a:rPr>
              <a:t>1164 году</a:t>
            </a:r>
            <a:r>
              <a:rPr lang="ru-RU" dirty="0">
                <a:solidFill>
                  <a:srgbClr val="002060"/>
                </a:solidFill>
              </a:rPr>
              <a:t> при владимирском князе </a:t>
            </a:r>
            <a:r>
              <a:rPr lang="ru-RU" dirty="0">
                <a:solidFill>
                  <a:srgbClr val="002060"/>
                </a:solidFill>
                <a:hlinkClick r:id="rId4" tooltip="Андрей Боголюбский"/>
              </a:rPr>
              <a:t>Андрее </a:t>
            </a:r>
            <a:r>
              <a:rPr lang="ru-RU" dirty="0" err="1">
                <a:solidFill>
                  <a:srgbClr val="002060"/>
                </a:solidFill>
                <a:hlinkClick r:id="rId4" tooltip="Андрей Боголюбский"/>
              </a:rPr>
              <a:t>Боголюбском</a:t>
            </a:r>
            <a:r>
              <a:rPr lang="ru-RU" dirty="0">
                <a:solidFill>
                  <a:srgbClr val="002060"/>
                </a:solidFill>
              </a:rPr>
              <a:t>. Помимо оборонных целей ворота имели также и триумфальный характер. Золотые ворота оформляли парадный вход в самую богатую княжеско-боярскую часть города.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Строили Золотые ворота княжеские мастера. Об этом свидетельствует княжеский знак, оставленный строителем на одном из белокаменных блоков. Постройка сложена в технике </a:t>
            </a:r>
            <a:r>
              <a:rPr lang="ru-RU" dirty="0" err="1">
                <a:solidFill>
                  <a:srgbClr val="002060"/>
                </a:solidFill>
              </a:rPr>
              <a:t>полубутовой</a:t>
            </a:r>
            <a:r>
              <a:rPr lang="ru-RU" dirty="0">
                <a:solidFill>
                  <a:srgbClr val="002060"/>
                </a:solidFill>
              </a:rPr>
              <a:t> кладки, широко распространившейся во владимиро-суздальском зодчестве. Строгие пропорции проездной арки, перекрытой мощным полуциркульным сводом, и особое изящество небольшой церкви наверху придавали сооружению величественный характер, хорошо соответствующий его назначению.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Во время правления Андрея </a:t>
            </a:r>
            <a:r>
              <a:rPr lang="ru-RU" dirty="0" err="1">
                <a:solidFill>
                  <a:srgbClr val="002060"/>
                </a:solidFill>
              </a:rPr>
              <a:t>Боголюбского</a:t>
            </a:r>
            <a:r>
              <a:rPr lang="ru-RU" dirty="0">
                <a:solidFill>
                  <a:srgbClr val="002060"/>
                </a:solidFill>
              </a:rPr>
              <a:t> город опоясывался протяжённым валом и имел пять входных ворот (кроме Золотых, это Медные, Иринины, Серебряные и Волжские). До наших дней дожили лишь Золотые ворота.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4296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Это были самые парадные ворота города в </a:t>
            </a:r>
            <a:r>
              <a:rPr lang="ru-RU" dirty="0">
                <a:solidFill>
                  <a:srgbClr val="002060"/>
                </a:solidFill>
                <a:hlinkClick r:id="rId2" tooltip="XII век"/>
              </a:rPr>
              <a:t>XII</a:t>
            </a:r>
            <a:r>
              <a:rPr lang="ru-RU" dirty="0">
                <a:solidFill>
                  <a:srgbClr val="002060"/>
                </a:solidFill>
              </a:rPr>
              <a:t>—</a:t>
            </a:r>
            <a:r>
              <a:rPr lang="ru-RU" dirty="0">
                <a:solidFill>
                  <a:srgbClr val="002060"/>
                </a:solidFill>
                <a:hlinkClick r:id="rId3" tooltip="XIII век"/>
              </a:rPr>
              <a:t>XIII веках</a:t>
            </a:r>
            <a:r>
              <a:rPr lang="ru-RU" dirty="0">
                <a:solidFill>
                  <a:srgbClr val="002060"/>
                </a:solidFill>
              </a:rPr>
              <a:t>. </a:t>
            </a:r>
            <a:r>
              <a:rPr lang="ru-RU" dirty="0" err="1">
                <a:solidFill>
                  <a:srgbClr val="002060"/>
                </a:solidFill>
                <a:hlinkClick r:id="rId4" tooltip="Ипатьевская летопись"/>
              </a:rPr>
              <a:t>Ипатьевская</a:t>
            </a:r>
            <a:r>
              <a:rPr lang="ru-RU" dirty="0">
                <a:solidFill>
                  <a:srgbClr val="002060"/>
                </a:solidFill>
                <a:hlinkClick r:id="rId4" tooltip="Ипатьевская летопись"/>
              </a:rPr>
              <a:t> летопись</a:t>
            </a:r>
            <a:r>
              <a:rPr lang="ru-RU" dirty="0">
                <a:solidFill>
                  <a:srgbClr val="002060"/>
                </a:solidFill>
              </a:rPr>
              <a:t> сообщает, что князь их </a:t>
            </a:r>
            <a:r>
              <a:rPr lang="ru-RU" dirty="0">
                <a:solidFill>
                  <a:srgbClr val="002060"/>
                </a:solidFill>
                <a:hlinkClick r:id="rId5" tooltip="Золото"/>
              </a:rPr>
              <a:t>золотом</a:t>
            </a:r>
            <a:r>
              <a:rPr lang="ru-RU" dirty="0">
                <a:solidFill>
                  <a:srgbClr val="002060"/>
                </a:solidFill>
              </a:rPr>
              <a:t> «учини», имея в виду, что они были покрыты листами золоченой </a:t>
            </a:r>
            <a:r>
              <a:rPr lang="ru-RU" dirty="0">
                <a:solidFill>
                  <a:srgbClr val="002060"/>
                </a:solidFill>
                <a:hlinkClick r:id="rId6" tooltip="Медь"/>
              </a:rPr>
              <a:t>меди</a:t>
            </a:r>
            <a:r>
              <a:rPr lang="ru-RU" dirty="0">
                <a:solidFill>
                  <a:srgbClr val="002060"/>
                </a:solidFill>
              </a:rPr>
              <a:t>, ярко блестевшей на солнце и поражавшей воображение современников. Вплотную к воротам с севера и юга примыкали насыпные валы с глубокими рвами с наружной стороны. Через рвы от ворот проходил мост, выводивший за город. Высота арки достигала 14 метров. Массивные дубовые створы ворот, висевшие на кованых петлях, примыкали к арочной перемычке, сохраняющейся и ныне. По верху этой перемычки был устроен деревянный настил, который служил дополнительной боевой площадкой. От настила сохранились лишь гнезда для балок в кладке стен. Вход на площадку осуществлялся через дверной проем в южной стене, в толще которой проходила каменная лестница с ползучим </a:t>
            </a:r>
            <a:r>
              <a:rPr lang="ru-RU" dirty="0" err="1">
                <a:solidFill>
                  <a:srgbClr val="002060"/>
                </a:solidFill>
              </a:rPr>
              <a:t>коробовым</a:t>
            </a:r>
            <a:r>
              <a:rPr lang="ru-RU" dirty="0">
                <a:solidFill>
                  <a:srgbClr val="002060"/>
                </a:solidFill>
              </a:rPr>
              <a:t> сводом. На этом же уровне с противоположной стороны лестницы был выход на южную линию земляных валов. С севера на валы шел проход прямо с помоста через дверь в стене. Лестница же в южной стене вела далее на верхнюю боевую площадку, имевшую зубчатые стены в виде бойниц. В центре этой площадки была возведена надвратная белокаменная церковь Положения риз Богоматери. Она представляла собою довольно стройный храм уже знакомого по постройкам </a:t>
            </a:r>
            <a:r>
              <a:rPr lang="ru-RU" dirty="0">
                <a:solidFill>
                  <a:srgbClr val="002060"/>
                </a:solidFill>
                <a:hlinkClick r:id="rId7" tooltip="Юрий Долгорукий"/>
              </a:rPr>
              <a:t>Юрия Долгорукого</a:t>
            </a:r>
            <a:r>
              <a:rPr lang="ru-RU" dirty="0">
                <a:solidFill>
                  <a:srgbClr val="002060"/>
                </a:solidFill>
              </a:rPr>
              <a:t> типа: квадратный в плане </a:t>
            </a:r>
            <a:r>
              <a:rPr lang="ru-RU" dirty="0" err="1">
                <a:solidFill>
                  <a:srgbClr val="002060"/>
                </a:solidFill>
              </a:rPr>
              <a:t>четырехстолпный</a:t>
            </a:r>
            <a:r>
              <a:rPr lang="ru-RU" dirty="0">
                <a:solidFill>
                  <a:srgbClr val="002060"/>
                </a:solidFill>
              </a:rPr>
              <a:t> с тремя алтарными апсидами с внутренними и наружными лопатками на стенах, тремя арочными порталами, цилиндрическим барабаном и скромным убранством в виде декоративного пояска, идущего посредине высоты фасада.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Ворота сохранились с сильными перестройками. К древним частям этого сооружения относится широкая проездная арка с мощными боковыми пилонами и боевая площадка над ними, дошедшая фрагментарно.</a:t>
            </a:r>
          </a:p>
        </p:txBody>
      </p:sp>
      <p:pic>
        <p:nvPicPr>
          <p:cNvPr id="3" name="Рисунок 2" descr="0_446b7_6111cbea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428736"/>
            <a:ext cx="5072098" cy="517561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143116"/>
            <a:ext cx="75724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Частые опустошительные пожары и нашествия врагов значительно исказили облик Золотых ворот. Согласно письменным источникам, ремонт надвратной церкви проводился в </a:t>
            </a:r>
            <a:r>
              <a:rPr lang="ru-RU" sz="2000" dirty="0">
                <a:solidFill>
                  <a:srgbClr val="002060"/>
                </a:solidFill>
                <a:hlinkClick r:id="rId2" tooltip="1469 год"/>
              </a:rPr>
              <a:t>1469 году</a:t>
            </a:r>
            <a:r>
              <a:rPr lang="ru-RU" sz="2000" dirty="0">
                <a:solidFill>
                  <a:srgbClr val="002060"/>
                </a:solidFill>
              </a:rPr>
              <a:t> под руководством архитектора и </a:t>
            </a:r>
            <a:r>
              <a:rPr lang="ru-RU" sz="2000" dirty="0" smtClean="0">
                <a:solidFill>
                  <a:srgbClr val="002060"/>
                </a:solidFill>
              </a:rPr>
              <a:t>скульптора </a:t>
            </a:r>
            <a:r>
              <a:rPr lang="ru-RU" sz="2000" dirty="0" smtClean="0">
                <a:solidFill>
                  <a:srgbClr val="002060"/>
                </a:solidFill>
                <a:hlinkClick r:id="rId3" tooltip="Ермолин, Василий Дмитриевич"/>
              </a:rPr>
              <a:t>В</a:t>
            </a:r>
            <a:r>
              <a:rPr lang="ru-RU" sz="2000" dirty="0">
                <a:solidFill>
                  <a:srgbClr val="002060"/>
                </a:solidFill>
                <a:hlinkClick r:id="rId3" tooltip="Ермолин, Василий Дмитриевич"/>
              </a:rPr>
              <a:t>. Д. Ермолина</a:t>
            </a:r>
            <a:r>
              <a:rPr lang="ru-RU" sz="2000" dirty="0">
                <a:solidFill>
                  <a:srgbClr val="002060"/>
                </a:solidFill>
              </a:rPr>
              <a:t>. В </a:t>
            </a:r>
            <a:r>
              <a:rPr lang="ru-RU" sz="2000" dirty="0">
                <a:solidFill>
                  <a:srgbClr val="002060"/>
                </a:solidFill>
                <a:hlinkClick r:id="rId4" tooltip="1641 год"/>
              </a:rPr>
              <a:t>1641 году</a:t>
            </a:r>
            <a:r>
              <a:rPr lang="ru-RU" sz="2000" dirty="0">
                <a:solidFill>
                  <a:srgbClr val="002060"/>
                </a:solidFill>
              </a:rPr>
              <a:t> по указу царя </a:t>
            </a:r>
            <a:r>
              <a:rPr lang="ru-RU" sz="2000" dirty="0">
                <a:solidFill>
                  <a:srgbClr val="002060"/>
                </a:solidFill>
                <a:hlinkClick r:id="rId5" tooltip="Михаил Фёдорович"/>
              </a:rPr>
              <a:t>Михаила Фёдоровича</a:t>
            </a:r>
            <a:r>
              <a:rPr lang="ru-RU" sz="2000" dirty="0">
                <a:solidFill>
                  <a:srgbClr val="002060"/>
                </a:solidFill>
              </a:rPr>
              <a:t> московский зодчий Антипа Константинов составил смету на починку врат, но восстановительные работы были начаты только в конце </a:t>
            </a:r>
            <a:r>
              <a:rPr lang="ru-RU" sz="2000" dirty="0">
                <a:solidFill>
                  <a:srgbClr val="002060"/>
                </a:solidFill>
                <a:hlinkClick r:id="rId6" tooltip="XVII век"/>
              </a:rPr>
              <a:t>XVII века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357298"/>
            <a:ext cx="6786610" cy="4226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Музей Золотые ворота</a:t>
            </a:r>
            <a:endParaRPr lang="ru-RU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28604"/>
            <a:ext cx="74295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Последние полвека Золотые ворота находятся в ведении </a:t>
            </a:r>
            <a:r>
              <a:rPr lang="ru-RU" dirty="0">
                <a:hlinkClick r:id="rId2" tooltip="Владимиро-Суздальский историко-художественный и архитектурный музей-заповедник"/>
              </a:rPr>
              <a:t>Владимиро-Суздальского музея-заповедника</a:t>
            </a:r>
            <a:r>
              <a:rPr lang="ru-RU" dirty="0"/>
              <a:t>. В надвратной церкви располагается военно-историческая экспозиция. Центральное место в экспозиции занимает диорама, передающая драматические события февраля </a:t>
            </a:r>
            <a:r>
              <a:rPr lang="ru-RU" dirty="0">
                <a:hlinkClick r:id="rId3" tooltip="1238"/>
              </a:rPr>
              <a:t>1238</a:t>
            </a:r>
            <a:r>
              <a:rPr lang="ru-RU" dirty="0"/>
              <a:t> г.: защиту </a:t>
            </a:r>
            <a:r>
              <a:rPr lang="ru-RU" dirty="0">
                <a:hlinkClick r:id="rId4" tooltip="Владимир (город)"/>
              </a:rPr>
              <a:t>Владимира</a:t>
            </a:r>
            <a:r>
              <a:rPr lang="ru-RU" dirty="0"/>
              <a:t> во время штурма войсками хана </a:t>
            </a:r>
            <a:r>
              <a:rPr lang="ru-RU" dirty="0">
                <a:hlinkClick r:id="rId5" tooltip="Батый"/>
              </a:rPr>
              <a:t>Батыя</a:t>
            </a:r>
            <a:r>
              <a:rPr lang="ru-RU" dirty="0"/>
              <a:t> (</a:t>
            </a:r>
            <a:r>
              <a:rPr lang="ru-RU" dirty="0">
                <a:hlinkClick r:id="rId6" tooltip="1972"/>
              </a:rPr>
              <a:t>1972</a:t>
            </a:r>
            <a:r>
              <a:rPr lang="ru-RU" dirty="0"/>
              <a:t> г., автор — народный художник РСФСР Е. И. </a:t>
            </a:r>
            <a:r>
              <a:rPr lang="ru-RU" dirty="0" err="1"/>
              <a:t>Дешалыт</a:t>
            </a:r>
            <a:r>
              <a:rPr lang="ru-RU" dirty="0"/>
              <a:t>).</a:t>
            </a:r>
          </a:p>
          <a:p>
            <a:r>
              <a:rPr lang="ru-RU" dirty="0"/>
              <a:t>В экспозиции представлено оружие и воинское снаряжение разного времени: боевые болты метательной машины, наконечники стрел и копий </a:t>
            </a:r>
            <a:r>
              <a:rPr lang="ru-RU" dirty="0">
                <a:hlinkClick r:id="rId7" tooltip="XIII век"/>
              </a:rPr>
              <a:t>XIII</a:t>
            </a:r>
            <a:r>
              <a:rPr lang="ru-RU" dirty="0"/>
              <a:t> в., кольчуга бердыш, трофейный польский арбалет начала </a:t>
            </a:r>
            <a:r>
              <a:rPr lang="ru-RU" dirty="0">
                <a:hlinkClick r:id="rId8" tooltip="XVII век"/>
              </a:rPr>
              <a:t>XVII</a:t>
            </a:r>
            <a:r>
              <a:rPr lang="ru-RU" dirty="0"/>
              <a:t> в., кремневые ружья екатерининской эпохи, стальная кираса и мушкетон периода Отечественной войны </a:t>
            </a:r>
            <a:r>
              <a:rPr lang="ru-RU" dirty="0">
                <a:hlinkClick r:id="rId9" tooltip="1812"/>
              </a:rPr>
              <a:t>1812</a:t>
            </a:r>
            <a:r>
              <a:rPr lang="ru-RU" dirty="0"/>
              <a:t> г., винтовка, мундир, </a:t>
            </a:r>
            <a:r>
              <a:rPr lang="ru-RU" dirty="0" err="1"/>
              <a:t>знамены</a:t>
            </a:r>
            <a:r>
              <a:rPr lang="ru-RU" dirty="0"/>
              <a:t> и награды конца </a:t>
            </a:r>
            <a:r>
              <a:rPr lang="ru-RU" dirty="0">
                <a:hlinkClick r:id="rId10" tooltip="XIX век"/>
              </a:rPr>
              <a:t>XIX</a:t>
            </a:r>
            <a:r>
              <a:rPr lang="ru-RU" dirty="0"/>
              <a:t> в., трофейное турецкое оружие.</a:t>
            </a:r>
          </a:p>
          <a:p>
            <a:pPr algn="ctr"/>
            <a:r>
              <a:rPr lang="ru-RU" dirty="0"/>
              <a:t>Экспозиция продолжается на бывшей боевой площадке, превращенной в начале </a:t>
            </a:r>
            <a:r>
              <a:rPr lang="ru-RU" dirty="0">
                <a:hlinkClick r:id="rId10" tooltip="XIX век"/>
              </a:rPr>
              <a:t>XIX</a:t>
            </a:r>
            <a:r>
              <a:rPr lang="ru-RU" dirty="0"/>
              <a:t> в. в закрытую галерею-паперть. Здесь расположена «Галерея </a:t>
            </a:r>
            <a:r>
              <a:rPr lang="ru-RU" dirty="0" err="1"/>
              <a:t>героев-владимирцев</a:t>
            </a:r>
            <a:r>
              <a:rPr lang="ru-RU" dirty="0"/>
              <a:t>»: портреты, мемориальные вещи, документы, фотографии 160 Героев Советского Союза — участников </a:t>
            </a:r>
            <a:r>
              <a:rPr lang="ru-RU" dirty="0">
                <a:hlinkClick r:id="rId11" tooltip="Великая Отечественная война"/>
              </a:rPr>
              <a:t>Великой Отечественной войны</a:t>
            </a:r>
            <a:r>
              <a:rPr lang="ru-RU" dirty="0"/>
              <a:t> и героев мирного времени. В экспозиции представлены образцы лучшего стрелкового оружия, созданного выдающимися конструкторами-оружейниками из г. </a:t>
            </a:r>
            <a:r>
              <a:rPr lang="ru-RU" dirty="0" err="1"/>
              <a:t>Коврова</a:t>
            </a:r>
            <a:r>
              <a:rPr lang="ru-RU" dirty="0"/>
              <a:t>: В. А. Дегтяревым, С. Г. Симоновым, Г. С. Шпагиным и другими. Необычную витрину составили вещи космонавта </a:t>
            </a:r>
            <a:r>
              <a:rPr lang="ru-RU" dirty="0">
                <a:hlinkClick r:id="rId12" tooltip="Кубасов, Валерий Николаевич"/>
              </a:rPr>
              <a:t>В. Н. </a:t>
            </a:r>
            <a:r>
              <a:rPr lang="ru-RU" dirty="0" err="1">
                <a:hlinkClick r:id="rId12" tooltip="Кубасов, Валерий Николаевич"/>
              </a:rPr>
              <a:t>Кубасова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446b7_6111cbea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14290"/>
            <a:ext cx="6223000" cy="6350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_p_5252298e56e1a2a1283ef8cac1f40a0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-214338"/>
            <a:ext cx="6458756" cy="70723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126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Золотые ворота города Владимира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Золотые ворота города Владимира</dc:title>
  <dc:creator>Admin</dc:creator>
  <cp:lastModifiedBy>User</cp:lastModifiedBy>
  <cp:revision>5</cp:revision>
  <dcterms:created xsi:type="dcterms:W3CDTF">2012-02-13T17:50:21Z</dcterms:created>
  <dcterms:modified xsi:type="dcterms:W3CDTF">2016-11-21T10:54:09Z</dcterms:modified>
</cp:coreProperties>
</file>