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79" r:id="rId11"/>
    <p:sldId id="266" r:id="rId12"/>
    <p:sldId id="267" r:id="rId13"/>
    <p:sldId id="280" r:id="rId14"/>
    <p:sldId id="268" r:id="rId15"/>
    <p:sldId id="269" r:id="rId16"/>
    <p:sldId id="270" r:id="rId17"/>
    <p:sldId id="271" r:id="rId18"/>
    <p:sldId id="272" r:id="rId19"/>
    <p:sldId id="274"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3" autoAdjust="0"/>
    <p:restoredTop sz="86323" autoAdjust="0"/>
  </p:normalViewPr>
  <p:slideViewPr>
    <p:cSldViewPr>
      <p:cViewPr varScale="1">
        <p:scale>
          <a:sx n="64" d="100"/>
          <a:sy n="64" d="100"/>
        </p:scale>
        <p:origin x="-9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fractalfoundation.org/resources/what-are-fractals/" TargetMode="External"/><Relationship Id="rId2" Type="http://schemas.openxmlformats.org/officeDocument/2006/relationships/hyperlink" Target="http://www.fractal.org/Bewustzijns-Besturings-Model/Fractals-Useful-Beauty.htm" TargetMode="External"/><Relationship Id="rId1" Type="http://schemas.openxmlformats.org/officeDocument/2006/relationships/slideLayout" Target="../slideLayouts/slideLayout2.xml"/><Relationship Id="rId5" Type="http://schemas.openxmlformats.org/officeDocument/2006/relationships/hyperlink" Target="https://yandex.ru/legal/fotki_termsofuse/" TargetMode="External"/><Relationship Id="rId4" Type="http://schemas.openxmlformats.org/officeDocument/2006/relationships/hyperlink" Target="http://yandex.r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фракталы\ф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2" y="0"/>
            <a:ext cx="9168371" cy="687627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0"/>
            <a:ext cx="9037444"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4000" b="1" dirty="0" smtClean="0">
                <a:ln w="11430">
                  <a:solidFill>
                    <a:srgbClr val="00B050"/>
                  </a:solidFill>
                </a:ln>
                <a:solidFill>
                  <a:srgbClr val="FFFF0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Fractals,</a:t>
            </a:r>
          </a:p>
          <a:p>
            <a:pPr algn="r"/>
            <a:r>
              <a:rPr lang="en-US" sz="4000" b="1" dirty="0" smtClean="0">
                <a:ln w="11430">
                  <a:solidFill>
                    <a:srgbClr val="00B050"/>
                  </a:solidFill>
                </a:ln>
                <a:solidFill>
                  <a:srgbClr val="FFFF0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the World </a:t>
            </a:r>
            <a:r>
              <a:rPr lang="en-US" sz="4000" b="1" dirty="0" smtClean="0">
                <a:ln w="11430">
                  <a:solidFill>
                    <a:srgbClr val="00B050"/>
                  </a:solidFill>
                </a:ln>
                <a:solidFill>
                  <a:srgbClr val="FFFF0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of Magic </a:t>
            </a:r>
            <a:endParaRPr lang="ru-RU" sz="4000" b="1" dirty="0">
              <a:ln w="11430">
                <a:solidFill>
                  <a:srgbClr val="00B050"/>
                </a:solidFill>
              </a:ln>
              <a:solidFill>
                <a:srgbClr val="FFFF00"/>
              </a:soli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endParaRPr>
          </a:p>
        </p:txBody>
      </p:sp>
      <p:sp>
        <p:nvSpPr>
          <p:cNvPr id="4" name="Прямоугольник 3"/>
          <p:cNvSpPr/>
          <p:nvPr/>
        </p:nvSpPr>
        <p:spPr>
          <a:xfrm>
            <a:off x="5904009" y="3284984"/>
            <a:ext cx="3118195" cy="33547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1600" b="1" spc="50" dirty="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1600" b="1" spc="50" dirty="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sz="1600" b="1" spc="50" dirty="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sz="1600" b="1" spc="50" dirty="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600" b="1" spc="50" dirty="0" smtClean="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endParaRPr lang="en-US" sz="1600" b="1" spc="50" dirty="0" smtClean="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600" b="1" spc="50" dirty="0" smtClean="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М.В</a:t>
            </a:r>
            <a:r>
              <a:rPr lang="ru-RU" sz="1600" b="1" spc="50" dirty="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 Силантьева</a:t>
            </a:r>
            <a:r>
              <a:rPr lang="ru-RU" sz="1600" b="1" spc="50" dirty="0" smtClean="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sz="1600" b="1" spc="50" dirty="0" smtClean="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smtClean="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Республики</a:t>
            </a:r>
            <a:endParaRPr lang="ru-RU" sz="1600" b="1" spc="50" dirty="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000" b="1" spc="50" dirty="0" smtClean="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201</a:t>
            </a:r>
            <a:r>
              <a:rPr lang="en-US" sz="2000" b="1" spc="50" dirty="0" smtClean="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rPr>
              <a:t>6</a:t>
            </a:r>
            <a:endParaRPr lang="ru-RU" sz="2000" b="1" spc="50" dirty="0">
              <a:ln w="11430">
                <a:solidFill>
                  <a:schemeClr val="tx1"/>
                </a:solidFill>
              </a:ln>
              <a:solidFill>
                <a:srgbClr val="00B050"/>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166648" y="1862048"/>
            <a:ext cx="8838828"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0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Fractal Gallery </a:t>
            </a:r>
          </a:p>
          <a:p>
            <a:pPr algn="r"/>
            <a:r>
              <a:rPr lang="en-US" sz="20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for 5-11 Formers</a:t>
            </a:r>
            <a:endParaRPr lang="ru-RU" sz="20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1\Desktop\фракталы\ф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51520" y="188640"/>
            <a:ext cx="3096344" cy="1324744"/>
          </a:xfrm>
        </p:spPr>
        <p:txBody>
          <a:bodyPr>
            <a:noAutofit/>
          </a:bodyPr>
          <a:lstStyle/>
          <a:p>
            <a:pPr marL="0" indent="0">
              <a:buNone/>
            </a:pPr>
            <a:r>
              <a:rPr lang="en-US" sz="2000" dirty="0">
                <a:solidFill>
                  <a:srgbClr val="FFFF00"/>
                </a:solidFill>
                <a:latin typeface="Arial Black" panose="020B0A04020102020204" pitchFamily="34" charset="0"/>
              </a:rPr>
              <a:t>The same is with fractals: you can magnify them many times and after every step you will see the same shape, which is characteristic of that particular fractal.</a:t>
            </a:r>
          </a:p>
          <a:p>
            <a:endParaRPr lang="ru-RU" sz="20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7498406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1\Desktop\фракталы\ф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65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37668"/>
            <a:ext cx="3312368" cy="6863417"/>
          </a:xfrm>
          <a:prstGeom prst="rect">
            <a:avLst/>
          </a:prstGeom>
        </p:spPr>
        <p:txBody>
          <a:bodyPr wrap="square">
            <a:spAutoFit/>
          </a:bodyPr>
          <a:lstStyle/>
          <a:p>
            <a:r>
              <a:rPr lang="en-US" sz="2000" b="1" dirty="0">
                <a:solidFill>
                  <a:srgbClr val="FFFF00"/>
                </a:solidFill>
                <a:latin typeface="Arial Black" panose="020B0A04020102020204" pitchFamily="34" charset="0"/>
              </a:rPr>
              <a:t>The non-integer dimension is more difficult to explain. Classical geometry deals with objects of integer dimensions: zero dimensional points, one dimensional lines and curves, two dimensional plane figures such as squares and circles, and three dimensional solids such as cubes and spheres. However, many natural phenomena are better described using a dimension between two whole numbers. </a:t>
            </a:r>
          </a:p>
        </p:txBody>
      </p:sp>
    </p:spTree>
    <p:extLst>
      <p:ext uri="{BB962C8B-B14F-4D97-AF65-F5344CB8AC3E}">
        <p14:creationId xmlns:p14="http://schemas.microsoft.com/office/powerpoint/2010/main" val="11876789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1\Desktop\фракталы\ф14.jpg"/>
          <p:cNvPicPr>
            <a:picLocks noChangeAspect="1" noChangeArrowheads="1"/>
          </p:cNvPicPr>
          <p:nvPr/>
        </p:nvPicPr>
        <p:blipFill rotWithShape="1">
          <a:blip r:embed="rId2">
            <a:extLst>
              <a:ext uri="{28A0092B-C50C-407E-A947-70E740481C1C}">
                <a14:useLocalDpi xmlns:a14="http://schemas.microsoft.com/office/drawing/2010/main" val="0"/>
              </a:ext>
            </a:extLst>
          </a:blip>
          <a:srcRect r="166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16632"/>
            <a:ext cx="7704856" cy="1631216"/>
          </a:xfrm>
          <a:prstGeom prst="rect">
            <a:avLst/>
          </a:prstGeom>
        </p:spPr>
        <p:txBody>
          <a:bodyPr wrap="square">
            <a:spAutoFit/>
          </a:bodyPr>
          <a:lstStyle/>
          <a:p>
            <a:r>
              <a:rPr lang="en-US" sz="2000" dirty="0">
                <a:solidFill>
                  <a:srgbClr val="FFFF00"/>
                </a:solidFill>
                <a:latin typeface="Arial Black" panose="020B0A04020102020204" pitchFamily="34" charset="0"/>
              </a:rPr>
              <a:t>So while a straight line has a dimension of one, a fractal curve will have a dimension between one and two, depending on how much space it takes up as it twists and curves. The more the flat fractal fills a plane, the closer it approaches two dimensions. </a:t>
            </a: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7504" y="270512"/>
            <a:ext cx="2664296" cy="6247864"/>
          </a:xfrm>
          <a:prstGeom prst="rect">
            <a:avLst/>
          </a:prstGeom>
        </p:spPr>
        <p:txBody>
          <a:bodyPr wrap="square">
            <a:spAutoFit/>
          </a:bodyPr>
          <a:lstStyle/>
          <a:p>
            <a:r>
              <a:rPr lang="en-US" sz="2000" dirty="0">
                <a:solidFill>
                  <a:srgbClr val="FFFF00"/>
                </a:solidFill>
                <a:latin typeface="Arial Black" panose="020B0A04020102020204" pitchFamily="34" charset="0"/>
              </a:rPr>
              <a:t>Likewise, a "hilly fractal scene" will reach a dimension somewhere between two and three. So a fractal landscape made up of a large hill covered with tiny mounds would be close to the second dimension, while a rough surface composed of many medium-sized hills would be close to the third dimension.</a:t>
            </a:r>
          </a:p>
        </p:txBody>
      </p:sp>
    </p:spTree>
    <p:extLst>
      <p:ext uri="{BB962C8B-B14F-4D97-AF65-F5344CB8AC3E}">
        <p14:creationId xmlns:p14="http://schemas.microsoft.com/office/powerpoint/2010/main" val="6645631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99" r="4162" b="3735"/>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260648"/>
            <a:ext cx="6624736" cy="6863417"/>
          </a:xfrm>
          <a:prstGeom prst="rect">
            <a:avLst/>
          </a:prstGeom>
        </p:spPr>
        <p:txBody>
          <a:bodyPr wrap="square">
            <a:spAutoFit/>
          </a:bodyPr>
          <a:lstStyle/>
          <a:p>
            <a:r>
              <a:rPr lang="en-US" sz="2000" dirty="0">
                <a:ln>
                  <a:solidFill>
                    <a:srgbClr val="00B050"/>
                  </a:solidFill>
                </a:ln>
                <a:solidFill>
                  <a:srgbClr val="FFFF00"/>
                </a:solidFill>
                <a:latin typeface="Arial Black" panose="020B0A04020102020204" pitchFamily="34" charset="0"/>
              </a:rPr>
              <a:t>Two leading researchers in the field of complex number fractals are Gaston Maurice Julia and Benoit Mandelbrot.</a:t>
            </a:r>
          </a:p>
          <a:p>
            <a:endParaRPr lang="en-US" sz="2000" dirty="0" smtClean="0">
              <a:ln>
                <a:solidFill>
                  <a:srgbClr val="00B050"/>
                </a:solidFill>
              </a:ln>
              <a:solidFill>
                <a:srgbClr val="FFFF00"/>
              </a:solidFill>
              <a:latin typeface="Arial Black" panose="020B0A04020102020204" pitchFamily="34" charset="0"/>
            </a:endParaRPr>
          </a:p>
          <a:p>
            <a:endParaRPr lang="en-US" sz="2000" dirty="0">
              <a:ln>
                <a:solidFill>
                  <a:srgbClr val="00B050"/>
                </a:solidFill>
              </a:ln>
              <a:solidFill>
                <a:srgbClr val="FFFF00"/>
              </a:solidFill>
              <a:latin typeface="Arial Black" panose="020B0A04020102020204" pitchFamily="34" charset="0"/>
            </a:endParaRPr>
          </a:p>
          <a:p>
            <a:endParaRPr lang="en-US" sz="2000" dirty="0" smtClean="0">
              <a:ln>
                <a:solidFill>
                  <a:srgbClr val="00B050"/>
                </a:solidFill>
              </a:ln>
              <a:solidFill>
                <a:srgbClr val="FFFF00"/>
              </a:solidFill>
              <a:latin typeface="Arial Black" panose="020B0A04020102020204" pitchFamily="34" charset="0"/>
            </a:endParaRPr>
          </a:p>
          <a:p>
            <a:endParaRPr lang="en-US" sz="2000" dirty="0">
              <a:ln>
                <a:solidFill>
                  <a:srgbClr val="00B050"/>
                </a:solidFill>
              </a:ln>
              <a:solidFill>
                <a:srgbClr val="FFFF00"/>
              </a:solidFill>
              <a:latin typeface="Arial Black" panose="020B0A04020102020204" pitchFamily="34" charset="0"/>
            </a:endParaRPr>
          </a:p>
          <a:p>
            <a:endParaRPr lang="en-US" sz="2000" dirty="0" smtClean="0">
              <a:ln>
                <a:solidFill>
                  <a:srgbClr val="00B050"/>
                </a:solidFill>
              </a:ln>
              <a:solidFill>
                <a:srgbClr val="FFFF00"/>
              </a:solidFill>
              <a:latin typeface="Arial Black" panose="020B0A04020102020204" pitchFamily="34" charset="0"/>
            </a:endParaRPr>
          </a:p>
          <a:p>
            <a:endParaRPr lang="en-US" sz="2000" dirty="0">
              <a:ln>
                <a:solidFill>
                  <a:srgbClr val="00B050"/>
                </a:solidFill>
              </a:ln>
              <a:solidFill>
                <a:srgbClr val="FFFF00"/>
              </a:solidFill>
              <a:latin typeface="Arial Black" panose="020B0A04020102020204" pitchFamily="34" charset="0"/>
            </a:endParaRPr>
          </a:p>
          <a:p>
            <a:endParaRPr lang="en-US" sz="2000" dirty="0" smtClean="0">
              <a:ln>
                <a:solidFill>
                  <a:srgbClr val="00B050"/>
                </a:solidFill>
              </a:ln>
              <a:solidFill>
                <a:srgbClr val="FFFF00"/>
              </a:solidFill>
              <a:latin typeface="Arial Black" panose="020B0A04020102020204" pitchFamily="34" charset="0"/>
            </a:endParaRPr>
          </a:p>
          <a:p>
            <a:endParaRPr lang="en-US" sz="2000" dirty="0">
              <a:ln>
                <a:solidFill>
                  <a:srgbClr val="00B050"/>
                </a:solidFill>
              </a:ln>
              <a:solidFill>
                <a:srgbClr val="FFFF00"/>
              </a:solidFill>
              <a:latin typeface="Arial Black" panose="020B0A04020102020204" pitchFamily="34" charset="0"/>
            </a:endParaRPr>
          </a:p>
          <a:p>
            <a:endParaRPr lang="en-US" sz="2000" dirty="0" smtClean="0">
              <a:ln>
                <a:solidFill>
                  <a:srgbClr val="00B050"/>
                </a:solidFill>
              </a:ln>
              <a:solidFill>
                <a:srgbClr val="FFFF00"/>
              </a:solidFill>
              <a:latin typeface="Arial Black" panose="020B0A04020102020204" pitchFamily="34" charset="0"/>
            </a:endParaRPr>
          </a:p>
          <a:p>
            <a:endParaRPr lang="en-US" sz="2000" dirty="0">
              <a:ln>
                <a:solidFill>
                  <a:srgbClr val="00B050"/>
                </a:solidFill>
              </a:ln>
              <a:solidFill>
                <a:srgbClr val="FFFF00"/>
              </a:solidFill>
              <a:latin typeface="Arial Black" panose="020B0A04020102020204" pitchFamily="34" charset="0"/>
            </a:endParaRPr>
          </a:p>
          <a:p>
            <a:endParaRPr lang="en-US" sz="2000" dirty="0">
              <a:ln>
                <a:solidFill>
                  <a:srgbClr val="00B050"/>
                </a:solidFill>
              </a:ln>
              <a:solidFill>
                <a:srgbClr val="FFFF00"/>
              </a:solidFill>
              <a:latin typeface="Arial Black" panose="020B0A04020102020204" pitchFamily="34" charset="0"/>
            </a:endParaRPr>
          </a:p>
          <a:p>
            <a:r>
              <a:rPr lang="en-US" sz="2000" dirty="0">
                <a:ln>
                  <a:solidFill>
                    <a:srgbClr val="00B050"/>
                  </a:solidFill>
                </a:ln>
                <a:solidFill>
                  <a:srgbClr val="FFFF00"/>
                </a:solidFill>
                <a:latin typeface="Arial Black" panose="020B0A04020102020204" pitchFamily="34" charset="0"/>
              </a:rPr>
              <a:t>Gaston Maurice Julia was born at the end of 19th century in Algeria. He spent his life studying the iteration of polynomials and rational functions. Around the 1920s, after publishing his paper on the iteration of a rational function, Julia became famous. However, after his death, he was forgotten.</a:t>
            </a:r>
          </a:p>
          <a:p>
            <a:endParaRPr lang="en-US" sz="2000" dirty="0">
              <a:ln>
                <a:solidFill>
                  <a:srgbClr val="00B050"/>
                </a:solidFill>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39551432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Картинки по запросу мандельбро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525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4259" y="1700808"/>
            <a:ext cx="3221597" cy="5632311"/>
          </a:xfrm>
          <a:prstGeom prst="rect">
            <a:avLst/>
          </a:prstGeom>
        </p:spPr>
        <p:txBody>
          <a:bodyPr wrap="square">
            <a:spAutoFit/>
          </a:bodyPr>
          <a:lstStyle/>
          <a:p>
            <a:r>
              <a:rPr lang="en-US" sz="2000" dirty="0">
                <a:ln>
                  <a:solidFill>
                    <a:srgbClr val="00B050"/>
                  </a:solidFill>
                </a:ln>
                <a:solidFill>
                  <a:srgbClr val="FFFF00"/>
                </a:solidFill>
                <a:latin typeface="Arial Black" panose="020B0A04020102020204" pitchFamily="34" charset="0"/>
              </a:rPr>
              <a:t>In the 1970s, the work of Gaston Maurice Julia was revived and popularized by the Polish-born Benoit Mandelbrot. Inspired by Julia’s work, and with the aid of computer graphics, IBM employee Mandelbrot was able to show the first pictures of the most beautiful fractals known today.</a:t>
            </a:r>
          </a:p>
          <a:p>
            <a:endParaRPr lang="en-US" sz="2000" dirty="0">
              <a:ln>
                <a:solidFill>
                  <a:srgbClr val="00B050"/>
                </a:solidFill>
              </a:ln>
              <a:solidFill>
                <a:srgbClr val="FFFF00"/>
              </a:solidFill>
              <a:latin typeface="Arial Black" panose="020B0A04020102020204" pitchFamily="34" charset="0"/>
            </a:endParaRPr>
          </a:p>
          <a:p>
            <a:endParaRPr lang="en-US" sz="2000" dirty="0">
              <a:ln>
                <a:solidFill>
                  <a:srgbClr val="00B050"/>
                </a:solidFill>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2209257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753" r="6267"/>
          <a:stretch/>
        </p:blipFill>
        <p:spPr bwMode="auto">
          <a:xfrm>
            <a:off x="-1" y="-4147"/>
            <a:ext cx="9144001" cy="686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87624" y="5206208"/>
            <a:ext cx="7416824" cy="1631216"/>
          </a:xfrm>
          <a:prstGeom prst="rect">
            <a:avLst/>
          </a:prstGeom>
        </p:spPr>
        <p:txBody>
          <a:bodyPr wrap="square">
            <a:spAutoFit/>
          </a:bodyPr>
          <a:lstStyle/>
          <a:p>
            <a:pPr algn="ctr"/>
            <a:r>
              <a:rPr lang="en-US" sz="2000" dirty="0">
                <a:ln>
                  <a:solidFill>
                    <a:srgbClr val="FF0000"/>
                  </a:solidFill>
                </a:ln>
                <a:solidFill>
                  <a:srgbClr val="0070C0"/>
                </a:solidFill>
                <a:latin typeface="Arial Black" panose="020B0A04020102020204" pitchFamily="34" charset="0"/>
              </a:rPr>
              <a:t>Fractal geometry has permeated many area of science, such as astrophysics, biological sciences, and has become one of the most important techniques in computer graphics.</a:t>
            </a:r>
          </a:p>
          <a:p>
            <a:pPr algn="ctr"/>
            <a:endParaRPr lang="en-US" sz="2000" dirty="0">
              <a:ln>
                <a:solidFill>
                  <a:srgbClr val="FF0000"/>
                </a:solidFill>
              </a:ln>
              <a:solidFill>
                <a:srgbClr val="0070C0"/>
              </a:solidFill>
              <a:latin typeface="Arial Black" panose="020B0A04020102020204" pitchFamily="34" charset="0"/>
            </a:endParaRPr>
          </a:p>
        </p:txBody>
      </p:sp>
    </p:spTree>
    <p:extLst>
      <p:ext uri="{BB962C8B-B14F-4D97-AF65-F5344CB8AC3E}">
        <p14:creationId xmlns:p14="http://schemas.microsoft.com/office/powerpoint/2010/main" val="738897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0" y="-1143000"/>
            <a:ext cx="6858000" cy="9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79512" y="116632"/>
            <a:ext cx="8784976" cy="1938992"/>
          </a:xfrm>
          <a:prstGeom prst="rect">
            <a:avLst/>
          </a:prstGeom>
        </p:spPr>
        <p:txBody>
          <a:bodyPr wrap="square">
            <a:spAutoFit/>
          </a:bodyPr>
          <a:lstStyle/>
          <a:p>
            <a:r>
              <a:rPr lang="en-US" sz="2000" dirty="0">
                <a:ln>
                  <a:solidFill>
                    <a:srgbClr val="FF0000"/>
                  </a:solidFill>
                </a:ln>
                <a:latin typeface="Arial Black" panose="020B0A04020102020204" pitchFamily="34" charset="0"/>
              </a:rPr>
              <a:t>Many scientists have found that fractal geometry is a powerful tool for uncovering secrets from a wide variety of systems and solving important problems in applied science. The list of known physical fractal systems is long and growing rapidly.</a:t>
            </a:r>
          </a:p>
          <a:p>
            <a:endParaRPr lang="en-US" sz="2000" dirty="0">
              <a:ln>
                <a:solidFill>
                  <a:srgbClr val="FF0000"/>
                </a:solidFill>
              </a:ln>
              <a:latin typeface="Arial Black" panose="020B0A04020102020204" pitchFamily="34" charset="0"/>
            </a:endParaRPr>
          </a:p>
        </p:txBody>
      </p:sp>
    </p:spTree>
    <p:extLst>
      <p:ext uri="{BB962C8B-B14F-4D97-AF65-F5344CB8AC3E}">
        <p14:creationId xmlns:p14="http://schemas.microsoft.com/office/powerpoint/2010/main" val="120035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804248" y="980728"/>
            <a:ext cx="2123728" cy="4832092"/>
          </a:xfrm>
          <a:prstGeom prst="rect">
            <a:avLst/>
          </a:prstGeom>
        </p:spPr>
        <p:txBody>
          <a:bodyPr wrap="square">
            <a:spAutoFit/>
          </a:bodyPr>
          <a:lstStyle/>
          <a:p>
            <a:pPr algn="r"/>
            <a:r>
              <a:rPr lang="en-US" sz="2800" dirty="0">
                <a:ln>
                  <a:solidFill>
                    <a:srgbClr val="0070C0"/>
                  </a:solidFill>
                </a:ln>
                <a:solidFill>
                  <a:schemeClr val="bg1"/>
                </a:solidFill>
                <a:latin typeface="Arial Black" panose="020B0A04020102020204" pitchFamily="34" charset="0"/>
              </a:rPr>
              <a:t>Perhaps for many people fractals will never represent anything more than beautiful pictures.</a:t>
            </a:r>
            <a:endParaRPr lang="ru-RU" sz="2800" dirty="0">
              <a:ln>
                <a:solidFill>
                  <a:srgbClr val="0070C0"/>
                </a:solidFill>
              </a:ln>
              <a:solidFill>
                <a:schemeClr val="bg1"/>
              </a:solidFill>
              <a:latin typeface="Arial Black" panose="020B0A04020102020204" pitchFamily="34" charset="0"/>
            </a:endParaRPr>
          </a:p>
        </p:txBody>
      </p:sp>
    </p:spTree>
    <p:extLst>
      <p:ext uri="{BB962C8B-B14F-4D97-AF65-F5344CB8AC3E}">
        <p14:creationId xmlns:p14="http://schemas.microsoft.com/office/powerpoint/2010/main" val="28303873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14"/>
            <a:ext cx="9180061" cy="690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6077811" y="2911816"/>
            <a:ext cx="2824771" cy="3785652"/>
          </a:xfrm>
          <a:prstGeom prst="rect">
            <a:avLst/>
          </a:prstGeom>
        </p:spPr>
        <p:txBody>
          <a:bodyPr wrap="square">
            <a:spAutoFit/>
          </a:bodyPr>
          <a:lstStyle/>
          <a:p>
            <a:pPr algn="r"/>
            <a:r>
              <a:rPr lang="en-US" sz="4000" dirty="0" smtClean="0">
                <a:ln>
                  <a:solidFill>
                    <a:srgbClr val="00B0F0"/>
                  </a:solidFill>
                </a:ln>
                <a:solidFill>
                  <a:srgbClr val="FF0000"/>
                </a:solidFill>
                <a:latin typeface="Arial Black" panose="020B0A04020102020204" pitchFamily="34" charset="0"/>
              </a:rPr>
              <a:t>Thank You </a:t>
            </a:r>
          </a:p>
          <a:p>
            <a:pPr algn="r"/>
            <a:r>
              <a:rPr lang="en-US" sz="4000" dirty="0" smtClean="0">
                <a:ln>
                  <a:solidFill>
                    <a:srgbClr val="00B0F0"/>
                  </a:solidFill>
                </a:ln>
                <a:solidFill>
                  <a:srgbClr val="FF0000"/>
                </a:solidFill>
                <a:latin typeface="Arial Black" panose="020B0A04020102020204" pitchFamily="34" charset="0"/>
              </a:rPr>
              <a:t>for Visiting the Gallery!</a:t>
            </a:r>
            <a:endParaRPr lang="ru-RU" sz="2800" dirty="0">
              <a:ln>
                <a:solidFill>
                  <a:srgbClr val="00B0F0"/>
                </a:solidFill>
              </a:ln>
              <a:solidFill>
                <a:srgbClr val="FF0000"/>
              </a:solidFill>
            </a:endParaRPr>
          </a:p>
        </p:txBody>
      </p:sp>
      <p:sp>
        <p:nvSpPr>
          <p:cNvPr id="4" name="Прямоугольник 3"/>
          <p:cNvSpPr/>
          <p:nvPr/>
        </p:nvSpPr>
        <p:spPr>
          <a:xfrm>
            <a:off x="2109802" y="-42714"/>
            <a:ext cx="3968009" cy="1107996"/>
          </a:xfrm>
          <a:prstGeom prst="rect">
            <a:avLst/>
          </a:prstGeom>
        </p:spPr>
        <p:txBody>
          <a:bodyPr wrap="none">
            <a:spAutoFit/>
          </a:bodyPr>
          <a:lstStyle/>
          <a:p>
            <a:pPr lvl="0"/>
            <a:r>
              <a:rPr lang="en-US" sz="6600" dirty="0" smtClean="0">
                <a:ln>
                  <a:solidFill>
                    <a:srgbClr val="0070C0"/>
                  </a:solidFill>
                </a:ln>
                <a:solidFill>
                  <a:srgbClr val="FFFF00"/>
                </a:solidFill>
                <a:latin typeface="Arial Black" panose="020B0A04020102020204" pitchFamily="34" charset="0"/>
              </a:rPr>
              <a:t>The End</a:t>
            </a:r>
            <a:endParaRPr lang="ru-RU" sz="4800" dirty="0">
              <a:solidFill>
                <a:srgbClr val="FFFF00"/>
              </a:solidFill>
            </a:endParaRPr>
          </a:p>
        </p:txBody>
      </p:sp>
    </p:spTree>
    <p:extLst>
      <p:ext uri="{BB962C8B-B14F-4D97-AF65-F5344CB8AC3E}">
        <p14:creationId xmlns:p14="http://schemas.microsoft.com/office/powerpoint/2010/main" val="4637092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фракталы\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4941" y="428178"/>
            <a:ext cx="2520280" cy="6001643"/>
          </a:xfrm>
          <a:prstGeom prst="rect">
            <a:avLst/>
          </a:prstGeom>
        </p:spPr>
        <p:txBody>
          <a:bodyPr wrap="square">
            <a:spAutoFit/>
          </a:bodyPr>
          <a:lstStyle/>
          <a:p>
            <a:r>
              <a:rPr lang="en-US" sz="2400" dirty="0">
                <a:solidFill>
                  <a:srgbClr val="FFFF00"/>
                </a:solidFill>
                <a:latin typeface="Arial Black" panose="020B0A04020102020204" pitchFamily="34" charset="0"/>
              </a:rPr>
              <a:t>Clouds are not spheres, mountains are not cones, coastlines are not circles, and bark is not smooth, nor does lightning travel in a straight line."</a:t>
            </a:r>
          </a:p>
          <a:p>
            <a:r>
              <a:rPr lang="en-US" sz="2400" dirty="0">
                <a:solidFill>
                  <a:srgbClr val="FFFF00"/>
                </a:solidFill>
                <a:latin typeface="Arial Black" panose="020B0A04020102020204" pitchFamily="34" charset="0"/>
              </a:rPr>
              <a:t>Benoit Mandelbrot</a:t>
            </a:r>
            <a:endParaRPr lang="ru-RU" sz="24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951627"/>
            <a:ext cx="6534472" cy="2585323"/>
          </a:xfrm>
          <a:prstGeom prst="rect">
            <a:avLst/>
          </a:prstGeom>
        </p:spPr>
        <p:txBody>
          <a:bodyPr wrap="square">
            <a:spAutoFit/>
          </a:bodyPr>
          <a:lstStyle/>
          <a:p>
            <a:r>
              <a:rPr lang="en-US" dirty="0" smtClean="0"/>
              <a:t>Source:</a:t>
            </a:r>
          </a:p>
          <a:p>
            <a:r>
              <a:rPr lang="en-US" dirty="0" smtClean="0"/>
              <a:t>Fractals: </a:t>
            </a:r>
            <a:r>
              <a:rPr lang="en-US" dirty="0"/>
              <a:t>Useful </a:t>
            </a:r>
            <a:r>
              <a:rPr lang="en-US" dirty="0" smtClean="0"/>
              <a:t>Beauty </a:t>
            </a:r>
            <a:r>
              <a:rPr lang="en-US" dirty="0" smtClean="0">
                <a:hlinkClick r:id="rId2"/>
              </a:rPr>
              <a:t>http</a:t>
            </a:r>
            <a:r>
              <a:rPr lang="en-US" dirty="0">
                <a:hlinkClick r:id="rId2"/>
              </a:rPr>
              <a:t>://</a:t>
            </a:r>
            <a:r>
              <a:rPr lang="en-US" dirty="0" smtClean="0">
                <a:hlinkClick r:id="rId2"/>
              </a:rPr>
              <a:t>www.fractal.org/Bewustzijns-Besturings-Model/Fractals-Useful-Beauty.htm</a:t>
            </a:r>
            <a:r>
              <a:rPr lang="en-US" dirty="0" smtClean="0"/>
              <a:t>  </a:t>
            </a:r>
            <a:endParaRPr lang="en-US" dirty="0" smtClean="0"/>
          </a:p>
          <a:p>
            <a:r>
              <a:rPr lang="en-US" dirty="0" smtClean="0"/>
              <a:t>What </a:t>
            </a:r>
            <a:r>
              <a:rPr lang="en-US" dirty="0"/>
              <a:t>are Fractals? </a:t>
            </a:r>
            <a:r>
              <a:rPr lang="en-US" dirty="0">
                <a:hlinkClick r:id="rId3"/>
              </a:rPr>
              <a:t>http://fractalfoundation.org/resources/what-are-fractals</a:t>
            </a:r>
            <a:r>
              <a:rPr lang="en-US" dirty="0" smtClean="0">
                <a:hlinkClick r:id="rId3"/>
              </a:rPr>
              <a:t>/</a:t>
            </a:r>
            <a:r>
              <a:rPr lang="en-US" dirty="0" smtClean="0"/>
              <a:t> </a:t>
            </a:r>
            <a:endParaRPr lang="en-US" dirty="0"/>
          </a:p>
          <a:p>
            <a:r>
              <a:rPr lang="ru-RU" dirty="0" smtClean="0"/>
              <a:t>Изображения </a:t>
            </a:r>
            <a:r>
              <a:rPr lang="ru-RU" dirty="0"/>
              <a:t>взяты на сайте </a:t>
            </a:r>
            <a:r>
              <a:rPr lang="ru-RU" dirty="0">
                <a:hlinkClick r:id="rId4"/>
              </a:rPr>
              <a:t>http://</a:t>
            </a:r>
            <a:r>
              <a:rPr lang="ru-RU" dirty="0" smtClean="0">
                <a:hlinkClick r:id="rId4"/>
              </a:rPr>
              <a:t>yandex.ru</a:t>
            </a:r>
            <a:r>
              <a:rPr lang="en-US" dirty="0" smtClean="0"/>
              <a:t> </a:t>
            </a:r>
            <a:r>
              <a:rPr lang="ru-RU" dirty="0"/>
              <a:t>	</a:t>
            </a:r>
            <a:r>
              <a:rPr lang="en-US" dirty="0" smtClean="0"/>
              <a:t> </a:t>
            </a:r>
            <a:r>
              <a:rPr lang="ru-RU" dirty="0"/>
              <a:t>	</a:t>
            </a:r>
          </a:p>
          <a:p>
            <a:r>
              <a:rPr lang="ru-RU" dirty="0"/>
              <a:t>Условия использования сайта </a:t>
            </a:r>
            <a:r>
              <a:rPr lang="ru-RU" dirty="0">
                <a:hlinkClick r:id="rId5"/>
              </a:rPr>
              <a:t>https://yandex.ru/legal/fotki_termsofuse</a:t>
            </a:r>
            <a:r>
              <a:rPr lang="ru-RU" dirty="0" smtClean="0">
                <a:hlinkClick r:id="rId5"/>
              </a:rPr>
              <a:t>/</a:t>
            </a:r>
            <a:r>
              <a:rPr lang="en-US" dirty="0" smtClean="0"/>
              <a:t> </a:t>
            </a:r>
            <a:endParaRPr lang="ru-RU" dirty="0"/>
          </a:p>
          <a:p>
            <a:endParaRPr lang="ru-RU" dirty="0"/>
          </a:p>
        </p:txBody>
      </p:sp>
    </p:spTree>
    <p:extLst>
      <p:ext uri="{BB962C8B-B14F-4D97-AF65-F5344CB8AC3E}">
        <p14:creationId xmlns:p14="http://schemas.microsoft.com/office/powerpoint/2010/main" val="20226005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фракталы\ф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16632"/>
            <a:ext cx="1872208" cy="6740307"/>
          </a:xfrm>
          <a:prstGeom prst="rect">
            <a:avLst/>
          </a:prstGeom>
        </p:spPr>
        <p:txBody>
          <a:bodyPr wrap="square">
            <a:spAutoFit/>
          </a:bodyPr>
          <a:lstStyle/>
          <a:p>
            <a:r>
              <a:rPr lang="en-US" dirty="0">
                <a:solidFill>
                  <a:srgbClr val="FFFF00"/>
                </a:solidFill>
                <a:latin typeface="Arial Black" panose="020B0A04020102020204" pitchFamily="34" charset="0"/>
              </a:rPr>
              <a:t>Fractals is a new branch of mathematics and art. Perhaps this is the reason why most people recognize fractals only as pretty pictures useful as backgrounds on the computer screen or original postcard patterns. But what are they really?</a:t>
            </a:r>
          </a:p>
          <a:p>
            <a:endParaRPr lang="en-US"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8204711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фракталы\ф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24128" y="188640"/>
            <a:ext cx="3203848" cy="6247864"/>
          </a:xfrm>
          <a:prstGeom prst="rect">
            <a:avLst/>
          </a:prstGeom>
        </p:spPr>
        <p:txBody>
          <a:bodyPr wrap="square">
            <a:spAutoFit/>
          </a:bodyPr>
          <a:lstStyle/>
          <a:p>
            <a:pPr algn="r"/>
            <a:r>
              <a:rPr lang="en-US" sz="2000" b="1" dirty="0">
                <a:ln>
                  <a:solidFill>
                    <a:srgbClr val="0070C0"/>
                  </a:solidFill>
                </a:ln>
                <a:solidFill>
                  <a:schemeClr val="bg1"/>
                </a:solidFill>
                <a:latin typeface="Arial Black" panose="020B0A04020102020204" pitchFamily="34" charset="0"/>
              </a:rPr>
              <a:t>Most physical systems of nature and many human artifacts are not regular geometric shapes of the standard geometry derived from Euclid. Fractal geometry offers almost unlimited </a:t>
            </a:r>
            <a:r>
              <a:rPr lang="en-US" sz="2000" b="1" dirty="0" err="1">
                <a:ln>
                  <a:solidFill>
                    <a:srgbClr val="0070C0"/>
                  </a:solidFill>
                </a:ln>
                <a:solidFill>
                  <a:schemeClr val="bg1"/>
                </a:solidFill>
                <a:latin typeface="Arial Black" panose="020B0A04020102020204" pitchFamily="34" charset="0"/>
              </a:rPr>
              <a:t>waysof</a:t>
            </a:r>
            <a:r>
              <a:rPr lang="en-US" sz="2000" b="1" dirty="0">
                <a:ln>
                  <a:solidFill>
                    <a:srgbClr val="0070C0"/>
                  </a:solidFill>
                </a:ln>
                <a:solidFill>
                  <a:schemeClr val="bg1"/>
                </a:solidFill>
                <a:latin typeface="Arial Black" panose="020B0A04020102020204" pitchFamily="34" charset="0"/>
              </a:rPr>
              <a:t> describing, measuring and predicting these natural phenomena. But is it possible to define the whole world using mathematical equations?</a:t>
            </a:r>
          </a:p>
        </p:txBody>
      </p:sp>
    </p:spTree>
    <p:extLst>
      <p:ext uri="{BB962C8B-B14F-4D97-AF65-F5344CB8AC3E}">
        <p14:creationId xmlns:p14="http://schemas.microsoft.com/office/powerpoint/2010/main" val="40121850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6667"/>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305068"/>
            <a:ext cx="2664296" cy="6247864"/>
          </a:xfrm>
          <a:prstGeom prst="rect">
            <a:avLst/>
          </a:prstGeom>
        </p:spPr>
        <p:txBody>
          <a:bodyPr wrap="square">
            <a:spAutoFit/>
          </a:bodyPr>
          <a:lstStyle/>
          <a:p>
            <a:r>
              <a:rPr lang="en-US" sz="2000" b="1" dirty="0">
                <a:solidFill>
                  <a:srgbClr val="FFFF00"/>
                </a:solidFill>
                <a:latin typeface="Arial Black" panose="020B0A04020102020204" pitchFamily="34" charset="0"/>
              </a:rPr>
              <a:t>Many people are fascinated by the beautiful images termed fractals. Extending beyond the typical perception of mathematics as a body of complicated, boring formulas, fractal geometry mixes art with mathematics to demonstrate that equations are more than just a collection of numbers.</a:t>
            </a: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Desktop\фракталы\ф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458956"/>
            <a:ext cx="1944216" cy="5940088"/>
          </a:xfrm>
          <a:prstGeom prst="rect">
            <a:avLst/>
          </a:prstGeom>
        </p:spPr>
        <p:txBody>
          <a:bodyPr wrap="square">
            <a:spAutoFit/>
          </a:bodyPr>
          <a:lstStyle/>
          <a:p>
            <a:r>
              <a:rPr lang="en-US" sz="2000" dirty="0">
                <a:solidFill>
                  <a:srgbClr val="FFFF00"/>
                </a:solidFill>
                <a:latin typeface="Arial Black" panose="020B0A04020102020204" pitchFamily="34" charset="0"/>
              </a:rPr>
              <a:t>What makes fractals even more interesting is that they are the best existing mathematical descriptions </a:t>
            </a:r>
          </a:p>
          <a:p>
            <a:r>
              <a:rPr lang="en-US" sz="2000" dirty="0">
                <a:solidFill>
                  <a:srgbClr val="FFFF00"/>
                </a:solidFill>
                <a:latin typeface="Arial Black" panose="020B0A04020102020204" pitchFamily="34" charset="0"/>
              </a:rPr>
              <a:t>of many natural forms, such as coastlines, mountains or parts of living organisms.</a:t>
            </a:r>
            <a:endParaRPr lang="ru-RU" sz="20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1\Desktop\фракталы\ф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300192" y="188640"/>
            <a:ext cx="2627784" cy="6247864"/>
          </a:xfrm>
          <a:prstGeom prst="rect">
            <a:avLst/>
          </a:prstGeom>
        </p:spPr>
        <p:txBody>
          <a:bodyPr wrap="square">
            <a:spAutoFit/>
          </a:bodyPr>
          <a:lstStyle/>
          <a:p>
            <a:pPr algn="r"/>
            <a:r>
              <a:rPr lang="en-US" sz="2000" b="1" dirty="0">
                <a:solidFill>
                  <a:srgbClr val="FFFF00"/>
                </a:solidFill>
                <a:latin typeface="Arial Black" panose="020B0A04020102020204" pitchFamily="34" charset="0"/>
              </a:rPr>
              <a:t>Although fractal geometry is closely connected with computer techniques, some people had worked on fractals long before the invention of computers. Those people were British cartographers, who encountered the problem in measuring the length of Britain coast. </a:t>
            </a:r>
          </a:p>
        </p:txBody>
      </p:sp>
    </p:spTree>
    <p:extLst>
      <p:ext uri="{BB962C8B-B14F-4D97-AF65-F5344CB8AC3E}">
        <p14:creationId xmlns:p14="http://schemas.microsoft.com/office/powerpoint/2010/main" val="9666179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1\Desktop\фракталы\ф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3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8144" y="116632"/>
            <a:ext cx="3059832" cy="5324535"/>
          </a:xfrm>
          <a:prstGeom prst="rect">
            <a:avLst/>
          </a:prstGeom>
        </p:spPr>
        <p:txBody>
          <a:bodyPr wrap="square">
            <a:spAutoFit/>
          </a:bodyPr>
          <a:lstStyle/>
          <a:p>
            <a:pPr algn="r"/>
            <a:r>
              <a:rPr lang="en-US" sz="2000" dirty="0">
                <a:ln>
                  <a:solidFill>
                    <a:schemeClr val="tx1"/>
                  </a:solidFill>
                </a:ln>
                <a:solidFill>
                  <a:srgbClr val="FFFF00"/>
                </a:solidFill>
                <a:latin typeface="Arial Black" panose="020B0A04020102020204" pitchFamily="34" charset="0"/>
              </a:rPr>
              <a:t>The coastline measured on a large scale map was approximately half the length of coastline measured on a detailed map. The closer they looked, the more detailed and longer the coastline became. They did not realize that they had discovered one of the main properties of fractals.</a:t>
            </a:r>
            <a:endParaRPr lang="ru-RU" sz="2000" dirty="0">
              <a:ln>
                <a:solidFill>
                  <a:schemeClr val="tx1"/>
                </a:solidFill>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1\Desktop\фракталы\ф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08"/>
            <a:ext cx="9136121" cy="685209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948264" y="116632"/>
            <a:ext cx="2051720" cy="5940088"/>
          </a:xfrm>
          <a:prstGeom prst="rect">
            <a:avLst/>
          </a:prstGeom>
        </p:spPr>
        <p:txBody>
          <a:bodyPr wrap="square">
            <a:spAutoFit/>
          </a:bodyPr>
          <a:lstStyle/>
          <a:p>
            <a:pPr algn="r"/>
            <a:r>
              <a:rPr lang="en-US" sz="2000" dirty="0" smtClean="0">
                <a:solidFill>
                  <a:srgbClr val="FFFF00"/>
                </a:solidFill>
                <a:latin typeface="Arial Black" panose="020B0A04020102020204" pitchFamily="34" charset="0"/>
              </a:rPr>
              <a:t>What </a:t>
            </a:r>
            <a:r>
              <a:rPr lang="en-US" sz="2000" dirty="0">
                <a:solidFill>
                  <a:srgbClr val="FFFF00"/>
                </a:solidFill>
                <a:latin typeface="Arial Black" panose="020B0A04020102020204" pitchFamily="34" charset="0"/>
              </a:rPr>
              <a:t>does self-similarity mean? If you look carefully at a fern leaf, you will notice that every little leaf - part of the bigger one - has the same shape as the whole fern leaf. You can say that the fern leaf is self-similar. </a:t>
            </a:r>
            <a:endParaRPr lang="ru-RU" sz="2000" dirty="0">
              <a:solidFill>
                <a:srgbClr val="FFFF00"/>
              </a:solidFill>
              <a:latin typeface="Arial Black" panose="020B0A04020102020204" pitchFamily="34" charset="0"/>
            </a:endParaRPr>
          </a:p>
        </p:txBody>
      </p:sp>
      <p:sp>
        <p:nvSpPr>
          <p:cNvPr id="3" name="Прямоугольник 2"/>
          <p:cNvSpPr/>
          <p:nvPr/>
        </p:nvSpPr>
        <p:spPr>
          <a:xfrm>
            <a:off x="251520" y="332656"/>
            <a:ext cx="4176464" cy="1323439"/>
          </a:xfrm>
          <a:prstGeom prst="rect">
            <a:avLst/>
          </a:prstGeom>
        </p:spPr>
        <p:txBody>
          <a:bodyPr wrap="square">
            <a:spAutoFit/>
          </a:bodyPr>
          <a:lstStyle/>
          <a:p>
            <a:pPr lvl="0"/>
            <a:r>
              <a:rPr lang="en-US" sz="2000" dirty="0">
                <a:solidFill>
                  <a:srgbClr val="FFFF00"/>
                </a:solidFill>
                <a:latin typeface="Arial Black" panose="020B0A04020102020204" pitchFamily="34" charset="0"/>
              </a:rPr>
              <a:t>Two of the most important properties of fractals are self-similarity and non-integer dimension.</a:t>
            </a: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842</Words>
  <Application>Microsoft Office PowerPoint</Application>
  <PresentationFormat>Экран (4:3)</PresentationFormat>
  <Paragraphs>52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21</cp:revision>
  <dcterms:created xsi:type="dcterms:W3CDTF">2016-01-10T12:56:23Z</dcterms:created>
  <dcterms:modified xsi:type="dcterms:W3CDTF">2016-12-05T20:25:58Z</dcterms:modified>
</cp:coreProperties>
</file>