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2" r:id="rId15"/>
    <p:sldId id="270" r:id="rId16"/>
    <p:sldId id="271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21545-FB15-4665-9ED4-FDC85F0C1785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7E39-5DC1-42DC-8D31-D9BC5A1EF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07E39-5DC1-42DC-8D31-D9BC5A1EF4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0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vkaflo.ru/samye-vkusnye-i-poleznye-frukty/" TargetMode="External"/><Relationship Id="rId2" Type="http://schemas.openxmlformats.org/officeDocument/2006/relationships/hyperlink" Target="http://galkolas.ru/post404081017/?upd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397" y="0"/>
            <a:ext cx="8743098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Фруктово-ягодная 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витаминная кладовая</a:t>
            </a:r>
            <a:endParaRPr lang="ru-RU" sz="5400" b="1" dirty="0">
              <a:ln w="1143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20" y="3933056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49" y="2348880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</a:t>
            </a: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знакомительная лекция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5-11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1" y="620688"/>
            <a:ext cx="8178309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8507155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2" y="692696"/>
            <a:ext cx="8081798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743454"/>
            <a:ext cx="8105566" cy="54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8294477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294477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" y="548680"/>
            <a:ext cx="817073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7603"/>
            <a:ext cx="7560840" cy="35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4067"/>
            <a:ext cx="2481118" cy="173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Помните!</a:t>
            </a:r>
          </a:p>
          <a:p>
            <a:pPr algn="ctr"/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Витамины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во фруктах –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естественный источник здоровья.</a:t>
            </a:r>
          </a:p>
          <a:p>
            <a:pPr algn="ctr"/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0" i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Будьте здоровы!</a:t>
            </a:r>
            <a:endParaRPr lang="ru-RU" sz="2800" b="0" i="0" dirty="0">
              <a:ln>
                <a:solidFill>
                  <a:srgbClr val="FF0000"/>
                </a:solidFill>
              </a:ln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235929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</a:t>
            </a:r>
          </a:p>
          <a:p>
            <a:endParaRPr lang="ru-RU" dirty="0"/>
          </a:p>
          <a:p>
            <a:r>
              <a:rPr lang="ru-RU" dirty="0" smtClean="0"/>
              <a:t>Целебные </a:t>
            </a:r>
            <a:r>
              <a:rPr lang="ru-RU" dirty="0"/>
              <a:t>свойства ягод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://galkolas.ru/post404081017/?</a:t>
            </a:r>
            <a:r>
              <a:rPr lang="en-US" dirty="0" smtClean="0">
                <a:hlinkClick r:id="rId2"/>
              </a:rPr>
              <a:t>upd</a:t>
            </a:r>
            <a:r>
              <a:rPr lang="ru-RU" dirty="0" smtClean="0">
                <a:hlinkClick r:id="rId2"/>
              </a:rPr>
              <a:t> </a:t>
            </a:r>
          </a:p>
          <a:p>
            <a:r>
              <a:rPr lang="ru-RU" dirty="0"/>
              <a:t>Самые вкусные и полезные фрукты </a:t>
            </a:r>
            <a:r>
              <a:rPr lang="en-US" dirty="0">
                <a:hlinkClick r:id="rId3"/>
              </a:rPr>
              <a:t>http://lavkaflo.ru/samye-vkusnye-i-poleznye-frukty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>
              <a:spcAft>
                <a:spcPts val="0"/>
              </a:spcAft>
              <a:tabLst>
                <a:tab pos="3048000" algn="l"/>
                <a:tab pos="3362325" algn="l"/>
              </a:tabLst>
            </a:pPr>
            <a:r>
              <a:rPr lang="ru-RU" dirty="0" smtClean="0"/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Изображения взяты на сайте    </a:t>
            </a:r>
            <a:r>
              <a:rPr lang="ru-RU" sz="1400" u="sng" dirty="0">
                <a:solidFill>
                  <a:srgbClr val="0000FF"/>
                </a:solidFill>
                <a:latin typeface="Comic Sans MS"/>
                <a:ea typeface="Times New Roman"/>
                <a:cs typeface="Courier New"/>
                <a:hlinkClick r:id="rId4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omic Sans MS"/>
                <a:ea typeface="Times New Roman"/>
                <a:cs typeface="Courier New"/>
                <a:hlinkClick r:id="rId4"/>
              </a:rPr>
              <a:t>yandex.ru</a:t>
            </a:r>
            <a:r>
              <a:rPr lang="ru-RU" sz="1400" u="sng" dirty="0" smtClean="0">
                <a:solidFill>
                  <a:srgbClr val="0000FF"/>
                </a:solidFill>
                <a:latin typeface="Comic Sans MS"/>
                <a:ea typeface="Times New Roman"/>
                <a:cs typeface="Courier New"/>
              </a:rPr>
              <a:t>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3048000" algn="l"/>
                <a:tab pos="3362325" algn="l"/>
              </a:tabLst>
            </a:pPr>
            <a:r>
              <a:rPr lang="ru-RU" dirty="0">
                <a:latin typeface="Calibri"/>
                <a:ea typeface="Calibri"/>
                <a:cs typeface="Times New Roman"/>
              </a:rPr>
              <a:t>Условия использования сайта </a:t>
            </a:r>
            <a:r>
              <a:rPr lang="ru-RU" sz="1400" u="sng" dirty="0">
                <a:solidFill>
                  <a:srgbClr val="0000FF"/>
                </a:solidFill>
                <a:latin typeface="Comic Sans MS"/>
                <a:ea typeface="Times New Roman"/>
                <a:cs typeface="Courier New"/>
                <a:hlinkClick r:id="rId5"/>
              </a:rPr>
              <a:t>https://yandex.ru/legal/fotki_termsofuse/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48127">
            <a:off x="274976" y="4404091"/>
            <a:ext cx="5450258" cy="2169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Такими </a:t>
            </a:r>
            <a:r>
              <a:rPr lang="ru-RU" sz="1500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заболеваниями являются хронические заболевания пищеварительной системы, печени, </a:t>
            </a:r>
            <a:r>
              <a:rPr lang="ru-RU" sz="15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сердечнососудистой</a:t>
            </a:r>
            <a:r>
              <a:rPr lang="ru-RU" sz="1500" dirty="0">
                <a:solidFill>
                  <a:srgbClr val="002060"/>
                </a:solidFill>
                <a:latin typeface="Arial Black" panose="020B0A04020102020204" pitchFamily="34" charset="0"/>
              </a:rPr>
              <a:t> системы, дыхательных путей и других. Они могут входить в ежедневный рацион человека, предупреждая многие заболевания. Многие полезные сочетания биологически активных веществ, содержащихся в ягодах, очень трудно воссоздать искусственно.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684" y="116632"/>
            <a:ext cx="8712968" cy="1477328"/>
          </a:xfrm>
          <a:prstGeom prst="rect">
            <a:avLst/>
          </a:prstGeom>
          <a:solidFill>
            <a:srgbClr val="FF66FF"/>
          </a:solidFill>
          <a:ln w="28575"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Большинство фруктово-ягодных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растений обладают многочисленными целебными свойствами. </a:t>
            </a:r>
            <a:endParaRPr lang="ru-RU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Они </a:t>
            </a:r>
            <a:r>
              <a:rPr lang="ru-RU" dirty="0">
                <a:latin typeface="Arial Black" panose="020B0A04020102020204" pitchFamily="34" charset="0"/>
              </a:rPr>
              <a:t>содержат в себе множество биологически активных веществ: витамины, микроэлементы, минералы, аминокислоты, химические вещества, белки, жиры, сахара, углеводы и другие. </a:t>
            </a:r>
          </a:p>
        </p:txBody>
      </p:sp>
      <p:sp>
        <p:nvSpPr>
          <p:cNvPr id="5" name="Прямоугольник 4"/>
          <p:cNvSpPr/>
          <p:nvPr/>
        </p:nvSpPr>
        <p:spPr>
          <a:xfrm rot="524197">
            <a:off x="4455805" y="1820260"/>
            <a:ext cx="4274257" cy="17543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Лечебно-профилактическое действие обусловливается воздействием на организм биологически активных веществ, их комбинацией и процентным соотношением. </a:t>
            </a:r>
          </a:p>
        </p:txBody>
      </p:sp>
      <p:sp>
        <p:nvSpPr>
          <p:cNvPr id="4" name="Прямоугольник 3"/>
          <p:cNvSpPr/>
          <p:nvPr/>
        </p:nvSpPr>
        <p:spPr>
          <a:xfrm rot="21210492">
            <a:off x="132168" y="1735622"/>
            <a:ext cx="4338938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7030A0"/>
                  </a:solidFill>
                </a:ln>
                <a:latin typeface="Arial Black" panose="020B0A04020102020204" pitchFamily="34" charset="0"/>
              </a:rPr>
              <a:t>Некоторые вещества (витамины, микроэлементы, белки, жиры, углеводы, аминокислоты и т. п.) принимают активное участие в обмене веществ, а другие (фитонциды, </a:t>
            </a:r>
            <a:r>
              <a:rPr lang="ru-RU" dirty="0" err="1">
                <a:ln>
                  <a:solidFill>
                    <a:srgbClr val="7030A0"/>
                  </a:solidFill>
                </a:ln>
                <a:latin typeface="Arial Black" panose="020B0A04020102020204" pitchFamily="34" charset="0"/>
              </a:rPr>
              <a:t>тритерпеноиды</a:t>
            </a:r>
            <a:r>
              <a:rPr lang="ru-RU" dirty="0">
                <a:ln>
                  <a:solidFill>
                    <a:srgbClr val="7030A0"/>
                  </a:solidFill>
                </a:ln>
                <a:latin typeface="Arial Black" panose="020B0A04020102020204" pitchFamily="34" charset="0"/>
              </a:rPr>
              <a:t>, алкалоиды и т. п.) оказывают фармакологическое действие.</a:t>
            </a:r>
          </a:p>
        </p:txBody>
      </p:sp>
      <p:sp>
        <p:nvSpPr>
          <p:cNvPr id="6" name="Прямоугольник 5"/>
          <p:cNvSpPr/>
          <p:nvPr/>
        </p:nvSpPr>
        <p:spPr>
          <a:xfrm rot="319716">
            <a:off x="5652119" y="3674331"/>
            <a:ext cx="3333426" cy="304698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Фрукты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применяют как для лечения, так и для профилактики многих заболеваний. Особенно ценным является такое лечение при хронических заболеваниях, требующих длительного применения лекарств, а также при вялотекущих и плохо поддающихся лечению заболеваниях.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7" y="548680"/>
            <a:ext cx="8496943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2994"/>
            <a:ext cx="8554269" cy="5799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0315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1" y="548680"/>
            <a:ext cx="838676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3" y="692696"/>
            <a:ext cx="8402091" cy="569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452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4056"/>
            <a:ext cx="8214628" cy="5569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379</TotalTime>
  <Words>255</Words>
  <Application>Microsoft Office PowerPoint</Application>
  <PresentationFormat>Экран (4:3)</PresentationFormat>
  <Paragraphs>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2016-01-10T12:56:23Z</dcterms:created>
  <dcterms:modified xsi:type="dcterms:W3CDTF">2016-12-11T22:38:37Z</dcterms:modified>
</cp:coreProperties>
</file>