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6"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4"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603" autoAdjust="0"/>
    <p:restoredTop sz="86323" autoAdjust="0"/>
  </p:normalViewPr>
  <p:slideViewPr>
    <p:cSldViewPr>
      <p:cViewPr varScale="1">
        <p:scale>
          <a:sx n="64" d="100"/>
          <a:sy n="64" d="100"/>
        </p:scale>
        <p:origin x="-94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45A806-B7D6-42F4-BF10-9EFE6D52A202}" type="datetimeFigureOut">
              <a:rPr lang="ru-RU" smtClean="0"/>
              <a:t>17.12.2016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FDC2D6-5C74-44C0-95B5-BE024144DD65}" type="slidenum">
              <a:rPr lang="ru-RU" smtClean="0"/>
              <a:t>‹#›</a:t>
            </a:fld>
            <a:endParaRPr lang="ru-RU"/>
          </a:p>
        </p:txBody>
      </p:sp>
    </p:spTree>
    <p:extLst>
      <p:ext uri="{BB962C8B-B14F-4D97-AF65-F5344CB8AC3E}">
        <p14:creationId xmlns:p14="http://schemas.microsoft.com/office/powerpoint/2010/main" val="1955718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0FDC2D6-5C74-44C0-95B5-BE024144DD65}" type="slidenum">
              <a:rPr lang="ru-RU" smtClean="0"/>
              <a:t>8</a:t>
            </a:fld>
            <a:endParaRPr lang="ru-RU"/>
          </a:p>
        </p:txBody>
      </p:sp>
    </p:spTree>
    <p:extLst>
      <p:ext uri="{BB962C8B-B14F-4D97-AF65-F5344CB8AC3E}">
        <p14:creationId xmlns:p14="http://schemas.microsoft.com/office/powerpoint/2010/main" val="71241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0FDC2D6-5C74-44C0-95B5-BE024144DD65}" type="slidenum">
              <a:rPr lang="ru-RU" smtClean="0"/>
              <a:t>17</a:t>
            </a:fld>
            <a:endParaRPr lang="ru-RU"/>
          </a:p>
        </p:txBody>
      </p:sp>
    </p:spTree>
    <p:extLst>
      <p:ext uri="{BB962C8B-B14F-4D97-AF65-F5344CB8AC3E}">
        <p14:creationId xmlns:p14="http://schemas.microsoft.com/office/powerpoint/2010/main" val="2598921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17.12.2016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17.12.2016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17.12.2016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17.12.2016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17.12.2016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17.12.2016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17.12.2016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17.12.2016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heaclub.ru/images/heaclub/2016/01/1-3.jpeg"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heaclub.ru/chto-vas-zhdet-v-2017-godu-predskazanie-sudby-po-znakam-zodiaka-i-po-godam-rozhdeniy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heaclub.ru/images/heaclub/2016/01/1-3.jpeg"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heaclub.ru/images/heaclub/2016/01/1-3.jpeg"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heaclub.ru/images/heaclub/2016/01/1422482759_schuka-1.jpg"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heaclub.ru/images/heaclub/2016/01/kaban.jpeg"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1\Desktop\новый год 2017\к18.jpg"/>
          <p:cNvPicPr>
            <a:picLocks noChangeAspect="1" noChangeArrowheads="1"/>
          </p:cNvPicPr>
          <p:nvPr/>
        </p:nvPicPr>
        <p:blipFill rotWithShape="1">
          <a:blip r:embed="rId2">
            <a:extLst>
              <a:ext uri="{28A0092B-C50C-407E-A947-70E740481C1C}">
                <a14:useLocalDpi xmlns:a14="http://schemas.microsoft.com/office/drawing/2010/main" val="0"/>
              </a:ext>
            </a:extLst>
          </a:blip>
          <a:srcRect r="9481"/>
          <a:stretch/>
        </p:blipFill>
        <p:spPr bwMode="auto">
          <a:xfrm>
            <a:off x="-10801" y="-1"/>
            <a:ext cx="9154801" cy="686549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027015" y="548680"/>
            <a:ext cx="7079181" cy="15696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spc="50" dirty="0" smtClean="0">
                <a:ln w="11430">
                  <a:solidFill>
                    <a:schemeClr val="tx1"/>
                  </a:solidFill>
                </a:ln>
                <a:solidFill>
                  <a:srgbClr val="00B0F0"/>
                </a:solidFill>
                <a:effectLst>
                  <a:outerShdw blurRad="76200" dist="50800" dir="5400000" algn="tl" rotWithShape="0">
                    <a:srgbClr val="000000">
                      <a:alpha val="65000"/>
                    </a:srgbClr>
                  </a:outerShdw>
                </a:effectLst>
                <a:latin typeface="Arial Black" panose="020B0A04020102020204" pitchFamily="34" charset="0"/>
              </a:rPr>
              <a:t>Славянский </a:t>
            </a:r>
          </a:p>
          <a:p>
            <a:pPr algn="ctr"/>
            <a:r>
              <a:rPr lang="ru-RU" sz="4800" b="1" spc="50" dirty="0" smtClean="0">
                <a:ln w="11430">
                  <a:solidFill>
                    <a:schemeClr val="tx1"/>
                  </a:solidFill>
                </a:ln>
                <a:solidFill>
                  <a:srgbClr val="00B0F0"/>
                </a:solidFill>
                <a:effectLst>
                  <a:outerShdw blurRad="76200" dist="50800" dir="5400000" algn="tl" rotWithShape="0">
                    <a:srgbClr val="000000">
                      <a:alpha val="65000"/>
                    </a:srgbClr>
                  </a:outerShdw>
                </a:effectLst>
                <a:latin typeface="Arial Black" panose="020B0A04020102020204" pitchFamily="34" charset="0"/>
              </a:rPr>
              <a:t>тотемный </a:t>
            </a:r>
            <a:r>
              <a:rPr lang="ru-RU" sz="4800" b="1" spc="50" dirty="0" err="1" smtClean="0">
                <a:ln w="11430">
                  <a:solidFill>
                    <a:schemeClr val="tx1"/>
                  </a:solidFill>
                </a:ln>
                <a:solidFill>
                  <a:srgbClr val="00B0F0"/>
                </a:solidFill>
                <a:effectLst>
                  <a:outerShdw blurRad="76200" dist="50800" dir="5400000" algn="tl" rotWithShape="0">
                    <a:srgbClr val="000000">
                      <a:alpha val="65000"/>
                    </a:srgbClr>
                  </a:outerShdw>
                </a:effectLst>
                <a:latin typeface="Arial Black" panose="020B0A04020102020204" pitchFamily="34" charset="0"/>
              </a:rPr>
              <a:t>годослов</a:t>
            </a:r>
            <a:endParaRPr lang="ru-RU" sz="4800" b="1" spc="50" dirty="0">
              <a:ln w="11430">
                <a:solidFill>
                  <a:schemeClr val="tx1"/>
                </a:solidFill>
              </a:ln>
              <a:solidFill>
                <a:srgbClr val="00B0F0"/>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4" name="Прямоугольник 3"/>
          <p:cNvSpPr/>
          <p:nvPr/>
        </p:nvSpPr>
        <p:spPr>
          <a:xfrm>
            <a:off x="138256" y="4980563"/>
            <a:ext cx="8856685" cy="187743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Автор:</a:t>
            </a:r>
          </a:p>
          <a:p>
            <a:pPr algn="ctr">
              <a:defRPr/>
            </a:pP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Ольга Михайловна Степанова</a:t>
            </a:r>
          </a:p>
          <a:p>
            <a:pPr algn="ctr">
              <a:defRPr/>
            </a:pP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учитель английского языка </a:t>
            </a:r>
          </a:p>
          <a:p>
            <a:pPr algn="ctr">
              <a:defRPr/>
            </a:pP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МБОУ «</a:t>
            </a:r>
            <a:r>
              <a:rPr lang="ru-RU" sz="1600" b="1" spc="50" dirty="0" err="1">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Цивильская</a:t>
            </a: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СОШ</a:t>
            </a:r>
            <a:r>
              <a:rPr lang="en-US"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a:t>
            </a: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a:t>
            </a:r>
            <a:r>
              <a:rPr lang="en-US"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1 </a:t>
            </a:r>
            <a:endPar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a:p>
            <a:pPr algn="ctr">
              <a:defRPr/>
            </a:pP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имени Героя Советского Союза </a:t>
            </a: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М.В. Силантьева</a:t>
            </a: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a:t>
            </a:r>
          </a:p>
          <a:p>
            <a:pPr algn="ctr">
              <a:defRPr/>
            </a:pP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города </a:t>
            </a: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Цивильск Чувашской </a:t>
            </a: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Республики</a:t>
            </a:r>
            <a:endPar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a:p>
            <a:pPr algn="ctr">
              <a:defRPr/>
            </a:pPr>
            <a:r>
              <a:rPr lang="ru-RU" sz="20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201</a:t>
            </a:r>
            <a:r>
              <a:rPr lang="en-US" sz="20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6</a:t>
            </a:r>
            <a:endParaRPr lang="ru-RU"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5" name="Прямоугольник 4"/>
          <p:cNvSpPr/>
          <p:nvPr/>
        </p:nvSpPr>
        <p:spPr>
          <a:xfrm>
            <a:off x="45121" y="2832581"/>
            <a:ext cx="8838828" cy="1200329"/>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400" b="1" spc="50" dirty="0" smtClean="0">
                <a:ln w="11430">
                  <a:solidFill>
                    <a:schemeClr val="tx1"/>
                  </a:solidFill>
                </a:ln>
                <a:solidFill>
                  <a:srgbClr val="FF0000"/>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Экскурс в Славянский </a:t>
            </a:r>
            <a:r>
              <a:rPr lang="ru-RU" sz="2400" b="1" spc="50" dirty="0">
                <a:ln w="11430">
                  <a:solidFill>
                    <a:schemeClr val="tx1"/>
                  </a:solidFill>
                </a:ln>
                <a:solidFill>
                  <a:srgbClr val="FF0000"/>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гороскоп </a:t>
            </a:r>
            <a:endParaRPr lang="ru-RU" sz="2400" b="1" spc="50" dirty="0" smtClean="0">
              <a:ln w="11430">
                <a:solidFill>
                  <a:schemeClr val="tx1"/>
                </a:solidFill>
              </a:ln>
              <a:solidFill>
                <a:srgbClr val="FF0000"/>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endParaRPr>
          </a:p>
          <a:p>
            <a:pPr algn="ctr"/>
            <a:r>
              <a:rPr lang="ru-RU" sz="2400" b="1" spc="50" dirty="0" smtClean="0">
                <a:ln w="11430">
                  <a:solidFill>
                    <a:schemeClr val="tx1"/>
                  </a:solidFill>
                </a:ln>
                <a:solidFill>
                  <a:srgbClr val="FF0000"/>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тотемных </a:t>
            </a:r>
            <a:r>
              <a:rPr lang="ru-RU" sz="2400" b="1" spc="50" dirty="0">
                <a:ln w="11430">
                  <a:solidFill>
                    <a:schemeClr val="tx1"/>
                  </a:solidFill>
                </a:ln>
                <a:solidFill>
                  <a:srgbClr val="FF0000"/>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животных по </a:t>
            </a:r>
            <a:r>
              <a:rPr lang="ru-RU" sz="2400" b="1" spc="50" dirty="0" smtClean="0">
                <a:ln w="11430">
                  <a:solidFill>
                    <a:schemeClr val="tx1"/>
                  </a:solidFill>
                </a:ln>
                <a:solidFill>
                  <a:srgbClr val="FF0000"/>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годам </a:t>
            </a:r>
          </a:p>
          <a:p>
            <a:pPr algn="ctr"/>
            <a:r>
              <a:rPr lang="ru-RU" sz="2400" b="1" spc="50" dirty="0" smtClean="0">
                <a:ln w="11430">
                  <a:solidFill>
                    <a:schemeClr val="tx1"/>
                  </a:solidFill>
                </a:ln>
                <a:solidFill>
                  <a:srgbClr val="FF0000"/>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для учащихся 7-11 классов</a:t>
            </a:r>
            <a:endParaRPr lang="ru-RU" sz="2400" b="1" spc="50" dirty="0" smtClean="0">
              <a:ln w="11430">
                <a:solidFill>
                  <a:schemeClr val="tx1"/>
                </a:solidFill>
              </a:ln>
              <a:solidFill>
                <a:srgbClr val="FF0000"/>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endParaRPr>
          </a:p>
        </p:txBody>
      </p:sp>
    </p:spTree>
    <p:extLst>
      <p:ext uri="{BB962C8B-B14F-4D97-AF65-F5344CB8AC3E}">
        <p14:creationId xmlns:p14="http://schemas.microsoft.com/office/powerpoint/2010/main" val="197706217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1370"/>
          <a:stretch/>
        </p:blipFill>
        <p:spPr bwMode="auto">
          <a:xfrm>
            <a:off x="-59237" y="-57904"/>
            <a:ext cx="9194409" cy="6915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txBox="1">
            <a:spLocks noChangeArrowheads="1"/>
          </p:cNvSpPr>
          <p:nvPr/>
        </p:nvSpPr>
        <p:spPr bwMode="auto">
          <a:xfrm>
            <a:off x="5201587" y="726593"/>
            <a:ext cx="3747541" cy="53019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algn="r"/>
            <a:r>
              <a:rPr lang="ru-RU" sz="2400" b="0" dirty="0" smtClean="0">
                <a:ln>
                  <a:solidFill>
                    <a:schemeClr val="tx1"/>
                  </a:solidFill>
                </a:ln>
                <a:solidFill>
                  <a:srgbClr val="FF0000"/>
                </a:solidFill>
                <a:effectLst/>
                <a:latin typeface="Arial Black" panose="020B0A04020102020204" pitchFamily="34" charset="0"/>
              </a:rPr>
              <a:t>Индивидуумы</a:t>
            </a:r>
            <a:r>
              <a:rPr lang="ru-RU" sz="2400" b="0" dirty="0">
                <a:ln>
                  <a:solidFill>
                    <a:schemeClr val="tx1"/>
                  </a:solidFill>
                </a:ln>
                <a:solidFill>
                  <a:srgbClr val="FF0000"/>
                </a:solidFill>
                <a:effectLst/>
                <a:latin typeface="Arial Black" panose="020B0A04020102020204" pitchFamily="34" charset="0"/>
              </a:rPr>
              <a:t>, рожденные в год (1951, 1967, 1983, 1999) филина суеверны, несколько замкнуты, имеют свой необычный график жизни. Из них получаются медиумы, экстрасенсы. Им свойственно знать больше других. Такие люди молчаливы, величественны, не опускаются до пересудов.</a:t>
            </a:r>
            <a:endParaRPr lang="ru-RU" sz="2400" b="0" i="0" dirty="0">
              <a:ln>
                <a:solidFill>
                  <a:schemeClr val="tx1"/>
                </a:solidFill>
              </a:ln>
              <a:solidFill>
                <a:srgbClr val="FF0000"/>
              </a:solidFill>
              <a:effectLst/>
              <a:latin typeface="Arial Black" panose="020B0A04020102020204" pitchFamily="34" charset="0"/>
            </a:endParaRPr>
          </a:p>
        </p:txBody>
      </p:sp>
      <p:sp>
        <p:nvSpPr>
          <p:cNvPr id="2" name="Прямоугольник 1"/>
          <p:cNvSpPr/>
          <p:nvPr/>
        </p:nvSpPr>
        <p:spPr>
          <a:xfrm>
            <a:off x="107504" y="64873"/>
            <a:ext cx="2292615" cy="1323439"/>
          </a:xfrm>
          <a:prstGeom prst="rect">
            <a:avLst/>
          </a:prstGeom>
        </p:spPr>
        <p:txBody>
          <a:bodyPr wrap="none">
            <a:spAutoFit/>
          </a:bodyPr>
          <a:lstStyle/>
          <a:p>
            <a:pPr lvl="0"/>
            <a:r>
              <a:rPr lang="ru-RU" sz="4000" dirty="0" smtClean="0">
                <a:ln>
                  <a:solidFill>
                    <a:schemeClr val="tx1"/>
                  </a:solidFill>
                </a:ln>
                <a:solidFill>
                  <a:srgbClr val="FF0000"/>
                </a:solidFill>
                <a:latin typeface="Arial Black" panose="020B0A04020102020204" pitchFamily="34" charset="0"/>
              </a:rPr>
              <a:t>Белый </a:t>
            </a:r>
          </a:p>
          <a:p>
            <a:pPr lvl="0"/>
            <a:r>
              <a:rPr lang="ru-RU" sz="4000" dirty="0" smtClean="0">
                <a:ln>
                  <a:solidFill>
                    <a:schemeClr val="tx1"/>
                  </a:solidFill>
                </a:ln>
                <a:solidFill>
                  <a:srgbClr val="FF0000"/>
                </a:solidFill>
                <a:latin typeface="Arial Black" panose="020B0A04020102020204" pitchFamily="34" charset="0"/>
              </a:rPr>
              <a:t>филин</a:t>
            </a:r>
            <a:endParaRPr lang="ru-RU" sz="4000" dirty="0">
              <a:ln>
                <a:solidFill>
                  <a:schemeClr val="tx1"/>
                </a:solidFill>
              </a:ln>
              <a:solidFill>
                <a:srgbClr val="FF0000"/>
              </a:solidFill>
              <a:latin typeface="Arial Black" panose="020B0A04020102020204" pitchFamily="34" charset="0"/>
            </a:endParaRPr>
          </a:p>
        </p:txBody>
      </p:sp>
    </p:spTree>
    <p:extLst>
      <p:ext uri="{BB962C8B-B14F-4D97-AF65-F5344CB8AC3E}">
        <p14:creationId xmlns:p14="http://schemas.microsoft.com/office/powerpoint/2010/main" val="272923645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1" y="0"/>
            <a:ext cx="914028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txBox="1">
            <a:spLocks noChangeArrowheads="1"/>
          </p:cNvSpPr>
          <p:nvPr/>
        </p:nvSpPr>
        <p:spPr bwMode="auto">
          <a:xfrm>
            <a:off x="5436095" y="922680"/>
            <a:ext cx="3426767" cy="53019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algn="r"/>
            <a:r>
              <a:rPr lang="ru-RU" sz="2200" spc="50" dirty="0" smtClean="0">
                <a:ln w="11430">
                  <a:solidFill>
                    <a:schemeClr val="tx1"/>
                  </a:solidFill>
                </a:ln>
                <a:solidFill>
                  <a:srgbClr val="FF0000"/>
                </a:solidFill>
                <a:effectLst>
                  <a:outerShdw blurRad="76200" dist="50800" dir="5400000" algn="tl" rotWithShape="0">
                    <a:srgbClr val="000000">
                      <a:alpha val="65000"/>
                    </a:srgbClr>
                  </a:outerShdw>
                </a:effectLst>
                <a:latin typeface="Arial Black" panose="020B0A04020102020204" pitchFamily="34" charset="0"/>
              </a:rPr>
              <a:t>Рожденные </a:t>
            </a:r>
            <a:r>
              <a:rPr lang="ru-RU" sz="2200" spc="50" dirty="0">
                <a:ln w="11430">
                  <a:solidFill>
                    <a:schemeClr val="tx1"/>
                  </a:solidFill>
                </a:ln>
                <a:solidFill>
                  <a:srgbClr val="FF0000"/>
                </a:solidFill>
                <a:effectLst>
                  <a:outerShdw blurRad="76200" dist="50800" dir="5400000" algn="tl" rotWithShape="0">
                    <a:srgbClr val="000000">
                      <a:alpha val="65000"/>
                    </a:srgbClr>
                  </a:outerShdw>
                </a:effectLst>
                <a:latin typeface="Arial Black" panose="020B0A04020102020204" pitchFamily="34" charset="0"/>
              </a:rPr>
              <a:t>в год (1952, 1968, 1984, 2000) ужа люди — философы по природе. Умеют настойчиво, но гибко минуя преграды, идти к своей цели. Не сварливы. В общении с другими скрытны, больше любят молчать. Они </a:t>
            </a:r>
            <a:r>
              <a:rPr lang="ru-RU" sz="2200" spc="50" dirty="0" err="1">
                <a:ln w="11430">
                  <a:solidFill>
                    <a:schemeClr val="tx1"/>
                  </a:solidFill>
                </a:ln>
                <a:solidFill>
                  <a:srgbClr val="FF0000"/>
                </a:solidFill>
                <a:effectLst>
                  <a:outerShdw blurRad="76200" dist="50800" dir="5400000" algn="tl" rotWithShape="0">
                    <a:srgbClr val="000000">
                      <a:alpha val="65000"/>
                    </a:srgbClr>
                  </a:outerShdw>
                </a:effectLst>
                <a:latin typeface="Arial Black" panose="020B0A04020102020204" pitchFamily="34" charset="0"/>
              </a:rPr>
              <a:t>трудоголики</a:t>
            </a:r>
            <a:r>
              <a:rPr lang="ru-RU" sz="2200" spc="50" dirty="0">
                <a:ln w="11430">
                  <a:solidFill>
                    <a:schemeClr val="tx1"/>
                  </a:solidFill>
                </a:ln>
                <a:solidFill>
                  <a:srgbClr val="FF0000"/>
                </a:solidFill>
                <a:effectLst>
                  <a:outerShdw blurRad="76200" dist="50800" dir="5400000" algn="tl" rotWithShape="0">
                    <a:srgbClr val="000000">
                      <a:alpha val="65000"/>
                    </a:srgbClr>
                  </a:outerShdw>
                </a:effectLst>
                <a:latin typeface="Arial Black" panose="020B0A04020102020204" pitchFamily="34" charset="0"/>
              </a:rPr>
              <a:t>, бережно относятся к вещам. Порой бывают совершенно беззащитными.</a:t>
            </a:r>
            <a:r>
              <a:rPr lang="ru-RU" sz="2200" spc="50" dirty="0">
                <a:ln w="11430">
                  <a:solidFill>
                    <a:schemeClr val="tx1"/>
                  </a:solidFill>
                </a:ln>
                <a:solidFill>
                  <a:srgbClr val="FF0000"/>
                </a:solidFill>
                <a:effectLst>
                  <a:outerShdw blurRad="76200" dist="50800" dir="5400000" algn="tl" rotWithShape="0">
                    <a:srgbClr val="000000">
                      <a:alpha val="65000"/>
                    </a:srgbClr>
                  </a:outerShdw>
                </a:effectLst>
                <a:latin typeface="Arial Black" panose="020B0A04020102020204" pitchFamily="34" charset="0"/>
                <a:hlinkClick r:id="rId3"/>
              </a:rPr>
              <a:t/>
            </a:r>
            <a:br>
              <a:rPr lang="ru-RU" sz="2200" spc="50" dirty="0">
                <a:ln w="11430">
                  <a:solidFill>
                    <a:schemeClr val="tx1"/>
                  </a:solidFill>
                </a:ln>
                <a:solidFill>
                  <a:srgbClr val="FF0000"/>
                </a:solidFill>
                <a:effectLst>
                  <a:outerShdw blurRad="76200" dist="50800" dir="5400000" algn="tl" rotWithShape="0">
                    <a:srgbClr val="000000">
                      <a:alpha val="65000"/>
                    </a:srgbClr>
                  </a:outerShdw>
                </a:effectLst>
                <a:latin typeface="Arial Black" panose="020B0A04020102020204" pitchFamily="34" charset="0"/>
                <a:hlinkClick r:id="rId3"/>
              </a:rPr>
            </a:br>
            <a:endParaRPr lang="en-US" sz="2200" spc="50" dirty="0">
              <a:ln w="11430">
                <a:solidFill>
                  <a:schemeClr val="tx1"/>
                </a:solidFill>
              </a:ln>
              <a:solidFill>
                <a:srgbClr val="FF0000"/>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2" name="Прямоугольник 1"/>
          <p:cNvSpPr/>
          <p:nvPr/>
        </p:nvSpPr>
        <p:spPr>
          <a:xfrm>
            <a:off x="33657" y="65224"/>
            <a:ext cx="3219151" cy="1323439"/>
          </a:xfrm>
          <a:prstGeom prst="rect">
            <a:avLst/>
          </a:prstGeom>
        </p:spPr>
        <p:txBody>
          <a:bodyPr wrap="none">
            <a:spAutoFit/>
          </a:bodyPr>
          <a:lstStyle/>
          <a:p>
            <a:pPr lvl="0"/>
            <a:r>
              <a:rPr lang="ru-RU" sz="4000" spc="50" dirty="0">
                <a:ln w="11430">
                  <a:solidFill>
                    <a:schemeClr val="tx1"/>
                  </a:solidFill>
                </a:ln>
                <a:solidFill>
                  <a:srgbClr val="FF0000"/>
                </a:solidFill>
                <a:effectLst>
                  <a:outerShdw blurRad="76200" dist="50800" dir="5400000" algn="tl" rotWithShape="0">
                    <a:srgbClr val="000000">
                      <a:alpha val="65000"/>
                    </a:srgbClr>
                  </a:outerShdw>
                </a:effectLst>
                <a:latin typeface="Arial Black" panose="020B0A04020102020204" pitchFamily="34" charset="0"/>
              </a:rPr>
              <a:t>Шипящий </a:t>
            </a:r>
            <a:endParaRPr lang="ru-RU" sz="4000" spc="50" dirty="0" smtClean="0">
              <a:ln w="11430">
                <a:solidFill>
                  <a:schemeClr val="tx1"/>
                </a:solidFill>
              </a:ln>
              <a:solidFill>
                <a:srgbClr val="FF0000"/>
              </a:solidFill>
              <a:effectLst>
                <a:outerShdw blurRad="76200" dist="50800" dir="5400000" algn="tl" rotWithShape="0">
                  <a:srgbClr val="000000">
                    <a:alpha val="65000"/>
                  </a:srgbClr>
                </a:outerShdw>
              </a:effectLst>
              <a:latin typeface="Arial Black" panose="020B0A04020102020204" pitchFamily="34" charset="0"/>
            </a:endParaRPr>
          </a:p>
          <a:p>
            <a:pPr lvl="0"/>
            <a:r>
              <a:rPr lang="ru-RU" sz="4000" spc="50" dirty="0" smtClean="0">
                <a:ln w="11430">
                  <a:solidFill>
                    <a:schemeClr val="tx1"/>
                  </a:solidFill>
                </a:ln>
                <a:solidFill>
                  <a:srgbClr val="FF0000"/>
                </a:solidFill>
                <a:effectLst>
                  <a:outerShdw blurRad="76200" dist="50800" dir="5400000" algn="tl" rotWithShape="0">
                    <a:srgbClr val="000000">
                      <a:alpha val="65000"/>
                    </a:srgbClr>
                  </a:outerShdw>
                </a:effectLst>
                <a:latin typeface="Arial Black" panose="020B0A04020102020204" pitchFamily="34" charset="0"/>
              </a:rPr>
              <a:t>уж</a:t>
            </a:r>
            <a:endParaRPr lang="ru-RU" sz="4000" spc="50" dirty="0">
              <a:ln w="11430">
                <a:solidFill>
                  <a:schemeClr val="tx1"/>
                </a:solidFill>
              </a:ln>
              <a:solidFill>
                <a:srgbClr val="FF0000"/>
              </a:solidFill>
              <a:effectLst>
                <a:outerShdw blurRad="76200" dist="50800" dir="5400000" algn="tl" rotWithShape="0">
                  <a:srgbClr val="000000">
                    <a:alpha val="65000"/>
                  </a:srgbClr>
                </a:outerShdw>
              </a:effectLst>
              <a:latin typeface="Arial Black" panose="020B0A04020102020204" pitchFamily="34" charset="0"/>
            </a:endParaRPr>
          </a:p>
        </p:txBody>
      </p:sp>
    </p:spTree>
    <p:extLst>
      <p:ext uri="{BB962C8B-B14F-4D97-AF65-F5344CB8AC3E}">
        <p14:creationId xmlns:p14="http://schemas.microsoft.com/office/powerpoint/2010/main" val="118767896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txBox="1">
            <a:spLocks noChangeArrowheads="1"/>
          </p:cNvSpPr>
          <p:nvPr/>
        </p:nvSpPr>
        <p:spPr bwMode="auto">
          <a:xfrm>
            <a:off x="120376" y="575354"/>
            <a:ext cx="3803552" cy="53019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algn="l"/>
            <a:endParaRPr lang="ru-RU" sz="2200" spc="50" dirty="0">
              <a:ln w="11430">
                <a:solidFill>
                  <a:schemeClr val="tx1"/>
                </a:solidFill>
              </a:ln>
              <a:solidFill>
                <a:srgbClr val="FF0000"/>
              </a:solidFill>
              <a:effectLst>
                <a:outerShdw blurRad="76200" dist="50800" dir="5400000" algn="tl" rotWithShape="0">
                  <a:srgbClr val="000000">
                    <a:alpha val="65000"/>
                  </a:srgbClr>
                </a:outerShdw>
              </a:effectLst>
              <a:latin typeface="Arial Black" panose="020B0A04020102020204" pitchFamily="34" charset="0"/>
            </a:endParaRPr>
          </a:p>
          <a:p>
            <a:pPr algn="l"/>
            <a:r>
              <a:rPr lang="ru-RU" sz="2200" spc="50" dirty="0" smtClean="0">
                <a:ln w="11430">
                  <a:solidFill>
                    <a:schemeClr val="tx1"/>
                  </a:solidFill>
                </a:ln>
                <a:solidFill>
                  <a:srgbClr val="FF0000"/>
                </a:solidFill>
                <a:effectLst>
                  <a:outerShdw blurRad="76200" dist="50800" dir="5400000" algn="tl" rotWithShape="0">
                    <a:srgbClr val="000000">
                      <a:alpha val="65000"/>
                    </a:srgbClr>
                  </a:outerShdw>
                </a:effectLst>
                <a:latin typeface="Arial Black" panose="020B0A04020102020204" pitchFamily="34" charset="0"/>
              </a:rPr>
              <a:t> Люди </a:t>
            </a:r>
            <a:r>
              <a:rPr lang="ru-RU" sz="2200" spc="50" dirty="0">
                <a:ln w="11430">
                  <a:solidFill>
                    <a:schemeClr val="tx1"/>
                  </a:solidFill>
                </a:ln>
                <a:solidFill>
                  <a:srgbClr val="FF0000"/>
                </a:solidFill>
                <a:effectLst>
                  <a:outerShdw blurRad="76200" dist="50800" dir="5400000" algn="tl" rotWithShape="0">
                    <a:srgbClr val="000000">
                      <a:alpha val="65000"/>
                    </a:srgbClr>
                  </a:outerShdw>
                </a:effectLst>
                <a:latin typeface="Arial Black" panose="020B0A04020102020204" pitchFamily="34" charset="0"/>
              </a:rPr>
              <a:t>этого года (1953, 1969, 1985, 2001) имеют разноцветную полоску жизни, им никогда не бывает скучно. Судьба у них яркая. Лисы большие интриганы, никогда они не будут вести борьбу с соперником в открытую. А вот исподтишка можно получить удар от такого человека легко. Они всегда добиваются желаемого благодаря хитрому складу ума.</a:t>
            </a:r>
            <a:endParaRPr lang="en-US" sz="2200" spc="50" dirty="0">
              <a:ln w="11430">
                <a:solidFill>
                  <a:schemeClr val="tx1"/>
                </a:solidFill>
              </a:ln>
              <a:solidFill>
                <a:srgbClr val="FF0000"/>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2" name="Прямоугольник 1"/>
          <p:cNvSpPr/>
          <p:nvPr/>
        </p:nvSpPr>
        <p:spPr>
          <a:xfrm>
            <a:off x="3923928" y="0"/>
            <a:ext cx="5107488" cy="707886"/>
          </a:xfrm>
          <a:prstGeom prst="rect">
            <a:avLst/>
          </a:prstGeom>
        </p:spPr>
        <p:txBody>
          <a:bodyPr wrap="none">
            <a:spAutoFit/>
          </a:bodyPr>
          <a:lstStyle/>
          <a:p>
            <a:pPr lvl="0"/>
            <a:r>
              <a:rPr lang="ru-RU" sz="4000" spc="50" dirty="0">
                <a:ln w="11430">
                  <a:solidFill>
                    <a:schemeClr val="tx1"/>
                  </a:solidFill>
                </a:ln>
                <a:solidFill>
                  <a:srgbClr val="FF0000"/>
                </a:solidFill>
                <a:effectLst>
                  <a:outerShdw blurRad="76200" dist="50800" dir="5400000" algn="tl" rotWithShape="0">
                    <a:srgbClr val="000000">
                      <a:alpha val="65000"/>
                    </a:srgbClr>
                  </a:outerShdw>
                </a:effectLst>
                <a:latin typeface="Arial Black" panose="020B0A04020102020204" pitchFamily="34" charset="0"/>
              </a:rPr>
              <a:t>Крадущийся лис</a:t>
            </a:r>
          </a:p>
        </p:txBody>
      </p:sp>
    </p:spTree>
    <p:extLst>
      <p:ext uri="{BB962C8B-B14F-4D97-AF65-F5344CB8AC3E}">
        <p14:creationId xmlns:p14="http://schemas.microsoft.com/office/powerpoint/2010/main" val="135488418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88" t="219" r="11297" b="-219"/>
          <a:stretch/>
        </p:blipFill>
        <p:spPr bwMode="auto">
          <a:xfrm>
            <a:off x="0" y="0"/>
            <a:ext cx="9144000" cy="70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txBox="1">
            <a:spLocks noChangeArrowheads="1"/>
          </p:cNvSpPr>
          <p:nvPr/>
        </p:nvSpPr>
        <p:spPr bwMode="auto">
          <a:xfrm>
            <a:off x="203144" y="863731"/>
            <a:ext cx="3702299" cy="53019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algn="l"/>
            <a:r>
              <a:rPr lang="ru-RU" sz="2400" b="0" dirty="0" smtClean="0">
                <a:ln>
                  <a:solidFill>
                    <a:schemeClr val="tx1"/>
                  </a:solidFill>
                </a:ln>
                <a:solidFill>
                  <a:srgbClr val="FF0000"/>
                </a:solidFill>
                <a:effectLst/>
                <a:latin typeface="Arial Black" panose="020B0A04020102020204" pitchFamily="34" charset="0"/>
              </a:rPr>
              <a:t>Рожденные </a:t>
            </a:r>
            <a:r>
              <a:rPr lang="ru-RU" sz="2400" b="0" dirty="0">
                <a:ln>
                  <a:solidFill>
                    <a:schemeClr val="tx1"/>
                  </a:solidFill>
                </a:ln>
                <a:solidFill>
                  <a:srgbClr val="FF0000"/>
                </a:solidFill>
                <a:effectLst/>
                <a:latin typeface="Arial Black" panose="020B0A04020102020204" pitchFamily="34" charset="0"/>
              </a:rPr>
              <a:t>в год (1954, 1970, 1986, 2002) ежа люди прекрасные семьянины, верные друзья, хорошие родители. Но обладают ершистым нравом, переменчивы, порой совершают неожиданные поступки. К тому же, они суетливы, не любят тишину, дотошны и у них прекрасная память даже на детали.</a:t>
            </a:r>
            <a:endParaRPr lang="ru-RU" sz="2400" b="0" i="0" dirty="0">
              <a:ln>
                <a:solidFill>
                  <a:schemeClr val="tx1"/>
                </a:solidFill>
              </a:ln>
              <a:solidFill>
                <a:srgbClr val="FF0000"/>
              </a:solidFill>
              <a:effectLst/>
              <a:latin typeface="Arial Black" panose="020B0A04020102020204" pitchFamily="34" charset="0"/>
            </a:endParaRPr>
          </a:p>
        </p:txBody>
      </p:sp>
      <p:sp>
        <p:nvSpPr>
          <p:cNvPr id="2" name="Прямоугольник 1"/>
          <p:cNvSpPr/>
          <p:nvPr/>
        </p:nvSpPr>
        <p:spPr>
          <a:xfrm>
            <a:off x="4522222" y="50234"/>
            <a:ext cx="4621778" cy="1323439"/>
          </a:xfrm>
          <a:prstGeom prst="rect">
            <a:avLst/>
          </a:prstGeom>
        </p:spPr>
        <p:txBody>
          <a:bodyPr wrap="none">
            <a:spAutoFit/>
          </a:bodyPr>
          <a:lstStyle/>
          <a:p>
            <a:pPr lvl="0" algn="r"/>
            <a:r>
              <a:rPr lang="ru-RU" sz="4000" dirty="0">
                <a:ln>
                  <a:solidFill>
                    <a:schemeClr val="tx1"/>
                  </a:solidFill>
                </a:ln>
                <a:solidFill>
                  <a:srgbClr val="FF0000"/>
                </a:solidFill>
                <a:latin typeface="Arial Black" panose="020B0A04020102020204" pitchFamily="34" charset="0"/>
              </a:rPr>
              <a:t>Свернувшийся </a:t>
            </a:r>
            <a:endParaRPr lang="ru-RU" sz="4000" dirty="0" smtClean="0">
              <a:ln>
                <a:solidFill>
                  <a:schemeClr val="tx1"/>
                </a:solidFill>
              </a:ln>
              <a:solidFill>
                <a:srgbClr val="FF0000"/>
              </a:solidFill>
              <a:latin typeface="Arial Black" panose="020B0A04020102020204" pitchFamily="34" charset="0"/>
            </a:endParaRPr>
          </a:p>
          <a:p>
            <a:pPr lvl="0" algn="r"/>
            <a:r>
              <a:rPr lang="ru-RU" sz="4000" dirty="0" smtClean="0">
                <a:ln>
                  <a:solidFill>
                    <a:schemeClr val="tx1"/>
                  </a:solidFill>
                </a:ln>
                <a:solidFill>
                  <a:srgbClr val="FF0000"/>
                </a:solidFill>
                <a:latin typeface="Arial Black" panose="020B0A04020102020204" pitchFamily="34" charset="0"/>
              </a:rPr>
              <a:t>еж</a:t>
            </a:r>
            <a:endParaRPr lang="ru-RU" sz="4000" dirty="0">
              <a:ln>
                <a:solidFill>
                  <a:schemeClr val="tx1"/>
                </a:solidFill>
              </a:ln>
              <a:solidFill>
                <a:srgbClr val="FF0000"/>
              </a:solidFill>
              <a:latin typeface="Arial Black" panose="020B0A04020102020204" pitchFamily="34" charset="0"/>
            </a:endParaRPr>
          </a:p>
        </p:txBody>
      </p:sp>
    </p:spTree>
    <p:extLst>
      <p:ext uri="{BB962C8B-B14F-4D97-AF65-F5344CB8AC3E}">
        <p14:creationId xmlns:p14="http://schemas.microsoft.com/office/powerpoint/2010/main" val="395514322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txBox="1">
            <a:spLocks noChangeArrowheads="1"/>
          </p:cNvSpPr>
          <p:nvPr/>
        </p:nvSpPr>
        <p:spPr bwMode="auto">
          <a:xfrm>
            <a:off x="5081666" y="722313"/>
            <a:ext cx="3882552" cy="53019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algn="r"/>
            <a:r>
              <a:rPr lang="ru-RU" sz="2400" b="0" dirty="0" smtClean="0">
                <a:ln>
                  <a:solidFill>
                    <a:schemeClr val="tx1"/>
                  </a:solidFill>
                </a:ln>
                <a:solidFill>
                  <a:srgbClr val="FF0000"/>
                </a:solidFill>
                <a:effectLst/>
                <a:latin typeface="Arial Black" panose="020B0A04020102020204" pitchFamily="34" charset="0"/>
              </a:rPr>
              <a:t>Люди</a:t>
            </a:r>
            <a:r>
              <a:rPr lang="ru-RU" sz="2400" b="0" dirty="0">
                <a:ln>
                  <a:solidFill>
                    <a:schemeClr val="tx1"/>
                  </a:solidFill>
                </a:ln>
                <a:solidFill>
                  <a:srgbClr val="FF0000"/>
                </a:solidFill>
                <a:effectLst/>
                <a:latin typeface="Arial Black" panose="020B0A04020102020204" pitchFamily="34" charset="0"/>
              </a:rPr>
              <a:t>, рожденные в год (1955, 1971, 1987, 2003) орла амбициозны. Они не приветствуют никакие ни законы, ни правила. А диктат вызывает </a:t>
            </a:r>
            <a:endParaRPr lang="ru-RU" sz="2400" b="0" dirty="0" smtClean="0">
              <a:ln>
                <a:solidFill>
                  <a:schemeClr val="tx1"/>
                </a:solidFill>
              </a:ln>
              <a:solidFill>
                <a:srgbClr val="FF0000"/>
              </a:solidFill>
              <a:effectLst/>
              <a:latin typeface="Arial Black" panose="020B0A04020102020204" pitchFamily="34" charset="0"/>
            </a:endParaRPr>
          </a:p>
          <a:p>
            <a:pPr algn="r"/>
            <a:r>
              <a:rPr lang="ru-RU" sz="2400" b="0" dirty="0" smtClean="0">
                <a:ln>
                  <a:solidFill>
                    <a:schemeClr val="tx1"/>
                  </a:solidFill>
                </a:ln>
                <a:solidFill>
                  <a:srgbClr val="FF0000"/>
                </a:solidFill>
                <a:effectLst/>
                <a:latin typeface="Arial Black" panose="020B0A04020102020204" pitchFamily="34" charset="0"/>
              </a:rPr>
              <a:t>обратную </a:t>
            </a:r>
            <a:r>
              <a:rPr lang="ru-RU" sz="2400" b="0" dirty="0">
                <a:ln>
                  <a:solidFill>
                    <a:schemeClr val="tx1"/>
                  </a:solidFill>
                </a:ln>
                <a:solidFill>
                  <a:srgbClr val="FF0000"/>
                </a:solidFill>
                <a:effectLst/>
                <a:latin typeface="Arial Black" panose="020B0A04020102020204" pitchFamily="34" charset="0"/>
              </a:rPr>
              <a:t>реакцию. </a:t>
            </a:r>
            <a:endParaRPr lang="ru-RU" sz="2400" b="0" dirty="0" smtClean="0">
              <a:ln>
                <a:solidFill>
                  <a:schemeClr val="tx1"/>
                </a:solidFill>
              </a:ln>
              <a:solidFill>
                <a:srgbClr val="FF0000"/>
              </a:solidFill>
              <a:effectLst/>
              <a:latin typeface="Arial Black" panose="020B0A04020102020204" pitchFamily="34" charset="0"/>
            </a:endParaRPr>
          </a:p>
          <a:p>
            <a:pPr algn="r"/>
            <a:r>
              <a:rPr lang="ru-RU" sz="2400" b="0" dirty="0" smtClean="0">
                <a:ln>
                  <a:solidFill>
                    <a:schemeClr val="tx1"/>
                  </a:solidFill>
                </a:ln>
                <a:solidFill>
                  <a:srgbClr val="FF0000"/>
                </a:solidFill>
                <a:effectLst/>
                <a:latin typeface="Arial Black" panose="020B0A04020102020204" pitchFamily="34" charset="0"/>
              </a:rPr>
              <a:t>них </a:t>
            </a:r>
            <a:r>
              <a:rPr lang="ru-RU" sz="2400" b="0" dirty="0">
                <a:ln>
                  <a:solidFill>
                    <a:schemeClr val="tx1"/>
                  </a:solidFill>
                </a:ln>
                <a:solidFill>
                  <a:srgbClr val="FF0000"/>
                </a:solidFill>
                <a:effectLst/>
                <a:latin typeface="Arial Black" panose="020B0A04020102020204" pitchFamily="34" charset="0"/>
              </a:rPr>
              <a:t>много реформаторов, проповедников. Очень верные своим вторым половинкам. При общении с другими людьми щепетильны, совестливы.</a:t>
            </a:r>
            <a:endParaRPr lang="ru-RU" sz="2400" b="0" i="0" dirty="0">
              <a:ln>
                <a:solidFill>
                  <a:schemeClr val="tx1"/>
                </a:solidFill>
              </a:ln>
              <a:solidFill>
                <a:srgbClr val="FF0000"/>
              </a:solidFill>
              <a:effectLst/>
              <a:latin typeface="Arial Black" panose="020B0A04020102020204" pitchFamily="34" charset="0"/>
            </a:endParaRPr>
          </a:p>
        </p:txBody>
      </p:sp>
      <p:sp>
        <p:nvSpPr>
          <p:cNvPr id="2" name="Прямоугольник 1"/>
          <p:cNvSpPr/>
          <p:nvPr/>
        </p:nvSpPr>
        <p:spPr>
          <a:xfrm>
            <a:off x="174642" y="116632"/>
            <a:ext cx="3005951" cy="1323439"/>
          </a:xfrm>
          <a:prstGeom prst="rect">
            <a:avLst/>
          </a:prstGeom>
        </p:spPr>
        <p:txBody>
          <a:bodyPr wrap="none">
            <a:spAutoFit/>
          </a:bodyPr>
          <a:lstStyle/>
          <a:p>
            <a:pPr lvl="0"/>
            <a:r>
              <a:rPr lang="ru-RU" sz="4000" dirty="0">
                <a:ln>
                  <a:solidFill>
                    <a:schemeClr val="tx1"/>
                  </a:solidFill>
                </a:ln>
                <a:solidFill>
                  <a:srgbClr val="FF0000"/>
                </a:solidFill>
                <a:latin typeface="Arial Black" panose="020B0A04020102020204" pitchFamily="34" charset="0"/>
              </a:rPr>
              <a:t>Парящий </a:t>
            </a:r>
            <a:endParaRPr lang="ru-RU" sz="4000" dirty="0" smtClean="0">
              <a:ln>
                <a:solidFill>
                  <a:schemeClr val="tx1"/>
                </a:solidFill>
              </a:ln>
              <a:solidFill>
                <a:srgbClr val="FF0000"/>
              </a:solidFill>
              <a:latin typeface="Arial Black" panose="020B0A04020102020204" pitchFamily="34" charset="0"/>
            </a:endParaRPr>
          </a:p>
          <a:p>
            <a:pPr lvl="0"/>
            <a:r>
              <a:rPr lang="ru-RU" sz="4000" dirty="0" smtClean="0">
                <a:ln>
                  <a:solidFill>
                    <a:schemeClr val="tx1"/>
                  </a:solidFill>
                </a:ln>
                <a:solidFill>
                  <a:srgbClr val="FF0000"/>
                </a:solidFill>
                <a:latin typeface="Arial Black" panose="020B0A04020102020204" pitchFamily="34" charset="0"/>
              </a:rPr>
              <a:t>орел</a:t>
            </a:r>
            <a:endParaRPr lang="ru-RU" sz="4000" dirty="0">
              <a:ln>
                <a:solidFill>
                  <a:schemeClr val="tx1"/>
                </a:solidFill>
              </a:ln>
              <a:solidFill>
                <a:srgbClr val="FF0000"/>
              </a:solidFill>
              <a:latin typeface="Arial Black" panose="020B0A04020102020204" pitchFamily="34" charset="0"/>
            </a:endParaRPr>
          </a:p>
        </p:txBody>
      </p:sp>
    </p:spTree>
    <p:extLst>
      <p:ext uri="{BB962C8B-B14F-4D97-AF65-F5344CB8AC3E}">
        <p14:creationId xmlns:p14="http://schemas.microsoft.com/office/powerpoint/2010/main" val="22092573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6378"/>
          <a:stretch/>
        </p:blipFill>
        <p:spPr bwMode="auto">
          <a:xfrm>
            <a:off x="-13887" y="0"/>
            <a:ext cx="939772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txBox="1">
            <a:spLocks noChangeArrowheads="1"/>
          </p:cNvSpPr>
          <p:nvPr/>
        </p:nvSpPr>
        <p:spPr bwMode="auto">
          <a:xfrm>
            <a:off x="90394" y="869911"/>
            <a:ext cx="3545501" cy="53019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algn="l"/>
            <a:r>
              <a:rPr lang="ru-RU" sz="2400" b="0" dirty="0" smtClean="0">
                <a:ln>
                  <a:solidFill>
                    <a:schemeClr val="tx1"/>
                  </a:solidFill>
                </a:ln>
                <a:solidFill>
                  <a:srgbClr val="FF0000"/>
                </a:solidFill>
                <a:effectLst/>
                <a:latin typeface="Arial Black" panose="020B0A04020102020204" pitchFamily="34" charset="0"/>
              </a:rPr>
              <a:t>Рожденные </a:t>
            </a:r>
            <a:r>
              <a:rPr lang="ru-RU" sz="2400" b="0" dirty="0">
                <a:ln>
                  <a:solidFill>
                    <a:schemeClr val="tx1"/>
                  </a:solidFill>
                </a:ln>
                <a:solidFill>
                  <a:srgbClr val="FF0000"/>
                </a:solidFill>
                <a:effectLst/>
                <a:latin typeface="Arial Black" panose="020B0A04020102020204" pitchFamily="34" charset="0"/>
              </a:rPr>
              <a:t>в год (1956, 1972, 1988, 2004) паука люди, совершенно не выносят одиночества. Они не могут жить без семьи, близких друзей. Всегда объединяют вокруг себя людей, не забывают соблюдать традиции, хранители очага, неплохие руководители-хозяйственники</a:t>
            </a:r>
            <a:endParaRPr lang="ru-RU" sz="2400" b="0" i="0" dirty="0">
              <a:ln>
                <a:solidFill>
                  <a:schemeClr val="tx1"/>
                </a:solidFill>
              </a:ln>
              <a:solidFill>
                <a:srgbClr val="FF0000"/>
              </a:solidFill>
              <a:effectLst/>
              <a:latin typeface="Arial Black" panose="020B0A04020102020204" pitchFamily="34" charset="0"/>
            </a:endParaRPr>
          </a:p>
        </p:txBody>
      </p:sp>
      <p:sp>
        <p:nvSpPr>
          <p:cNvPr id="2" name="Прямоугольник 1"/>
          <p:cNvSpPr/>
          <p:nvPr/>
        </p:nvSpPr>
        <p:spPr>
          <a:xfrm>
            <a:off x="5836723" y="35796"/>
            <a:ext cx="3316934" cy="1323439"/>
          </a:xfrm>
          <a:prstGeom prst="rect">
            <a:avLst/>
          </a:prstGeom>
        </p:spPr>
        <p:txBody>
          <a:bodyPr wrap="none">
            <a:spAutoFit/>
          </a:bodyPr>
          <a:lstStyle/>
          <a:p>
            <a:pPr lvl="0" algn="r"/>
            <a:r>
              <a:rPr lang="ru-RU" sz="4000" dirty="0">
                <a:ln>
                  <a:solidFill>
                    <a:schemeClr val="tx1"/>
                  </a:solidFill>
                </a:ln>
                <a:solidFill>
                  <a:srgbClr val="FF0000"/>
                </a:solidFill>
                <a:latin typeface="Arial Black" panose="020B0A04020102020204" pitchFamily="34" charset="0"/>
              </a:rPr>
              <a:t>Прядущий </a:t>
            </a:r>
            <a:endParaRPr lang="ru-RU" sz="4000" dirty="0" smtClean="0">
              <a:ln>
                <a:solidFill>
                  <a:schemeClr val="tx1"/>
                </a:solidFill>
              </a:ln>
              <a:solidFill>
                <a:srgbClr val="FF0000"/>
              </a:solidFill>
              <a:latin typeface="Arial Black" panose="020B0A04020102020204" pitchFamily="34" charset="0"/>
            </a:endParaRPr>
          </a:p>
          <a:p>
            <a:pPr lvl="0" algn="r"/>
            <a:r>
              <a:rPr lang="ru-RU" sz="4000" dirty="0" smtClean="0">
                <a:ln>
                  <a:solidFill>
                    <a:schemeClr val="tx1"/>
                  </a:solidFill>
                </a:ln>
                <a:solidFill>
                  <a:srgbClr val="FF0000"/>
                </a:solidFill>
                <a:latin typeface="Arial Black" panose="020B0A04020102020204" pitchFamily="34" charset="0"/>
              </a:rPr>
              <a:t>мизгирь</a:t>
            </a:r>
            <a:endParaRPr lang="ru-RU" sz="4000" dirty="0">
              <a:ln>
                <a:solidFill>
                  <a:schemeClr val="tx1"/>
                </a:solidFill>
              </a:ln>
              <a:solidFill>
                <a:srgbClr val="FF0000"/>
              </a:solidFill>
              <a:latin typeface="Arial Black" panose="020B0A04020102020204" pitchFamily="34" charset="0"/>
            </a:endParaRPr>
          </a:p>
        </p:txBody>
      </p:sp>
    </p:spTree>
    <p:extLst>
      <p:ext uri="{BB962C8B-B14F-4D97-AF65-F5344CB8AC3E}">
        <p14:creationId xmlns:p14="http://schemas.microsoft.com/office/powerpoint/2010/main" val="73889766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4007" cy="6850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07504" y="55098"/>
            <a:ext cx="3384376" cy="6863417"/>
          </a:xfrm>
          <a:prstGeom prst="rect">
            <a:avLst/>
          </a:prstGeom>
        </p:spPr>
        <p:txBody>
          <a:bodyPr wrap="square">
            <a:spAutoFit/>
          </a:bodyPr>
          <a:lstStyle/>
          <a:p>
            <a:r>
              <a:rPr lang="ru-RU" sz="2000" dirty="0" smtClean="0">
                <a:ln>
                  <a:solidFill>
                    <a:schemeClr val="tx1"/>
                  </a:solidFill>
                </a:ln>
                <a:solidFill>
                  <a:srgbClr val="FF0000"/>
                </a:solidFill>
                <a:latin typeface="Arial Black" panose="020B0A04020102020204" pitchFamily="34" charset="0"/>
              </a:rPr>
              <a:t>Тем </a:t>
            </a:r>
            <a:r>
              <a:rPr lang="ru-RU" sz="2000" dirty="0">
                <a:ln>
                  <a:solidFill>
                    <a:schemeClr val="tx1"/>
                  </a:solidFill>
                </a:ln>
                <a:solidFill>
                  <a:srgbClr val="FF0000"/>
                </a:solidFill>
                <a:latin typeface="Arial Black" panose="020B0A04020102020204" pitchFamily="34" charset="0"/>
              </a:rPr>
              <a:t>кто рожден в год (1957, 1973, 1989, 2005) петуха присуща излишняя эмоциональность, бесстрашие. Они любят ощущать себя в центре внимания. Мнение других их мало волнует, они имеют только свое правильное видение ситуации. Их голова всегда полна новыми идеями, но не всегда их получается воплотить в жизнь. Порой бывают чрезмерно активны. Стремятся к созданию домашнего очага.</a:t>
            </a:r>
            <a:endParaRPr lang="ru-RU" sz="2000" b="0" i="0" dirty="0">
              <a:ln>
                <a:solidFill>
                  <a:schemeClr val="tx1"/>
                </a:solidFill>
              </a:ln>
              <a:solidFill>
                <a:srgbClr val="FF0000"/>
              </a:solidFill>
              <a:effectLst/>
              <a:latin typeface="Arial Black" panose="020B0A04020102020204" pitchFamily="34" charset="0"/>
            </a:endParaRPr>
          </a:p>
        </p:txBody>
      </p:sp>
      <p:sp>
        <p:nvSpPr>
          <p:cNvPr id="3" name="Прямоугольник 2"/>
          <p:cNvSpPr/>
          <p:nvPr/>
        </p:nvSpPr>
        <p:spPr>
          <a:xfrm>
            <a:off x="5799439" y="55098"/>
            <a:ext cx="3334567" cy="1323439"/>
          </a:xfrm>
          <a:prstGeom prst="rect">
            <a:avLst/>
          </a:prstGeom>
        </p:spPr>
        <p:txBody>
          <a:bodyPr wrap="none">
            <a:spAutoFit/>
          </a:bodyPr>
          <a:lstStyle/>
          <a:p>
            <a:pPr algn="r"/>
            <a:r>
              <a:rPr lang="ru-RU" sz="4000" b="1" dirty="0">
                <a:ln>
                  <a:solidFill>
                    <a:schemeClr val="tx1"/>
                  </a:solidFill>
                </a:ln>
                <a:solidFill>
                  <a:srgbClr val="FF0000"/>
                </a:solidFill>
                <a:latin typeface="Arial Black" panose="020B0A04020102020204" pitchFamily="34" charset="0"/>
              </a:rPr>
              <a:t>Кричащий </a:t>
            </a:r>
            <a:endParaRPr lang="ru-RU" sz="4000" b="1" dirty="0" smtClean="0">
              <a:ln>
                <a:solidFill>
                  <a:schemeClr val="tx1"/>
                </a:solidFill>
              </a:ln>
              <a:solidFill>
                <a:srgbClr val="FF0000"/>
              </a:solidFill>
              <a:latin typeface="Arial Black" panose="020B0A04020102020204" pitchFamily="34" charset="0"/>
            </a:endParaRPr>
          </a:p>
          <a:p>
            <a:pPr algn="r"/>
            <a:r>
              <a:rPr lang="ru-RU" sz="4000" b="1" dirty="0" smtClean="0">
                <a:ln>
                  <a:solidFill>
                    <a:schemeClr val="tx1"/>
                  </a:solidFill>
                </a:ln>
                <a:solidFill>
                  <a:srgbClr val="FF0000"/>
                </a:solidFill>
                <a:latin typeface="Arial Black" panose="020B0A04020102020204" pitchFamily="34" charset="0"/>
              </a:rPr>
              <a:t>петух</a:t>
            </a:r>
            <a:endParaRPr lang="ru-RU" sz="4000" dirty="0">
              <a:ln>
                <a:solidFill>
                  <a:schemeClr val="tx1"/>
                </a:solidFill>
              </a:ln>
              <a:solidFill>
                <a:srgbClr val="FF0000"/>
              </a:solidFill>
              <a:latin typeface="Arial Black" panose="020B0A04020102020204" pitchFamily="34" charset="0"/>
            </a:endParaRPr>
          </a:p>
        </p:txBody>
      </p:sp>
    </p:spTree>
    <p:extLst>
      <p:ext uri="{BB962C8B-B14F-4D97-AF65-F5344CB8AC3E}">
        <p14:creationId xmlns:p14="http://schemas.microsoft.com/office/powerpoint/2010/main" val="12003571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1\Desktop\новый год 2017\к15.jpg"/>
          <p:cNvPicPr>
            <a:picLocks noChangeAspect="1" noChangeArrowheads="1"/>
          </p:cNvPicPr>
          <p:nvPr/>
        </p:nvPicPr>
        <p:blipFill rotWithShape="1">
          <a:blip r:embed="rId3">
            <a:extLst>
              <a:ext uri="{28A0092B-C50C-407E-A947-70E740481C1C}">
                <a14:useLocalDpi xmlns:a14="http://schemas.microsoft.com/office/drawing/2010/main" val="0"/>
              </a:ext>
            </a:extLst>
          </a:blip>
          <a:srcRect b="10979"/>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151179"/>
            <a:ext cx="3240360" cy="6524863"/>
          </a:xfrm>
          <a:prstGeom prst="rect">
            <a:avLst/>
          </a:prstGeom>
        </p:spPr>
        <p:txBody>
          <a:bodyPr wrap="square">
            <a:spAutoFit/>
          </a:bodyPr>
          <a:lstStyle/>
          <a:p>
            <a:r>
              <a:rPr lang="ru-RU" sz="2200" dirty="0" smtClean="0">
                <a:ln>
                  <a:solidFill>
                    <a:schemeClr val="tx1"/>
                  </a:solidFill>
                </a:ln>
                <a:solidFill>
                  <a:srgbClr val="00B0F0"/>
                </a:solidFill>
                <a:latin typeface="Arial Black" panose="020B0A04020102020204" pitchFamily="34" charset="0"/>
              </a:rPr>
              <a:t>Необычайное </a:t>
            </a:r>
            <a:r>
              <a:rPr lang="ru-RU" sz="2200" dirty="0">
                <a:ln>
                  <a:solidFill>
                    <a:schemeClr val="tx1"/>
                  </a:solidFill>
                </a:ln>
                <a:solidFill>
                  <a:srgbClr val="00B0F0"/>
                </a:solidFill>
                <a:latin typeface="Arial Black" panose="020B0A04020102020204" pitchFamily="34" charset="0"/>
              </a:rPr>
              <a:t>сочетание у родившихся в этом году (1958, 1974, 1990, 2006) персон добродушия, ярости — является их отличием от других людей. Они любят свою семью, готовы пожертвовать жизнью ради близких. Им присуща выносливость, упорство, упрямство, терпение.</a:t>
            </a:r>
            <a:endParaRPr lang="ru-RU" sz="2200" b="0" i="0" dirty="0">
              <a:ln>
                <a:solidFill>
                  <a:schemeClr val="tx1"/>
                </a:solidFill>
              </a:ln>
              <a:solidFill>
                <a:srgbClr val="00B0F0"/>
              </a:solidFill>
              <a:effectLst/>
              <a:latin typeface="Arial Black" panose="020B0A04020102020204" pitchFamily="34" charset="0"/>
            </a:endParaRPr>
          </a:p>
        </p:txBody>
      </p:sp>
      <p:sp>
        <p:nvSpPr>
          <p:cNvPr id="3" name="Прямоугольник 2"/>
          <p:cNvSpPr/>
          <p:nvPr/>
        </p:nvSpPr>
        <p:spPr>
          <a:xfrm>
            <a:off x="4860032" y="31258"/>
            <a:ext cx="4108817" cy="1323439"/>
          </a:xfrm>
          <a:prstGeom prst="rect">
            <a:avLst/>
          </a:prstGeom>
        </p:spPr>
        <p:txBody>
          <a:bodyPr wrap="none">
            <a:spAutoFit/>
          </a:bodyPr>
          <a:lstStyle/>
          <a:p>
            <a:pPr algn="r"/>
            <a:r>
              <a:rPr lang="ru-RU" sz="4000" b="1" dirty="0">
                <a:ln>
                  <a:solidFill>
                    <a:schemeClr val="tx1"/>
                  </a:solidFill>
                </a:ln>
                <a:solidFill>
                  <a:srgbClr val="FF0000"/>
                </a:solidFill>
                <a:latin typeface="Arial Black" panose="020B0A04020102020204" pitchFamily="34" charset="0"/>
              </a:rPr>
              <a:t>Тур </a:t>
            </a:r>
            <a:endParaRPr lang="ru-RU" sz="4000" b="1" dirty="0" smtClean="0">
              <a:ln>
                <a:solidFill>
                  <a:schemeClr val="tx1"/>
                </a:solidFill>
              </a:ln>
              <a:solidFill>
                <a:srgbClr val="FF0000"/>
              </a:solidFill>
              <a:latin typeface="Arial Black" panose="020B0A04020102020204" pitchFamily="34" charset="0"/>
            </a:endParaRPr>
          </a:p>
          <a:p>
            <a:pPr algn="r"/>
            <a:r>
              <a:rPr lang="ru-RU" sz="4000" b="1" dirty="0" smtClean="0">
                <a:ln>
                  <a:solidFill>
                    <a:schemeClr val="tx1"/>
                  </a:solidFill>
                </a:ln>
                <a:solidFill>
                  <a:srgbClr val="FF0000"/>
                </a:solidFill>
                <a:latin typeface="Arial Black" panose="020B0A04020102020204" pitchFamily="34" charset="0"/>
              </a:rPr>
              <a:t>золотые </a:t>
            </a:r>
            <a:r>
              <a:rPr lang="ru-RU" sz="4000" b="1" dirty="0">
                <a:ln>
                  <a:solidFill>
                    <a:schemeClr val="tx1"/>
                  </a:solidFill>
                </a:ln>
                <a:solidFill>
                  <a:srgbClr val="FF0000"/>
                </a:solidFill>
                <a:latin typeface="Arial Black" panose="020B0A04020102020204" pitchFamily="34" charset="0"/>
              </a:rPr>
              <a:t>рога</a:t>
            </a:r>
            <a:endParaRPr lang="ru-RU" sz="4000" dirty="0">
              <a:ln>
                <a:solidFill>
                  <a:schemeClr val="tx1"/>
                </a:solidFill>
              </a:ln>
              <a:solidFill>
                <a:srgbClr val="FF0000"/>
              </a:solidFill>
              <a:latin typeface="Arial Black" panose="020B0A04020102020204" pitchFamily="34" charset="0"/>
            </a:endParaRPr>
          </a:p>
        </p:txBody>
      </p:sp>
    </p:spTree>
    <p:extLst>
      <p:ext uri="{BB962C8B-B14F-4D97-AF65-F5344CB8AC3E}">
        <p14:creationId xmlns:p14="http://schemas.microsoft.com/office/powerpoint/2010/main" val="283038738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1\Desktop\новый год 2017\к16.jpg"/>
          <p:cNvPicPr>
            <a:picLocks noChangeAspect="1" noChangeArrowheads="1"/>
          </p:cNvPicPr>
          <p:nvPr/>
        </p:nvPicPr>
        <p:blipFill rotWithShape="1">
          <a:blip r:embed="rId2">
            <a:extLst>
              <a:ext uri="{28A0092B-C50C-407E-A947-70E740481C1C}">
                <a14:useLocalDpi xmlns:a14="http://schemas.microsoft.com/office/drawing/2010/main" val="0"/>
              </a:ext>
            </a:extLst>
          </a:blip>
          <a:srcRect r="11111"/>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9512" y="-22245"/>
            <a:ext cx="2952328" cy="6863417"/>
          </a:xfrm>
          <a:prstGeom prst="rect">
            <a:avLst/>
          </a:prstGeom>
        </p:spPr>
        <p:txBody>
          <a:bodyPr wrap="square">
            <a:spAutoFit/>
          </a:bodyPr>
          <a:lstStyle/>
          <a:p>
            <a:r>
              <a:rPr lang="ru-RU" sz="2000" dirty="0" smtClean="0">
                <a:ln>
                  <a:solidFill>
                    <a:schemeClr val="tx1"/>
                  </a:solidFill>
                </a:ln>
                <a:solidFill>
                  <a:srgbClr val="FF0000"/>
                </a:solidFill>
                <a:latin typeface="Arial Black" panose="020B0A04020102020204" pitchFamily="34" charset="0"/>
              </a:rPr>
              <a:t>Рожденные </a:t>
            </a:r>
            <a:r>
              <a:rPr lang="ru-RU" sz="2000" dirty="0">
                <a:ln>
                  <a:solidFill>
                    <a:schemeClr val="tx1"/>
                  </a:solidFill>
                </a:ln>
                <a:solidFill>
                  <a:srgbClr val="FF0000"/>
                </a:solidFill>
                <a:latin typeface="Arial Black" panose="020B0A04020102020204" pitchFamily="34" charset="0"/>
              </a:rPr>
              <a:t>под этим знаком (1959, 1975, 1991, 2007) люди любят спорт, часто путешествуют. Всегда </a:t>
            </a:r>
            <a:endParaRPr lang="ru-RU" sz="2000" dirty="0" smtClean="0">
              <a:ln>
                <a:solidFill>
                  <a:schemeClr val="tx1"/>
                </a:solidFill>
              </a:ln>
              <a:solidFill>
                <a:srgbClr val="FF0000"/>
              </a:solidFill>
              <a:latin typeface="Arial Black" panose="020B0A04020102020204" pitchFamily="34" charset="0"/>
            </a:endParaRPr>
          </a:p>
          <a:p>
            <a:r>
              <a:rPr lang="ru-RU" sz="2000" dirty="0" smtClean="0">
                <a:ln>
                  <a:solidFill>
                    <a:schemeClr val="tx1"/>
                  </a:solidFill>
                </a:ln>
                <a:solidFill>
                  <a:srgbClr val="FF0000"/>
                </a:solidFill>
                <a:latin typeface="Arial Black" panose="020B0A04020102020204" pitchFamily="34" charset="0"/>
              </a:rPr>
              <a:t>активно </a:t>
            </a:r>
          </a:p>
          <a:p>
            <a:r>
              <a:rPr lang="ru-RU" sz="2000" dirty="0" smtClean="0">
                <a:ln>
                  <a:solidFill>
                    <a:schemeClr val="tx1"/>
                  </a:solidFill>
                </a:ln>
                <a:solidFill>
                  <a:srgbClr val="FF0000"/>
                </a:solidFill>
                <a:latin typeface="Arial Black" panose="020B0A04020102020204" pitchFamily="34" charset="0"/>
              </a:rPr>
              <a:t>отдыхают,</a:t>
            </a:r>
          </a:p>
          <a:p>
            <a:r>
              <a:rPr lang="ru-RU" sz="2000" dirty="0" smtClean="0">
                <a:ln>
                  <a:solidFill>
                    <a:schemeClr val="tx1"/>
                  </a:solidFill>
                </a:ln>
                <a:solidFill>
                  <a:srgbClr val="FF0000"/>
                </a:solidFill>
                <a:latin typeface="Arial Black" panose="020B0A04020102020204" pitchFamily="34" charset="0"/>
              </a:rPr>
              <a:t> </a:t>
            </a:r>
            <a:r>
              <a:rPr lang="ru-RU" sz="2000" dirty="0">
                <a:ln>
                  <a:solidFill>
                    <a:schemeClr val="tx1"/>
                  </a:solidFill>
                </a:ln>
                <a:solidFill>
                  <a:srgbClr val="FF0000"/>
                </a:solidFill>
                <a:latin typeface="Arial Black" panose="020B0A04020102020204" pitchFamily="34" charset="0"/>
              </a:rPr>
              <a:t>в общении: честные, принципиальные, с любимыми — романтичны, никогда не подводят. Имеют много ярких талантов. им не хватает времени в сутках — у таких людей всегда много дел.</a:t>
            </a:r>
          </a:p>
        </p:txBody>
      </p:sp>
      <p:sp>
        <p:nvSpPr>
          <p:cNvPr id="3" name="Прямоугольник 2"/>
          <p:cNvSpPr/>
          <p:nvPr/>
        </p:nvSpPr>
        <p:spPr>
          <a:xfrm>
            <a:off x="5062442" y="260648"/>
            <a:ext cx="3861955" cy="1323439"/>
          </a:xfrm>
          <a:prstGeom prst="rect">
            <a:avLst/>
          </a:prstGeom>
        </p:spPr>
        <p:txBody>
          <a:bodyPr wrap="none">
            <a:spAutoFit/>
          </a:bodyPr>
          <a:lstStyle/>
          <a:p>
            <a:pPr algn="r"/>
            <a:r>
              <a:rPr lang="ru-RU" sz="4000" b="1" dirty="0" err="1">
                <a:ln>
                  <a:solidFill>
                    <a:schemeClr val="tx1"/>
                  </a:solidFill>
                </a:ln>
                <a:solidFill>
                  <a:srgbClr val="FF0000"/>
                </a:solidFill>
                <a:latin typeface="Arial Black" panose="020B0A04020102020204" pitchFamily="34" charset="0"/>
              </a:rPr>
              <a:t>Огнегривый</a:t>
            </a:r>
            <a:r>
              <a:rPr lang="ru-RU" sz="4000" b="1" dirty="0">
                <a:ln>
                  <a:solidFill>
                    <a:schemeClr val="tx1"/>
                  </a:solidFill>
                </a:ln>
                <a:solidFill>
                  <a:srgbClr val="FF0000"/>
                </a:solidFill>
                <a:latin typeface="Arial Black" panose="020B0A04020102020204" pitchFamily="34" charset="0"/>
              </a:rPr>
              <a:t> </a:t>
            </a:r>
            <a:endParaRPr lang="ru-RU" sz="4000" b="1" dirty="0" smtClean="0">
              <a:ln>
                <a:solidFill>
                  <a:schemeClr val="tx1"/>
                </a:solidFill>
              </a:ln>
              <a:solidFill>
                <a:srgbClr val="FF0000"/>
              </a:solidFill>
              <a:latin typeface="Arial Black" panose="020B0A04020102020204" pitchFamily="34" charset="0"/>
            </a:endParaRPr>
          </a:p>
          <a:p>
            <a:pPr algn="r"/>
            <a:r>
              <a:rPr lang="ru-RU" sz="4000" b="1" dirty="0" smtClean="0">
                <a:ln>
                  <a:solidFill>
                    <a:schemeClr val="tx1"/>
                  </a:solidFill>
                </a:ln>
                <a:solidFill>
                  <a:srgbClr val="FF0000"/>
                </a:solidFill>
                <a:latin typeface="Arial Black" panose="020B0A04020102020204" pitchFamily="34" charset="0"/>
              </a:rPr>
              <a:t>конь</a:t>
            </a:r>
            <a:endParaRPr lang="ru-RU" sz="4000" dirty="0">
              <a:ln>
                <a:solidFill>
                  <a:schemeClr val="tx1"/>
                </a:solidFill>
              </a:ln>
              <a:solidFill>
                <a:srgbClr val="FF0000"/>
              </a:solidFill>
              <a:latin typeface="Arial Black" panose="020B0A04020102020204" pitchFamily="34" charset="0"/>
            </a:endParaRPr>
          </a:p>
        </p:txBody>
      </p:sp>
    </p:spTree>
    <p:extLst>
      <p:ext uri="{BB962C8B-B14F-4D97-AF65-F5344CB8AC3E}">
        <p14:creationId xmlns:p14="http://schemas.microsoft.com/office/powerpoint/2010/main" val="202260055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Картинки по запросу новый год  гиф"/>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171" y="-459432"/>
            <a:ext cx="9309710" cy="731743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79512" y="3915408"/>
            <a:ext cx="8964488" cy="1384995"/>
          </a:xfrm>
          <a:prstGeom prst="rect">
            <a:avLst/>
          </a:prstGeom>
        </p:spPr>
        <p:txBody>
          <a:bodyPr wrap="square">
            <a:spAutoFit/>
          </a:bodyPr>
          <a:lstStyle/>
          <a:p>
            <a:pPr algn="ctr"/>
            <a:r>
              <a:rPr lang="ru-RU" sz="2800" dirty="0">
                <a:ln>
                  <a:solidFill>
                    <a:schemeClr val="tx1"/>
                  </a:solidFill>
                </a:ln>
                <a:solidFill>
                  <a:srgbClr val="FF0000"/>
                </a:solidFill>
                <a:latin typeface="Arial Black" panose="020B0A04020102020204" pitchFamily="34" charset="0"/>
              </a:rPr>
              <a:t>Важно: </a:t>
            </a:r>
            <a:endParaRPr lang="ru-RU" sz="2800" dirty="0" smtClean="0">
              <a:ln>
                <a:solidFill>
                  <a:schemeClr val="tx1"/>
                </a:solidFill>
              </a:ln>
              <a:solidFill>
                <a:srgbClr val="FF0000"/>
              </a:solidFill>
              <a:latin typeface="Arial Black" panose="020B0A04020102020204" pitchFamily="34" charset="0"/>
            </a:endParaRPr>
          </a:p>
          <a:p>
            <a:pPr algn="ctr"/>
            <a:r>
              <a:rPr lang="ru-RU" sz="2800" dirty="0" smtClean="0">
                <a:ln>
                  <a:solidFill>
                    <a:schemeClr val="tx1"/>
                  </a:solidFill>
                </a:ln>
                <a:solidFill>
                  <a:srgbClr val="FF0000"/>
                </a:solidFill>
                <a:latin typeface="Arial Black" panose="020B0A04020102020204" pitchFamily="34" charset="0"/>
              </a:rPr>
              <a:t>Каждый </a:t>
            </a:r>
            <a:r>
              <a:rPr lang="ru-RU" sz="2800" dirty="0">
                <a:ln>
                  <a:solidFill>
                    <a:schemeClr val="tx1"/>
                  </a:solidFill>
                </a:ln>
                <a:solidFill>
                  <a:srgbClr val="FF0000"/>
                </a:solidFill>
                <a:latin typeface="Arial Black" panose="020B0A04020102020204" pitchFamily="34" charset="0"/>
              </a:rPr>
              <a:t>шестнадцатый год славянского </a:t>
            </a:r>
            <a:r>
              <a:rPr lang="ru-RU" sz="2800" dirty="0" smtClean="0">
                <a:ln>
                  <a:solidFill>
                    <a:schemeClr val="tx1"/>
                  </a:solidFill>
                </a:ln>
                <a:solidFill>
                  <a:srgbClr val="FF0000"/>
                </a:solidFill>
                <a:latin typeface="Arial Black" panose="020B0A04020102020204" pitchFamily="34" charset="0"/>
              </a:rPr>
              <a:t>летосчисления считался великим</a:t>
            </a:r>
            <a:r>
              <a:rPr lang="ru-RU" sz="2800" dirty="0">
                <a:ln>
                  <a:solidFill>
                    <a:schemeClr val="tx1"/>
                  </a:solidFill>
                </a:ln>
                <a:solidFill>
                  <a:srgbClr val="FF0000"/>
                </a:solidFill>
                <a:latin typeface="Arial Black" panose="020B0A04020102020204" pitchFamily="34" charset="0"/>
              </a:rPr>
              <a:t>.</a:t>
            </a:r>
          </a:p>
        </p:txBody>
      </p:sp>
      <p:sp>
        <p:nvSpPr>
          <p:cNvPr id="5" name="Прямоугольник 4"/>
          <p:cNvSpPr/>
          <p:nvPr/>
        </p:nvSpPr>
        <p:spPr>
          <a:xfrm>
            <a:off x="316656" y="5685148"/>
            <a:ext cx="8690199" cy="646331"/>
          </a:xfrm>
          <a:prstGeom prst="rect">
            <a:avLst/>
          </a:prstGeom>
        </p:spPr>
        <p:txBody>
          <a:bodyPr wrap="none">
            <a:spAutoFit/>
          </a:bodyPr>
          <a:lstStyle/>
          <a:p>
            <a:r>
              <a:rPr lang="ru-RU" sz="3600" dirty="0" smtClean="0">
                <a:ln>
                  <a:solidFill>
                    <a:schemeClr val="tx1"/>
                  </a:solidFill>
                </a:ln>
                <a:solidFill>
                  <a:srgbClr val="FFFF00"/>
                </a:solidFill>
                <a:latin typeface="Arial Black" panose="020B0A04020102020204" pitchFamily="34" charset="0"/>
              </a:rPr>
              <a:t>Всем знакам – счастья в жизни!</a:t>
            </a:r>
            <a:endParaRPr lang="ru-RU" sz="3600" dirty="0">
              <a:solidFill>
                <a:srgbClr val="FFFF00"/>
              </a:solidFill>
            </a:endParaRPr>
          </a:p>
        </p:txBody>
      </p:sp>
    </p:spTree>
    <p:extLst>
      <p:ext uri="{BB962C8B-B14F-4D97-AF65-F5344CB8AC3E}">
        <p14:creationId xmlns:p14="http://schemas.microsoft.com/office/powerpoint/2010/main" val="3542580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692696"/>
            <a:ext cx="8229600" cy="4525963"/>
          </a:xfrm>
        </p:spPr>
        <p:txBody>
          <a:bodyPr>
            <a:noAutofit/>
          </a:bodyPr>
          <a:lstStyle/>
          <a:p>
            <a:pPr marL="0" indent="0" algn="ctr">
              <a:buNone/>
            </a:pPr>
            <a:r>
              <a:rPr lang="ru-RU" sz="2400" dirty="0">
                <a:ln>
                  <a:solidFill>
                    <a:schemeClr val="tx1"/>
                  </a:solidFill>
                </a:ln>
                <a:solidFill>
                  <a:srgbClr val="FF0000"/>
                </a:solidFill>
                <a:latin typeface="Arial Black" panose="020B0A04020102020204" pitchFamily="34" charset="0"/>
              </a:rPr>
              <a:t>В языческие дохристианские времена на Руси был в ходу </a:t>
            </a:r>
            <a:endParaRPr lang="ru-RU" sz="2400" dirty="0" smtClean="0">
              <a:ln>
                <a:solidFill>
                  <a:schemeClr val="tx1"/>
                </a:solidFill>
              </a:ln>
              <a:solidFill>
                <a:srgbClr val="FF0000"/>
              </a:solidFill>
              <a:latin typeface="Arial Black" panose="020B0A04020102020204" pitchFamily="34" charset="0"/>
            </a:endParaRPr>
          </a:p>
          <a:p>
            <a:pPr marL="0" indent="0" algn="ctr">
              <a:buNone/>
            </a:pPr>
            <a:r>
              <a:rPr lang="ru-RU" sz="2400" dirty="0" smtClean="0">
                <a:ln>
                  <a:solidFill>
                    <a:schemeClr val="tx1"/>
                  </a:solidFill>
                </a:ln>
                <a:solidFill>
                  <a:srgbClr val="FF0000"/>
                </a:solidFill>
                <a:latin typeface="Arial Black" panose="020B0A04020102020204" pitchFamily="34" charset="0"/>
              </a:rPr>
              <a:t>тотемный </a:t>
            </a:r>
            <a:r>
              <a:rPr lang="ru-RU" sz="2400" dirty="0" err="1">
                <a:ln>
                  <a:solidFill>
                    <a:schemeClr val="tx1"/>
                  </a:solidFill>
                </a:ln>
                <a:solidFill>
                  <a:srgbClr val="FF0000"/>
                </a:solidFill>
                <a:latin typeface="Arial Black" panose="020B0A04020102020204" pitchFamily="34" charset="0"/>
              </a:rPr>
              <a:t>годослов</a:t>
            </a:r>
            <a:r>
              <a:rPr lang="ru-RU" sz="2400" dirty="0">
                <a:ln>
                  <a:solidFill>
                    <a:schemeClr val="tx1"/>
                  </a:solidFill>
                </a:ln>
                <a:solidFill>
                  <a:srgbClr val="FF0000"/>
                </a:solidFill>
                <a:latin typeface="Arial Black" panose="020B0A04020102020204" pitchFamily="34" charset="0"/>
              </a:rPr>
              <a:t> — славянский гороскоп животных. </a:t>
            </a:r>
            <a:endParaRPr lang="ru-RU" sz="2400" dirty="0" smtClean="0">
              <a:ln>
                <a:solidFill>
                  <a:schemeClr val="tx1"/>
                </a:solidFill>
              </a:ln>
              <a:solidFill>
                <a:srgbClr val="FF0000"/>
              </a:solidFill>
              <a:latin typeface="Arial Black" panose="020B0A04020102020204" pitchFamily="34" charset="0"/>
            </a:endParaRPr>
          </a:p>
          <a:p>
            <a:pPr marL="0" indent="0" algn="ctr">
              <a:buNone/>
            </a:pPr>
            <a:r>
              <a:rPr lang="ru-RU" sz="2400" dirty="0" smtClean="0">
                <a:ln>
                  <a:solidFill>
                    <a:schemeClr val="tx1"/>
                  </a:solidFill>
                </a:ln>
                <a:solidFill>
                  <a:srgbClr val="FF0000"/>
                </a:solidFill>
                <a:latin typeface="Arial Black" panose="020B0A04020102020204" pitchFamily="34" charset="0"/>
              </a:rPr>
              <a:t>В </a:t>
            </a:r>
            <a:r>
              <a:rPr lang="ru-RU" sz="2400" dirty="0">
                <a:ln>
                  <a:solidFill>
                    <a:schemeClr val="tx1"/>
                  </a:solidFill>
                </a:ln>
                <a:solidFill>
                  <a:srgbClr val="FF0000"/>
                </a:solidFill>
                <a:latin typeface="Arial Black" panose="020B0A04020102020204" pitchFamily="34" charset="0"/>
              </a:rPr>
              <a:t>нем нашло отражение </a:t>
            </a:r>
            <a:endParaRPr lang="ru-RU" sz="2400" dirty="0" smtClean="0">
              <a:ln>
                <a:solidFill>
                  <a:schemeClr val="tx1"/>
                </a:solidFill>
              </a:ln>
              <a:solidFill>
                <a:srgbClr val="FF0000"/>
              </a:solidFill>
              <a:latin typeface="Arial Black" panose="020B0A04020102020204" pitchFamily="34" charset="0"/>
            </a:endParaRPr>
          </a:p>
          <a:p>
            <a:pPr marL="0" indent="0" algn="ctr">
              <a:buNone/>
            </a:pPr>
            <a:r>
              <a:rPr lang="ru-RU" sz="2400" dirty="0" smtClean="0">
                <a:ln>
                  <a:solidFill>
                    <a:schemeClr val="tx1"/>
                  </a:solidFill>
                </a:ln>
                <a:solidFill>
                  <a:srgbClr val="FF0000"/>
                </a:solidFill>
                <a:latin typeface="Arial Black" panose="020B0A04020102020204" pitchFamily="34" charset="0"/>
              </a:rPr>
              <a:t>гармоничное </a:t>
            </a:r>
            <a:r>
              <a:rPr lang="ru-RU" sz="2400" dirty="0">
                <a:ln>
                  <a:solidFill>
                    <a:schemeClr val="tx1"/>
                  </a:solidFill>
                </a:ln>
                <a:solidFill>
                  <a:srgbClr val="FF0000"/>
                </a:solidFill>
                <a:latin typeface="Arial Black" panose="020B0A04020102020204" pitchFamily="34" charset="0"/>
              </a:rPr>
              <a:t>единение человека с природой. Особенность </a:t>
            </a:r>
            <a:r>
              <a:rPr lang="ru-RU" sz="2400" dirty="0" err="1">
                <a:ln>
                  <a:solidFill>
                    <a:schemeClr val="tx1"/>
                  </a:solidFill>
                </a:ln>
                <a:solidFill>
                  <a:srgbClr val="FF0000"/>
                </a:solidFill>
                <a:latin typeface="Arial Black" panose="020B0A04020102020204" pitchFamily="34" charset="0"/>
              </a:rPr>
              <a:t>годослова</a:t>
            </a:r>
            <a:r>
              <a:rPr lang="ru-RU" sz="2400" dirty="0">
                <a:ln>
                  <a:solidFill>
                    <a:schemeClr val="tx1"/>
                  </a:solidFill>
                </a:ln>
                <a:solidFill>
                  <a:srgbClr val="FF0000"/>
                </a:solidFill>
                <a:latin typeface="Arial Black" panose="020B0A04020102020204" pitchFamily="34" charset="0"/>
              </a:rPr>
              <a:t> в том</a:t>
            </a:r>
            <a:r>
              <a:rPr lang="ru-RU" sz="2400" dirty="0" smtClean="0">
                <a:ln>
                  <a:solidFill>
                    <a:schemeClr val="tx1"/>
                  </a:solidFill>
                </a:ln>
                <a:solidFill>
                  <a:srgbClr val="FF0000"/>
                </a:solidFill>
                <a:latin typeface="Arial Black" panose="020B0A04020102020204" pitchFamily="34" charset="0"/>
              </a:rPr>
              <a:t>,</a:t>
            </a:r>
          </a:p>
          <a:p>
            <a:pPr marL="0" indent="0" algn="ctr">
              <a:buNone/>
            </a:pPr>
            <a:r>
              <a:rPr lang="ru-RU" sz="2400" dirty="0" smtClean="0">
                <a:ln>
                  <a:solidFill>
                    <a:schemeClr val="tx1"/>
                  </a:solidFill>
                </a:ln>
                <a:solidFill>
                  <a:srgbClr val="FF0000"/>
                </a:solidFill>
                <a:latin typeface="Arial Black" panose="020B0A04020102020204" pitchFamily="34" charset="0"/>
              </a:rPr>
              <a:t> </a:t>
            </a:r>
            <a:r>
              <a:rPr lang="ru-RU" sz="2400" dirty="0">
                <a:ln>
                  <a:solidFill>
                    <a:schemeClr val="tx1"/>
                  </a:solidFill>
                </a:ln>
                <a:solidFill>
                  <a:srgbClr val="FF0000"/>
                </a:solidFill>
                <a:latin typeface="Arial Black" panose="020B0A04020102020204" pitchFamily="34" charset="0"/>
              </a:rPr>
              <a:t>что его цикл состоит из 16 лет . </a:t>
            </a:r>
            <a:endParaRPr lang="ru-RU" sz="2400" dirty="0" smtClean="0">
              <a:ln>
                <a:solidFill>
                  <a:schemeClr val="tx1"/>
                </a:solidFill>
              </a:ln>
              <a:solidFill>
                <a:srgbClr val="FF0000"/>
              </a:solidFill>
              <a:latin typeface="Arial Black" panose="020B0A04020102020204" pitchFamily="34" charset="0"/>
            </a:endParaRPr>
          </a:p>
          <a:p>
            <a:pPr marL="0" indent="0" algn="ctr">
              <a:buNone/>
            </a:pPr>
            <a:r>
              <a:rPr lang="ru-RU" sz="2400" dirty="0" smtClean="0">
                <a:ln>
                  <a:solidFill>
                    <a:schemeClr val="tx1"/>
                  </a:solidFill>
                </a:ln>
                <a:solidFill>
                  <a:srgbClr val="FF0000"/>
                </a:solidFill>
                <a:latin typeface="Arial Black" panose="020B0A04020102020204" pitchFamily="34" charset="0"/>
              </a:rPr>
              <a:t>По </a:t>
            </a:r>
            <a:r>
              <a:rPr lang="ru-RU" sz="2400" dirty="0">
                <a:ln>
                  <a:solidFill>
                    <a:schemeClr val="tx1"/>
                  </a:solidFill>
                </a:ln>
                <a:solidFill>
                  <a:srgbClr val="FF0000"/>
                </a:solidFill>
                <a:latin typeface="Arial Black" panose="020B0A04020102020204" pitchFamily="34" charset="0"/>
              </a:rPr>
              <a:t>календарю древних славян год начинался в день весеннего равноденствия</a:t>
            </a:r>
            <a:r>
              <a:rPr lang="ru-RU" sz="2400" dirty="0" smtClean="0">
                <a:ln>
                  <a:solidFill>
                    <a:schemeClr val="tx1"/>
                  </a:solidFill>
                </a:ln>
                <a:solidFill>
                  <a:srgbClr val="FF0000"/>
                </a:solidFill>
                <a:latin typeface="Arial Black" panose="020B0A04020102020204" pitchFamily="34" charset="0"/>
              </a:rPr>
              <a:t>.</a:t>
            </a:r>
          </a:p>
          <a:p>
            <a:pPr marL="0" indent="0" algn="ctr">
              <a:buNone/>
            </a:pPr>
            <a:r>
              <a:rPr lang="ru-RU" sz="2400" dirty="0" smtClean="0">
                <a:ln>
                  <a:solidFill>
                    <a:schemeClr val="tx1"/>
                  </a:solidFill>
                </a:ln>
                <a:solidFill>
                  <a:srgbClr val="FF0000"/>
                </a:solidFill>
                <a:latin typeface="Arial Black" panose="020B0A04020102020204" pitchFamily="34" charset="0"/>
              </a:rPr>
              <a:t> </a:t>
            </a:r>
            <a:r>
              <a:rPr lang="ru-RU" sz="2400" dirty="0">
                <a:ln>
                  <a:solidFill>
                    <a:schemeClr val="tx1"/>
                  </a:solidFill>
                </a:ln>
                <a:solidFill>
                  <a:srgbClr val="FF0000"/>
                </a:solidFill>
                <a:latin typeface="Arial Black" panose="020B0A04020102020204" pitchFamily="34" charset="0"/>
              </a:rPr>
              <a:t>Поэтому славянский гороскоп животных начинается примерно 21 марта, </a:t>
            </a:r>
            <a:endParaRPr lang="ru-RU" sz="2400" dirty="0" smtClean="0">
              <a:ln>
                <a:solidFill>
                  <a:schemeClr val="tx1"/>
                </a:solidFill>
              </a:ln>
              <a:solidFill>
                <a:srgbClr val="FF0000"/>
              </a:solidFill>
              <a:latin typeface="Arial Black" panose="020B0A04020102020204" pitchFamily="34" charset="0"/>
            </a:endParaRPr>
          </a:p>
          <a:p>
            <a:pPr marL="0" indent="0" algn="ctr">
              <a:buNone/>
            </a:pPr>
            <a:r>
              <a:rPr lang="ru-RU" sz="2400" dirty="0" smtClean="0">
                <a:ln>
                  <a:solidFill>
                    <a:schemeClr val="tx1"/>
                  </a:solidFill>
                </a:ln>
                <a:solidFill>
                  <a:srgbClr val="FF0000"/>
                </a:solidFill>
                <a:latin typeface="Arial Black" panose="020B0A04020102020204" pitchFamily="34" charset="0"/>
              </a:rPr>
              <a:t>то </a:t>
            </a:r>
            <a:r>
              <a:rPr lang="ru-RU" sz="2400" dirty="0">
                <a:ln>
                  <a:solidFill>
                    <a:schemeClr val="tx1"/>
                  </a:solidFill>
                </a:ln>
                <a:solidFill>
                  <a:srgbClr val="FF0000"/>
                </a:solidFill>
                <a:latin typeface="Arial Black" panose="020B0A04020102020204" pitchFamily="34" charset="0"/>
              </a:rPr>
              <a:t>есть если вы родились до этой даты, то вам следует учитывать предыдущий тотем. </a:t>
            </a:r>
          </a:p>
        </p:txBody>
      </p:sp>
    </p:spTree>
    <p:extLst>
      <p:ext uri="{BB962C8B-B14F-4D97-AF65-F5344CB8AC3E}">
        <p14:creationId xmlns:p14="http://schemas.microsoft.com/office/powerpoint/2010/main" val="1629760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t>Источник </a:t>
            </a:r>
            <a:endParaRPr lang="ru-RU" sz="2000" dirty="0"/>
          </a:p>
        </p:txBody>
      </p:sp>
      <p:sp>
        <p:nvSpPr>
          <p:cNvPr id="3" name="Объект 2"/>
          <p:cNvSpPr>
            <a:spLocks noGrp="1"/>
          </p:cNvSpPr>
          <p:nvPr>
            <p:ph idx="1"/>
          </p:nvPr>
        </p:nvSpPr>
        <p:spPr/>
        <p:txBody>
          <a:bodyPr/>
          <a:lstStyle/>
          <a:p>
            <a:pPr marL="0" indent="0">
              <a:buNone/>
            </a:pPr>
            <a:r>
              <a:rPr lang="ru-RU" sz="1400" dirty="0"/>
              <a:t>Что вас ждет в 2017 году? Предсказание судьбы по знакам зодиака и по годам </a:t>
            </a:r>
            <a:r>
              <a:rPr lang="ru-RU" sz="1400" dirty="0" smtClean="0"/>
              <a:t>рождения </a:t>
            </a:r>
            <a:r>
              <a:rPr lang="en-US" sz="1400" dirty="0">
                <a:hlinkClick r:id="rId2"/>
              </a:rPr>
              <a:t>http://</a:t>
            </a:r>
            <a:r>
              <a:rPr lang="en-US" sz="1400" dirty="0" smtClean="0">
                <a:hlinkClick r:id="rId2"/>
              </a:rPr>
              <a:t>heaclub.ru/chto-vas-zhdet-v-2017-godu-predskazanie-sudby-po-znakam-zodiaka-i-po-godam-rozhdeniya</a:t>
            </a:r>
            <a:r>
              <a:rPr lang="ru-RU" sz="1400" dirty="0" smtClean="0"/>
              <a:t> </a:t>
            </a:r>
            <a:endParaRPr lang="ru-RU" sz="1400" dirty="0"/>
          </a:p>
          <a:p>
            <a:pPr marL="0" indent="0">
              <a:buNone/>
            </a:pPr>
            <a:endParaRPr lang="ru-RU" dirty="0"/>
          </a:p>
        </p:txBody>
      </p:sp>
    </p:spTree>
    <p:extLst>
      <p:ext uri="{BB962C8B-B14F-4D97-AF65-F5344CB8AC3E}">
        <p14:creationId xmlns:p14="http://schemas.microsoft.com/office/powerpoint/2010/main" val="1119381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6931"/>
          <a:stretch/>
        </p:blipFill>
        <p:spPr bwMode="auto">
          <a:xfrm>
            <a:off x="-14990" y="-31614"/>
            <a:ext cx="9157070" cy="688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txBox="1">
            <a:spLocks noChangeArrowheads="1"/>
          </p:cNvSpPr>
          <p:nvPr/>
        </p:nvSpPr>
        <p:spPr bwMode="auto">
          <a:xfrm>
            <a:off x="4211960" y="1124744"/>
            <a:ext cx="4642570" cy="53019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algn="r"/>
            <a:r>
              <a:rPr lang="ru-RU" sz="2400" spc="50" dirty="0" smtClean="0">
                <a:ln w="11430">
                  <a:solidFill>
                    <a:schemeClr val="tx1"/>
                  </a:solidFill>
                </a:ln>
                <a:solidFill>
                  <a:srgbClr val="FF0000"/>
                </a:solidFill>
                <a:effectLst>
                  <a:outerShdw blurRad="76200" dist="50800" dir="5400000" algn="tl" rotWithShape="0">
                    <a:srgbClr val="000000">
                      <a:alpha val="65000"/>
                    </a:srgbClr>
                  </a:outerShdw>
                </a:effectLst>
                <a:latin typeface="Arial Black" panose="020B0A04020102020204" pitchFamily="34" charset="0"/>
              </a:rPr>
              <a:t>Люди</a:t>
            </a:r>
            <a:r>
              <a:rPr lang="ru-RU" sz="2400" spc="50" dirty="0">
                <a:ln w="11430">
                  <a:solidFill>
                    <a:schemeClr val="tx1"/>
                  </a:solidFill>
                </a:ln>
                <a:solidFill>
                  <a:srgbClr val="FF0000"/>
                </a:solidFill>
                <a:effectLst>
                  <a:outerShdw blurRad="76200" dist="50800" dir="5400000" algn="tl" rotWithShape="0">
                    <a:srgbClr val="000000">
                      <a:alpha val="65000"/>
                    </a:srgbClr>
                  </a:outerShdw>
                </a:effectLst>
                <a:latin typeface="Arial Black" panose="020B0A04020102020204" pitchFamily="34" charset="0"/>
              </a:rPr>
              <a:t>, родившиеся в этот год (1960,1976,1992), одиночки. Им присущи такие черты, как: гордость, целеустремлённость, стремление к новым достижениям. Не все окружающие и даже близкие их понимают.</a:t>
            </a:r>
          </a:p>
          <a:p>
            <a:pPr algn="r"/>
            <a:r>
              <a:rPr lang="ru-RU" sz="2400" spc="50" dirty="0">
                <a:ln w="11430">
                  <a:solidFill>
                    <a:schemeClr val="tx1"/>
                  </a:solidFill>
                </a:ln>
                <a:solidFill>
                  <a:srgbClr val="FF0000"/>
                </a:solidFill>
                <a:effectLst>
                  <a:outerShdw blurRad="76200" dist="50800" dir="5400000" algn="tl" rotWithShape="0">
                    <a:srgbClr val="000000">
                      <a:alpha val="65000"/>
                    </a:srgbClr>
                  </a:outerShdw>
                </a:effectLst>
                <a:latin typeface="Arial Black" panose="020B0A04020102020204" pitchFamily="34" charset="0"/>
              </a:rPr>
              <a:t>Однако им не стоит поддаваться сомнениям, предпринимать попытки объяснять что-либо. Нужно идти к своей цели и покорять все новые и новые высоты.</a:t>
            </a:r>
          </a:p>
          <a:p>
            <a:pPr algn="r"/>
            <a:r>
              <a:rPr lang="ru-RU" sz="2400" spc="50" dirty="0">
                <a:ln w="11430">
                  <a:solidFill>
                    <a:schemeClr val="tx1"/>
                  </a:solidFill>
                </a:ln>
                <a:solidFill>
                  <a:srgbClr val="FF0000"/>
                </a:solidFill>
                <a:effectLst>
                  <a:outerShdw blurRad="76200" dist="50800" dir="5400000" algn="tl" rotWithShape="0">
                    <a:srgbClr val="000000">
                      <a:alpha val="65000"/>
                    </a:srgbClr>
                  </a:outerShdw>
                </a:effectLst>
                <a:latin typeface="Arial Black" panose="020B0A04020102020204" pitchFamily="34" charset="0"/>
                <a:hlinkClick r:id="rId3"/>
              </a:rPr>
              <a:t/>
            </a:r>
            <a:br>
              <a:rPr lang="ru-RU" sz="2400" spc="50" dirty="0">
                <a:ln w="11430">
                  <a:solidFill>
                    <a:schemeClr val="tx1"/>
                  </a:solidFill>
                </a:ln>
                <a:solidFill>
                  <a:srgbClr val="FF0000"/>
                </a:solidFill>
                <a:effectLst>
                  <a:outerShdw blurRad="76200" dist="50800" dir="5400000" algn="tl" rotWithShape="0">
                    <a:srgbClr val="000000">
                      <a:alpha val="65000"/>
                    </a:srgbClr>
                  </a:outerShdw>
                </a:effectLst>
                <a:latin typeface="Arial Black" panose="020B0A04020102020204" pitchFamily="34" charset="0"/>
                <a:hlinkClick r:id="rId3"/>
              </a:rPr>
            </a:br>
            <a:endParaRPr lang="en-US" sz="2400" spc="50" dirty="0">
              <a:ln w="11430">
                <a:solidFill>
                  <a:schemeClr val="tx1"/>
                </a:solidFill>
              </a:ln>
              <a:solidFill>
                <a:srgbClr val="FF0000"/>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3" name="Прямоугольник 2"/>
          <p:cNvSpPr/>
          <p:nvPr/>
        </p:nvSpPr>
        <p:spPr>
          <a:xfrm>
            <a:off x="210223" y="58327"/>
            <a:ext cx="4001737" cy="1323439"/>
          </a:xfrm>
          <a:prstGeom prst="rect">
            <a:avLst/>
          </a:prstGeom>
        </p:spPr>
        <p:txBody>
          <a:bodyPr wrap="none">
            <a:spAutoFit/>
          </a:bodyPr>
          <a:lstStyle/>
          <a:p>
            <a:pPr lvl="0"/>
            <a:r>
              <a:rPr lang="ru-RU" sz="4000" spc="50" dirty="0">
                <a:ln w="11430">
                  <a:solidFill>
                    <a:schemeClr val="tx1"/>
                  </a:solidFill>
                </a:ln>
                <a:solidFill>
                  <a:srgbClr val="FF0000"/>
                </a:solidFill>
                <a:effectLst>
                  <a:outerShdw blurRad="76200" dist="50800" dir="5400000" algn="tl" rotWithShape="0">
                    <a:srgbClr val="000000">
                      <a:alpha val="65000"/>
                    </a:srgbClr>
                  </a:outerShdw>
                </a:effectLst>
                <a:latin typeface="Arial Black" panose="020B0A04020102020204" pitchFamily="34" charset="0"/>
              </a:rPr>
              <a:t>Тёмный сох </a:t>
            </a:r>
            <a:endParaRPr lang="ru-RU" sz="4000" spc="50" dirty="0" smtClean="0">
              <a:ln w="11430">
                <a:solidFill>
                  <a:schemeClr val="tx1"/>
                </a:solidFill>
              </a:ln>
              <a:solidFill>
                <a:srgbClr val="FF0000"/>
              </a:solidFill>
              <a:effectLst>
                <a:outerShdw blurRad="76200" dist="50800" dir="5400000" algn="tl" rotWithShape="0">
                  <a:srgbClr val="000000">
                    <a:alpha val="65000"/>
                  </a:srgbClr>
                </a:outerShdw>
              </a:effectLst>
              <a:latin typeface="Arial Black" panose="020B0A04020102020204" pitchFamily="34" charset="0"/>
            </a:endParaRPr>
          </a:p>
          <a:p>
            <a:pPr lvl="0"/>
            <a:r>
              <a:rPr lang="ru-RU" sz="4000" spc="50" dirty="0" smtClean="0">
                <a:ln w="11430">
                  <a:solidFill>
                    <a:schemeClr val="tx1"/>
                  </a:solidFill>
                </a:ln>
                <a:solidFill>
                  <a:srgbClr val="FF0000"/>
                </a:solidFill>
                <a:effectLst>
                  <a:outerShdw blurRad="76200" dist="50800" dir="5400000" algn="tl" rotWithShape="0">
                    <a:srgbClr val="000000">
                      <a:alpha val="65000"/>
                    </a:srgbClr>
                  </a:outerShdw>
                </a:effectLst>
                <a:latin typeface="Arial Black" panose="020B0A04020102020204" pitchFamily="34" charset="0"/>
              </a:rPr>
              <a:t>или </a:t>
            </a:r>
            <a:r>
              <a:rPr lang="ru-RU" sz="4000" spc="50" dirty="0">
                <a:ln w="11430">
                  <a:solidFill>
                    <a:schemeClr val="tx1"/>
                  </a:solidFill>
                </a:ln>
                <a:solidFill>
                  <a:srgbClr val="FF0000"/>
                </a:solidFill>
                <a:effectLst>
                  <a:outerShdw blurRad="76200" dist="50800" dir="5400000" algn="tl" rotWithShape="0">
                    <a:srgbClr val="000000">
                      <a:alpha val="65000"/>
                    </a:srgbClr>
                  </a:outerShdw>
                </a:effectLst>
                <a:latin typeface="Arial Black" panose="020B0A04020102020204" pitchFamily="34" charset="0"/>
              </a:rPr>
              <a:t>лось</a:t>
            </a:r>
            <a:endParaRPr lang="ru-RU" sz="4000" spc="50" dirty="0">
              <a:ln w="11430">
                <a:solidFill>
                  <a:schemeClr val="tx1"/>
                </a:solidFill>
              </a:ln>
              <a:solidFill>
                <a:srgbClr val="FF0000"/>
              </a:solidFill>
              <a:effectLst>
                <a:outerShdw blurRad="76200" dist="50800" dir="5400000" algn="tl" rotWithShape="0">
                  <a:srgbClr val="000000">
                    <a:alpha val="65000"/>
                  </a:srgbClr>
                </a:outerShdw>
              </a:effectLst>
              <a:latin typeface="Arial Black" panose="020B0A04020102020204" pitchFamily="34" charset="0"/>
            </a:endParaRPr>
          </a:p>
        </p:txBody>
      </p:sp>
    </p:spTree>
    <p:extLst>
      <p:ext uri="{BB962C8B-B14F-4D97-AF65-F5344CB8AC3E}">
        <p14:creationId xmlns:p14="http://schemas.microsoft.com/office/powerpoint/2010/main" val="136550277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53993" cy="6865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bwMode="auto">
          <a:xfrm>
            <a:off x="109061" y="950934"/>
            <a:ext cx="4030892" cy="53019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algn="l"/>
            <a:r>
              <a:rPr lang="ru-RU" sz="2200" spc="50" dirty="0">
                <a:ln w="11430">
                  <a:solidFill>
                    <a:schemeClr val="tx1"/>
                  </a:solidFill>
                </a:ln>
                <a:solidFill>
                  <a:schemeClr val="tx1"/>
                </a:solidFill>
                <a:effectLst>
                  <a:outerShdw blurRad="76200" dist="50800" dir="5400000" algn="tl" rotWithShape="0">
                    <a:srgbClr val="000000">
                      <a:alpha val="65000"/>
                    </a:srgbClr>
                  </a:outerShdw>
                </a:effectLst>
                <a:latin typeface="Arial Black" panose="020B0A04020102020204" pitchFamily="34" charset="0"/>
              </a:rPr>
              <a:t>Представители данного знака (1961, 1977, 1993), практически, всегда в движении, очень активны. Особенность жалящего шершня в том, что он добивается своей цели любым методом</a:t>
            </a:r>
            <a:r>
              <a:rPr lang="ru-RU" sz="2200" spc="50" dirty="0" smtClean="0">
                <a:ln w="11430">
                  <a:solidFill>
                    <a:schemeClr val="tx1"/>
                  </a:solidFill>
                </a:ln>
                <a:solidFill>
                  <a:schemeClr val="tx1"/>
                </a:solidFill>
                <a:effectLst>
                  <a:outerShdw blurRad="76200" dist="50800" dir="5400000" algn="tl" rotWithShape="0">
                    <a:srgbClr val="000000">
                      <a:alpha val="65000"/>
                    </a:srgbClr>
                  </a:outerShdw>
                </a:effectLst>
                <a:latin typeface="Arial Black" panose="020B0A04020102020204" pitchFamily="34" charset="0"/>
              </a:rPr>
              <a:t>. Кроме </a:t>
            </a:r>
            <a:r>
              <a:rPr lang="ru-RU" sz="2200" spc="50" dirty="0">
                <a:ln w="11430">
                  <a:solidFill>
                    <a:schemeClr val="tx1"/>
                  </a:solidFill>
                </a:ln>
                <a:solidFill>
                  <a:schemeClr val="tx1"/>
                </a:solidFill>
                <a:effectLst>
                  <a:outerShdw blurRad="76200" dist="50800" dir="5400000" algn="tl" rotWithShape="0">
                    <a:srgbClr val="000000">
                      <a:alpha val="65000"/>
                    </a:srgbClr>
                  </a:outerShdw>
                </a:effectLst>
                <a:latin typeface="Arial Black" panose="020B0A04020102020204" pitchFamily="34" charset="0"/>
              </a:rPr>
              <a:t>того, они имеют качества лидеров, ужасные собственники, остроумны, разговорчивы, часто язвят. Шершень не против заполучить чужое, но никогда не отдаст своего.</a:t>
            </a:r>
            <a:r>
              <a:rPr lang="ru-RU" sz="2200" spc="50" dirty="0">
                <a:ln w="11430">
                  <a:solidFill>
                    <a:schemeClr val="tx1"/>
                  </a:solidFill>
                </a:ln>
                <a:solidFill>
                  <a:schemeClr val="tx1"/>
                </a:solidFill>
                <a:effectLst>
                  <a:outerShdw blurRad="76200" dist="50800" dir="5400000" algn="tl" rotWithShape="0">
                    <a:srgbClr val="000000">
                      <a:alpha val="65000"/>
                    </a:srgbClr>
                  </a:outerShdw>
                </a:effectLst>
                <a:latin typeface="Arial Black" panose="020B0A04020102020204" pitchFamily="34" charset="0"/>
                <a:hlinkClick r:id="rId3"/>
              </a:rPr>
              <a:t/>
            </a:r>
            <a:br>
              <a:rPr lang="ru-RU" sz="2200" spc="50" dirty="0">
                <a:ln w="11430">
                  <a:solidFill>
                    <a:schemeClr val="tx1"/>
                  </a:solidFill>
                </a:ln>
                <a:solidFill>
                  <a:schemeClr val="tx1"/>
                </a:solidFill>
                <a:effectLst>
                  <a:outerShdw blurRad="76200" dist="50800" dir="5400000" algn="tl" rotWithShape="0">
                    <a:srgbClr val="000000">
                      <a:alpha val="65000"/>
                    </a:srgbClr>
                  </a:outerShdw>
                </a:effectLst>
                <a:latin typeface="Arial Black" panose="020B0A04020102020204" pitchFamily="34" charset="0"/>
                <a:hlinkClick r:id="rId3"/>
              </a:rPr>
            </a:br>
            <a:endParaRPr lang="en-US" sz="2200" spc="50" dirty="0">
              <a:ln w="11430">
                <a:solidFill>
                  <a:schemeClr val="tx1"/>
                </a:solidFill>
              </a:ln>
              <a:solidFill>
                <a:schemeClr val="tx1"/>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2" name="Прямоугольник 1"/>
          <p:cNvSpPr/>
          <p:nvPr/>
        </p:nvSpPr>
        <p:spPr>
          <a:xfrm>
            <a:off x="5868144" y="263633"/>
            <a:ext cx="3161443" cy="1323439"/>
          </a:xfrm>
          <a:prstGeom prst="rect">
            <a:avLst/>
          </a:prstGeom>
        </p:spPr>
        <p:txBody>
          <a:bodyPr wrap="none">
            <a:spAutoFit/>
          </a:bodyPr>
          <a:lstStyle/>
          <a:p>
            <a:pPr algn="r"/>
            <a:r>
              <a:rPr lang="ru-RU" sz="4000" b="1" dirty="0">
                <a:ln>
                  <a:solidFill>
                    <a:schemeClr val="tx1"/>
                  </a:solidFill>
                </a:ln>
                <a:solidFill>
                  <a:srgbClr val="FF0000"/>
                </a:solidFill>
                <a:latin typeface="Arial Black" panose="020B0A04020102020204" pitchFamily="34" charset="0"/>
              </a:rPr>
              <a:t>Жалящий </a:t>
            </a:r>
            <a:endParaRPr lang="ru-RU" sz="4000" b="1" dirty="0" smtClean="0">
              <a:ln>
                <a:solidFill>
                  <a:schemeClr val="tx1"/>
                </a:solidFill>
              </a:ln>
              <a:solidFill>
                <a:srgbClr val="FF0000"/>
              </a:solidFill>
              <a:latin typeface="Arial Black" panose="020B0A04020102020204" pitchFamily="34" charset="0"/>
            </a:endParaRPr>
          </a:p>
          <a:p>
            <a:pPr algn="r"/>
            <a:r>
              <a:rPr lang="ru-RU" sz="4000" b="1" dirty="0" smtClean="0">
                <a:ln>
                  <a:solidFill>
                    <a:schemeClr val="tx1"/>
                  </a:solidFill>
                </a:ln>
                <a:solidFill>
                  <a:srgbClr val="FF0000"/>
                </a:solidFill>
                <a:latin typeface="Arial Black" panose="020B0A04020102020204" pitchFamily="34" charset="0"/>
              </a:rPr>
              <a:t>шершень</a:t>
            </a:r>
            <a:endParaRPr lang="ru-RU" sz="4000" dirty="0">
              <a:ln>
                <a:solidFill>
                  <a:schemeClr val="tx1"/>
                </a:solidFill>
              </a:ln>
              <a:solidFill>
                <a:srgbClr val="FF0000"/>
              </a:solidFill>
              <a:latin typeface="Arial Black" panose="020B0A04020102020204" pitchFamily="34" charset="0"/>
            </a:endParaRPr>
          </a:p>
        </p:txBody>
      </p:sp>
    </p:spTree>
    <p:extLst>
      <p:ext uri="{BB962C8B-B14F-4D97-AF65-F5344CB8AC3E}">
        <p14:creationId xmlns:p14="http://schemas.microsoft.com/office/powerpoint/2010/main" val="282047119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25"/>
            <a:ext cx="9199332" cy="6899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txBox="1">
            <a:spLocks noChangeArrowheads="1"/>
          </p:cNvSpPr>
          <p:nvPr/>
        </p:nvSpPr>
        <p:spPr bwMode="auto">
          <a:xfrm>
            <a:off x="5004048" y="740609"/>
            <a:ext cx="4083668" cy="53019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algn="r"/>
            <a:r>
              <a:rPr lang="ru-RU" sz="2200" b="0" dirty="0">
                <a:ln>
                  <a:solidFill>
                    <a:schemeClr val="tx1"/>
                  </a:solidFill>
                </a:ln>
                <a:solidFill>
                  <a:srgbClr val="FF0000"/>
                </a:solidFill>
                <a:effectLst/>
                <a:latin typeface="Arial Black" panose="020B0A04020102020204" pitchFamily="34" charset="0"/>
              </a:rPr>
              <a:t>Рожденным в этот год (1962, 1978, 1994) присуща грация, большая сила. Такие люди щедрые, добрые, однако сесть на шею к ним </a:t>
            </a:r>
            <a:r>
              <a:rPr lang="ru-RU" sz="2200" b="0" dirty="0" smtClean="0">
                <a:ln>
                  <a:solidFill>
                    <a:schemeClr val="tx1"/>
                  </a:solidFill>
                </a:ln>
                <a:solidFill>
                  <a:srgbClr val="FF0000"/>
                </a:solidFill>
                <a:effectLst/>
                <a:latin typeface="Arial Black" panose="020B0A04020102020204" pitchFamily="34" charset="0"/>
              </a:rPr>
              <a:t>не</a:t>
            </a:r>
          </a:p>
          <a:p>
            <a:pPr algn="r"/>
            <a:r>
              <a:rPr lang="ru-RU" sz="2200" b="0" dirty="0" smtClean="0">
                <a:ln>
                  <a:solidFill>
                    <a:schemeClr val="tx1"/>
                  </a:solidFill>
                </a:ln>
                <a:solidFill>
                  <a:srgbClr val="FF0000"/>
                </a:solidFill>
                <a:effectLst/>
                <a:latin typeface="Arial Black" panose="020B0A04020102020204" pitchFamily="34" charset="0"/>
              </a:rPr>
              <a:t> </a:t>
            </a:r>
            <a:r>
              <a:rPr lang="ru-RU" sz="2200" b="0" dirty="0">
                <a:ln>
                  <a:solidFill>
                    <a:schemeClr val="tx1"/>
                  </a:solidFill>
                </a:ln>
                <a:solidFill>
                  <a:srgbClr val="FF0000"/>
                </a:solidFill>
                <a:effectLst/>
                <a:latin typeface="Arial Black" panose="020B0A04020102020204" pitchFamily="34" charset="0"/>
              </a:rPr>
              <a:t>получится.</a:t>
            </a:r>
          </a:p>
          <a:p>
            <a:pPr algn="r"/>
            <a:r>
              <a:rPr lang="ru-RU" sz="2200" b="0" dirty="0">
                <a:ln>
                  <a:solidFill>
                    <a:schemeClr val="tx1"/>
                  </a:solidFill>
                </a:ln>
                <a:solidFill>
                  <a:srgbClr val="FF0000"/>
                </a:solidFill>
                <a:effectLst/>
                <a:latin typeface="Arial Black" panose="020B0A04020102020204" pitchFamily="34" charset="0"/>
              </a:rPr>
              <a:t>Внешность их </a:t>
            </a:r>
            <a:r>
              <a:rPr lang="ru-RU" sz="2200" b="0" dirty="0" smtClean="0">
                <a:ln>
                  <a:solidFill>
                    <a:schemeClr val="tx1"/>
                  </a:solidFill>
                </a:ln>
                <a:solidFill>
                  <a:srgbClr val="FF0000"/>
                </a:solidFill>
                <a:effectLst/>
                <a:latin typeface="Arial Black" panose="020B0A04020102020204" pitchFamily="34" charset="0"/>
              </a:rPr>
              <a:t>обманчива</a:t>
            </a:r>
          </a:p>
          <a:p>
            <a:pPr algn="r"/>
            <a:r>
              <a:rPr lang="ru-RU" sz="2200" b="0" dirty="0" smtClean="0">
                <a:ln>
                  <a:solidFill>
                    <a:schemeClr val="tx1"/>
                  </a:solidFill>
                </a:ln>
                <a:solidFill>
                  <a:srgbClr val="FF0000"/>
                </a:solidFill>
                <a:effectLst/>
                <a:latin typeface="Arial Black" panose="020B0A04020102020204" pitchFamily="34" charset="0"/>
              </a:rPr>
              <a:t> </a:t>
            </a:r>
            <a:r>
              <a:rPr lang="ru-RU" sz="2200" b="0" dirty="0">
                <a:ln>
                  <a:solidFill>
                    <a:schemeClr val="tx1"/>
                  </a:solidFill>
                </a:ln>
                <a:solidFill>
                  <a:srgbClr val="FF0000"/>
                </a:solidFill>
                <a:effectLst/>
                <a:latin typeface="Arial Black" panose="020B0A04020102020204" pitchFamily="34" charset="0"/>
              </a:rPr>
              <a:t>— хоть с </a:t>
            </a:r>
            <a:r>
              <a:rPr lang="ru-RU" sz="2200" b="0" dirty="0" smtClean="0">
                <a:ln>
                  <a:solidFill>
                    <a:schemeClr val="tx1"/>
                  </a:solidFill>
                </a:ln>
                <a:solidFill>
                  <a:srgbClr val="FF0000"/>
                </a:solidFill>
                <a:effectLst/>
                <a:latin typeface="Arial Black" panose="020B0A04020102020204" pitchFamily="34" charset="0"/>
              </a:rPr>
              <a:t>виду</a:t>
            </a:r>
          </a:p>
          <a:p>
            <a:pPr algn="r"/>
            <a:r>
              <a:rPr lang="ru-RU" sz="2200" b="0" dirty="0" smtClean="0">
                <a:ln>
                  <a:solidFill>
                    <a:schemeClr val="tx1"/>
                  </a:solidFill>
                </a:ln>
                <a:solidFill>
                  <a:srgbClr val="FF0000"/>
                </a:solidFill>
                <a:effectLst/>
                <a:latin typeface="Arial Black" panose="020B0A04020102020204" pitchFamily="34" charset="0"/>
              </a:rPr>
              <a:t> </a:t>
            </a:r>
            <a:r>
              <a:rPr lang="ru-RU" sz="2200" b="0" dirty="0">
                <a:ln>
                  <a:solidFill>
                    <a:schemeClr val="tx1"/>
                  </a:solidFill>
                </a:ln>
                <a:solidFill>
                  <a:srgbClr val="FF0000"/>
                </a:solidFill>
                <a:effectLst/>
                <a:latin typeface="Arial Black" panose="020B0A04020102020204" pitchFamily="34" charset="0"/>
              </a:rPr>
              <a:t>они бывают разболтанные, развязные, </a:t>
            </a:r>
            <a:endParaRPr lang="ru-RU" sz="2200" b="0" dirty="0" smtClean="0">
              <a:ln>
                <a:solidFill>
                  <a:schemeClr val="tx1"/>
                </a:solidFill>
              </a:ln>
              <a:solidFill>
                <a:srgbClr val="FF0000"/>
              </a:solidFill>
              <a:effectLst/>
              <a:latin typeface="Arial Black" panose="020B0A04020102020204" pitchFamily="34" charset="0"/>
            </a:endParaRPr>
          </a:p>
          <a:p>
            <a:pPr algn="r"/>
            <a:r>
              <a:rPr lang="ru-RU" sz="2200" b="0" dirty="0" smtClean="0">
                <a:ln>
                  <a:solidFill>
                    <a:schemeClr val="tx1"/>
                  </a:solidFill>
                </a:ln>
                <a:solidFill>
                  <a:srgbClr val="FF0000"/>
                </a:solidFill>
                <a:effectLst/>
                <a:latin typeface="Arial Black" panose="020B0A04020102020204" pitchFamily="34" charset="0"/>
              </a:rPr>
              <a:t>внутренне </a:t>
            </a:r>
            <a:r>
              <a:rPr lang="ru-RU" sz="2200" b="0" dirty="0">
                <a:ln>
                  <a:solidFill>
                    <a:schemeClr val="tx1"/>
                  </a:solidFill>
                </a:ln>
                <a:solidFill>
                  <a:srgbClr val="FF0000"/>
                </a:solidFill>
                <a:effectLst/>
                <a:latin typeface="Arial Black" panose="020B0A04020102020204" pitchFamily="34" charset="0"/>
              </a:rPr>
              <a:t>они очень собраны. Требовательны к окружающим, </a:t>
            </a:r>
            <a:endParaRPr lang="ru-RU" sz="2200" b="0" dirty="0" smtClean="0">
              <a:ln>
                <a:solidFill>
                  <a:schemeClr val="tx1"/>
                </a:solidFill>
              </a:ln>
              <a:solidFill>
                <a:srgbClr val="FF0000"/>
              </a:solidFill>
              <a:effectLst/>
              <a:latin typeface="Arial Black" panose="020B0A04020102020204" pitchFamily="34" charset="0"/>
            </a:endParaRPr>
          </a:p>
          <a:p>
            <a:pPr algn="r"/>
            <a:r>
              <a:rPr lang="ru-RU" sz="2200" b="0" dirty="0" smtClean="0">
                <a:ln>
                  <a:solidFill>
                    <a:schemeClr val="tx1"/>
                  </a:solidFill>
                </a:ln>
                <a:solidFill>
                  <a:srgbClr val="FF0000"/>
                </a:solidFill>
                <a:effectLst/>
                <a:latin typeface="Arial Black" panose="020B0A04020102020204" pitchFamily="34" charset="0"/>
              </a:rPr>
              <a:t>себе </a:t>
            </a:r>
            <a:r>
              <a:rPr lang="ru-RU" sz="2200" b="0" dirty="0">
                <a:ln>
                  <a:solidFill>
                    <a:schemeClr val="tx1"/>
                  </a:solidFill>
                </a:ln>
                <a:solidFill>
                  <a:srgbClr val="FF0000"/>
                </a:solidFill>
                <a:effectLst/>
                <a:latin typeface="Arial Black" panose="020B0A04020102020204" pitchFamily="34" charset="0"/>
              </a:rPr>
              <a:t>же прощают даже большие погрешности.</a:t>
            </a:r>
          </a:p>
        </p:txBody>
      </p:sp>
      <p:sp>
        <p:nvSpPr>
          <p:cNvPr id="2" name="Прямоугольник 1"/>
          <p:cNvSpPr/>
          <p:nvPr/>
        </p:nvSpPr>
        <p:spPr>
          <a:xfrm>
            <a:off x="15724" y="1556792"/>
            <a:ext cx="4642618" cy="1323439"/>
          </a:xfrm>
          <a:prstGeom prst="rect">
            <a:avLst/>
          </a:prstGeom>
        </p:spPr>
        <p:txBody>
          <a:bodyPr wrap="none">
            <a:spAutoFit/>
          </a:bodyPr>
          <a:lstStyle/>
          <a:p>
            <a:r>
              <a:rPr lang="ru-RU" sz="4000" b="1" dirty="0">
                <a:ln>
                  <a:solidFill>
                    <a:schemeClr val="tx1"/>
                  </a:solidFill>
                </a:ln>
                <a:solidFill>
                  <a:srgbClr val="FF0000"/>
                </a:solidFill>
                <a:latin typeface="Arial Black" panose="020B0A04020102020204" pitchFamily="34" charset="0"/>
              </a:rPr>
              <a:t>Притаившийся </a:t>
            </a:r>
            <a:endParaRPr lang="ru-RU" sz="4000" b="1" dirty="0" smtClean="0">
              <a:ln>
                <a:solidFill>
                  <a:schemeClr val="tx1"/>
                </a:solidFill>
              </a:ln>
              <a:solidFill>
                <a:srgbClr val="FF0000"/>
              </a:solidFill>
              <a:latin typeface="Arial Black" panose="020B0A04020102020204" pitchFamily="34" charset="0"/>
            </a:endParaRPr>
          </a:p>
          <a:p>
            <a:r>
              <a:rPr lang="ru-RU" sz="4000" b="1" dirty="0" smtClean="0">
                <a:ln>
                  <a:solidFill>
                    <a:schemeClr val="tx1"/>
                  </a:solidFill>
                </a:ln>
                <a:solidFill>
                  <a:srgbClr val="FF0000"/>
                </a:solidFill>
                <a:latin typeface="Arial Black" panose="020B0A04020102020204" pitchFamily="34" charset="0"/>
              </a:rPr>
              <a:t>лют</a:t>
            </a:r>
            <a:endParaRPr lang="ru-RU" sz="4000" dirty="0">
              <a:ln>
                <a:solidFill>
                  <a:schemeClr val="tx1"/>
                </a:solidFill>
              </a:ln>
              <a:solidFill>
                <a:srgbClr val="FF0000"/>
              </a:solidFill>
              <a:latin typeface="Arial Black" panose="020B0A04020102020204" pitchFamily="34" charset="0"/>
            </a:endParaRPr>
          </a:p>
        </p:txBody>
      </p:sp>
    </p:spTree>
    <p:extLst>
      <p:ext uri="{BB962C8B-B14F-4D97-AF65-F5344CB8AC3E}">
        <p14:creationId xmlns:p14="http://schemas.microsoft.com/office/powerpoint/2010/main" val="401218502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703"/>
          <a:stretch/>
        </p:blipFill>
        <p:spPr bwMode="auto">
          <a:xfrm>
            <a:off x="-24647" y="0"/>
            <a:ext cx="9211727" cy="694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txBox="1">
            <a:spLocks noChangeArrowheads="1"/>
          </p:cNvSpPr>
          <p:nvPr/>
        </p:nvSpPr>
        <p:spPr bwMode="auto">
          <a:xfrm>
            <a:off x="32371" y="834602"/>
            <a:ext cx="3675533" cy="53019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algn="l"/>
            <a:r>
              <a:rPr lang="ru-RU" sz="2200" spc="50" dirty="0">
                <a:ln w="11430">
                  <a:solidFill>
                    <a:srgbClr val="00B0F0"/>
                  </a:solidFill>
                </a:ln>
                <a:solidFill>
                  <a:schemeClr val="tx1"/>
                </a:solidFill>
                <a:effectLst>
                  <a:outerShdw blurRad="76200" dist="50800" dir="5400000" algn="tl" rotWithShape="0">
                    <a:srgbClr val="000000">
                      <a:alpha val="65000"/>
                    </a:srgbClr>
                  </a:outerShdw>
                </a:effectLst>
                <a:latin typeface="Arial Black" panose="020B0A04020102020204" pitchFamily="34" charset="0"/>
              </a:rPr>
              <a:t>Люди, родившиеся в год (1963, 1979, 1995) белки обладают ловкостью, подвижностью, иногда лукавы. Быстро всему учатся, мгновенно ориентируются в разных ситуациях, рано создают семью, полагаются лишь на свои </a:t>
            </a:r>
            <a:r>
              <a:rPr lang="ru-RU" sz="2200" spc="50" dirty="0" err="1">
                <a:ln w="11430">
                  <a:solidFill>
                    <a:srgbClr val="00B0F0"/>
                  </a:solidFill>
                </a:ln>
                <a:solidFill>
                  <a:schemeClr val="tx1"/>
                </a:solidFill>
                <a:effectLst>
                  <a:outerShdw blurRad="76200" dist="50800" dir="5400000" algn="tl" rotWithShape="0">
                    <a:srgbClr val="000000">
                      <a:alpha val="65000"/>
                    </a:srgbClr>
                  </a:outerShdw>
                </a:effectLst>
                <a:latin typeface="Arial Black" panose="020B0A04020102020204" pitchFamily="34" charset="0"/>
              </a:rPr>
              <a:t>силы.У</a:t>
            </a:r>
            <a:r>
              <a:rPr lang="ru-RU" sz="2200" spc="50" dirty="0">
                <a:ln w="11430">
                  <a:solidFill>
                    <a:srgbClr val="00B0F0"/>
                  </a:solidFill>
                </a:ln>
                <a:solidFill>
                  <a:schemeClr val="tx1"/>
                </a:solidFill>
                <a:effectLst>
                  <a:outerShdw blurRad="76200" dist="50800" dir="5400000" algn="tl" rotWithShape="0">
                    <a:srgbClr val="000000">
                      <a:alpha val="65000"/>
                    </a:srgbClr>
                  </a:outerShdw>
                </a:effectLst>
                <a:latin typeface="Arial Black" panose="020B0A04020102020204" pitchFamily="34" charset="0"/>
              </a:rPr>
              <a:t> них часто меняется настроение, временами возникает депрессивный синдром.</a:t>
            </a:r>
            <a:endParaRPr lang="en-US" sz="2200" spc="50" dirty="0">
              <a:ln w="11430">
                <a:solidFill>
                  <a:srgbClr val="00B0F0"/>
                </a:solidFill>
              </a:ln>
              <a:solidFill>
                <a:schemeClr val="tx1"/>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2" name="Прямоугольник 1"/>
          <p:cNvSpPr/>
          <p:nvPr/>
        </p:nvSpPr>
        <p:spPr>
          <a:xfrm>
            <a:off x="5796136" y="172882"/>
            <a:ext cx="3145413" cy="1323439"/>
          </a:xfrm>
          <a:prstGeom prst="rect">
            <a:avLst/>
          </a:prstGeom>
        </p:spPr>
        <p:txBody>
          <a:bodyPr wrap="none">
            <a:spAutoFit/>
          </a:bodyPr>
          <a:lstStyle/>
          <a:p>
            <a:pPr algn="r"/>
            <a:r>
              <a:rPr lang="ru-RU" sz="4000" b="1" dirty="0">
                <a:ln>
                  <a:solidFill>
                    <a:schemeClr val="tx1"/>
                  </a:solidFill>
                </a:ln>
                <a:solidFill>
                  <a:srgbClr val="FF0000"/>
                </a:solidFill>
                <a:latin typeface="Arial Black" panose="020B0A04020102020204" pitchFamily="34" charset="0"/>
              </a:rPr>
              <a:t>Огненная </a:t>
            </a:r>
            <a:endParaRPr lang="ru-RU" sz="4000" b="1" dirty="0" smtClean="0">
              <a:ln>
                <a:solidFill>
                  <a:schemeClr val="tx1"/>
                </a:solidFill>
              </a:ln>
              <a:solidFill>
                <a:srgbClr val="FF0000"/>
              </a:solidFill>
              <a:latin typeface="Arial Black" panose="020B0A04020102020204" pitchFamily="34" charset="0"/>
            </a:endParaRPr>
          </a:p>
          <a:p>
            <a:pPr algn="r"/>
            <a:r>
              <a:rPr lang="ru-RU" sz="4000" b="1" dirty="0" smtClean="0">
                <a:ln>
                  <a:solidFill>
                    <a:schemeClr val="tx1"/>
                  </a:solidFill>
                </a:ln>
                <a:solidFill>
                  <a:srgbClr val="FF0000"/>
                </a:solidFill>
                <a:latin typeface="Arial Black" panose="020B0A04020102020204" pitchFamily="34" charset="0"/>
              </a:rPr>
              <a:t>векша</a:t>
            </a:r>
            <a:endParaRPr lang="ru-RU" sz="4000" dirty="0">
              <a:ln>
                <a:solidFill>
                  <a:schemeClr val="tx1"/>
                </a:solidFill>
              </a:ln>
              <a:solidFill>
                <a:srgbClr val="FF0000"/>
              </a:solidFill>
              <a:latin typeface="Arial Black" panose="020B0A04020102020204" pitchFamily="34" charset="0"/>
            </a:endParaRPr>
          </a:p>
        </p:txBody>
      </p:sp>
    </p:spTree>
    <p:extLst>
      <p:ext uri="{BB962C8B-B14F-4D97-AF65-F5344CB8AC3E}">
        <p14:creationId xmlns:p14="http://schemas.microsoft.com/office/powerpoint/2010/main" val="423999475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79" y="-56594"/>
            <a:ext cx="9261179" cy="6945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txBox="1">
            <a:spLocks noChangeArrowheads="1"/>
          </p:cNvSpPr>
          <p:nvPr/>
        </p:nvSpPr>
        <p:spPr bwMode="auto">
          <a:xfrm>
            <a:off x="45424" y="1096515"/>
            <a:ext cx="2510352" cy="53019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algn="l"/>
            <a:r>
              <a:rPr lang="ru-RU" sz="2400" b="0" dirty="0" smtClean="0">
                <a:ln>
                  <a:solidFill>
                    <a:srgbClr val="FF0000"/>
                  </a:solidFill>
                </a:ln>
                <a:effectLst/>
                <a:latin typeface="Arial Black" panose="020B0A04020102020204" pitchFamily="34" charset="0"/>
              </a:rPr>
              <a:t>Честные</a:t>
            </a:r>
            <a:r>
              <a:rPr lang="ru-RU" sz="2400" b="0" dirty="0">
                <a:ln>
                  <a:solidFill>
                    <a:srgbClr val="FF0000"/>
                  </a:solidFill>
                </a:ln>
                <a:effectLst/>
                <a:latin typeface="Arial Black" panose="020B0A04020102020204" pitchFamily="34" charset="0"/>
              </a:rPr>
              <a:t>, откровенные представители этого года (1964, 1980, 1996) очень консервативны. Они убеждены в своей правоте, всегда спокойны, уверенны. У них нет чувства вины, жалости.</a:t>
            </a:r>
          </a:p>
          <a:p>
            <a:pPr algn="l"/>
            <a:r>
              <a:rPr lang="ru-RU" sz="2400" b="0" dirty="0">
                <a:ln>
                  <a:solidFill>
                    <a:srgbClr val="FF0000"/>
                  </a:solidFill>
                </a:ln>
                <a:effectLst/>
                <a:latin typeface="Arial Black" panose="020B0A04020102020204" pitchFamily="34" charset="0"/>
                <a:hlinkClick r:id="rId3"/>
              </a:rPr>
              <a:t/>
            </a:r>
            <a:br>
              <a:rPr lang="ru-RU" sz="2400" b="0" dirty="0">
                <a:ln>
                  <a:solidFill>
                    <a:srgbClr val="FF0000"/>
                  </a:solidFill>
                </a:ln>
                <a:effectLst/>
                <a:latin typeface="Arial Black" panose="020B0A04020102020204" pitchFamily="34" charset="0"/>
                <a:hlinkClick r:id="rId3"/>
              </a:rPr>
            </a:br>
            <a:endParaRPr lang="en-US" sz="2400" spc="50" dirty="0">
              <a:ln>
                <a:solidFill>
                  <a:srgbClr val="FF0000"/>
                </a:solidFill>
              </a:ln>
              <a:solidFill>
                <a:schemeClr val="tx1"/>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2" name="Прямоугольник 1"/>
          <p:cNvSpPr/>
          <p:nvPr/>
        </p:nvSpPr>
        <p:spPr>
          <a:xfrm>
            <a:off x="5076056" y="188640"/>
            <a:ext cx="3844322" cy="1323439"/>
          </a:xfrm>
          <a:prstGeom prst="rect">
            <a:avLst/>
          </a:prstGeom>
        </p:spPr>
        <p:txBody>
          <a:bodyPr wrap="none">
            <a:spAutoFit/>
          </a:bodyPr>
          <a:lstStyle/>
          <a:p>
            <a:pPr lvl="0" algn="r"/>
            <a:r>
              <a:rPr lang="ru-RU" sz="4000" dirty="0">
                <a:ln>
                  <a:solidFill>
                    <a:schemeClr val="tx1"/>
                  </a:solidFill>
                </a:ln>
                <a:solidFill>
                  <a:srgbClr val="FF0000"/>
                </a:solidFill>
                <a:latin typeface="Arial Black" panose="020B0A04020102020204" pitchFamily="34" charset="0"/>
              </a:rPr>
              <a:t>Жемчужная </a:t>
            </a:r>
            <a:endParaRPr lang="ru-RU" sz="4000" dirty="0" smtClean="0">
              <a:ln>
                <a:solidFill>
                  <a:schemeClr val="tx1"/>
                </a:solidFill>
              </a:ln>
              <a:solidFill>
                <a:srgbClr val="FF0000"/>
              </a:solidFill>
              <a:latin typeface="Arial Black" panose="020B0A04020102020204" pitchFamily="34" charset="0"/>
            </a:endParaRPr>
          </a:p>
          <a:p>
            <a:pPr lvl="0" algn="r"/>
            <a:r>
              <a:rPr lang="ru-RU" sz="4000" dirty="0" smtClean="0">
                <a:ln>
                  <a:solidFill>
                    <a:schemeClr val="tx1"/>
                  </a:solidFill>
                </a:ln>
                <a:solidFill>
                  <a:srgbClr val="FF0000"/>
                </a:solidFill>
                <a:latin typeface="Arial Black" panose="020B0A04020102020204" pitchFamily="34" charset="0"/>
              </a:rPr>
              <a:t>щука</a:t>
            </a:r>
            <a:endParaRPr lang="ru-RU" sz="4000" dirty="0">
              <a:ln>
                <a:solidFill>
                  <a:schemeClr val="tx1"/>
                </a:solidFill>
              </a:ln>
              <a:solidFill>
                <a:srgbClr val="FF0000"/>
              </a:solidFill>
              <a:latin typeface="Arial Black" panose="020B0A04020102020204" pitchFamily="34" charset="0"/>
            </a:endParaRPr>
          </a:p>
        </p:txBody>
      </p:sp>
    </p:spTree>
    <p:extLst>
      <p:ext uri="{BB962C8B-B14F-4D97-AF65-F5344CB8AC3E}">
        <p14:creationId xmlns:p14="http://schemas.microsoft.com/office/powerpoint/2010/main" val="263289004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1\Desktop\новый год 2017\к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1" y="-19648"/>
            <a:ext cx="9320099" cy="69900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bwMode="auto">
          <a:xfrm>
            <a:off x="120375" y="824420"/>
            <a:ext cx="3227490" cy="53019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algn="l"/>
            <a:r>
              <a:rPr lang="ru-RU" sz="2200" b="0" dirty="0" smtClean="0">
                <a:ln>
                  <a:solidFill>
                    <a:schemeClr val="tx1"/>
                  </a:solidFill>
                </a:ln>
                <a:solidFill>
                  <a:srgbClr val="C00000"/>
                </a:solidFill>
                <a:effectLst/>
                <a:latin typeface="Arial Black" panose="020B0A04020102020204" pitchFamily="34" charset="0"/>
              </a:rPr>
              <a:t>Рожденные </a:t>
            </a:r>
            <a:r>
              <a:rPr lang="ru-RU" sz="2200" b="0" dirty="0">
                <a:ln>
                  <a:solidFill>
                    <a:schemeClr val="tx1"/>
                  </a:solidFill>
                </a:ln>
                <a:solidFill>
                  <a:srgbClr val="C00000"/>
                </a:solidFill>
                <a:effectLst/>
                <a:latin typeface="Arial Black" panose="020B0A04020102020204" pitchFamily="34" charset="0"/>
              </a:rPr>
              <a:t>в этот период люди (1965, 1981, 1997), мудры, легко гармонируют с другими представителями знаков. Они большие консерваторы, ценят то, что имеют. Перемены — не для них. Всегда хорошо себя чувствуют здесь и сейчас. Прекрасные семьянины, выносливы, любят встречать гостей.</a:t>
            </a:r>
            <a:endParaRPr lang="ru-RU" sz="2200" b="0" i="0" dirty="0">
              <a:ln>
                <a:solidFill>
                  <a:schemeClr val="tx1"/>
                </a:solidFill>
              </a:ln>
              <a:solidFill>
                <a:srgbClr val="C00000"/>
              </a:solidFill>
              <a:effectLst/>
              <a:latin typeface="Arial Black" panose="020B0A04020102020204" pitchFamily="34" charset="0"/>
            </a:endParaRPr>
          </a:p>
        </p:txBody>
      </p:sp>
      <p:sp>
        <p:nvSpPr>
          <p:cNvPr id="2" name="Прямоугольник 1"/>
          <p:cNvSpPr/>
          <p:nvPr/>
        </p:nvSpPr>
        <p:spPr>
          <a:xfrm>
            <a:off x="4629568" y="5464637"/>
            <a:ext cx="3384260" cy="1323439"/>
          </a:xfrm>
          <a:prstGeom prst="rect">
            <a:avLst/>
          </a:prstGeom>
        </p:spPr>
        <p:txBody>
          <a:bodyPr wrap="none">
            <a:spAutoFit/>
          </a:bodyPr>
          <a:lstStyle/>
          <a:p>
            <a:pPr lvl="0" algn="r"/>
            <a:r>
              <a:rPr lang="ru-RU" sz="4000" dirty="0">
                <a:ln>
                  <a:solidFill>
                    <a:schemeClr val="tx1"/>
                  </a:solidFill>
                </a:ln>
                <a:solidFill>
                  <a:srgbClr val="FF0000"/>
                </a:solidFill>
                <a:latin typeface="Arial Black" panose="020B0A04020102020204" pitchFamily="34" charset="0"/>
              </a:rPr>
              <a:t>Бородатая </a:t>
            </a:r>
            <a:endParaRPr lang="ru-RU" sz="4000" dirty="0" smtClean="0">
              <a:ln>
                <a:solidFill>
                  <a:schemeClr val="tx1"/>
                </a:solidFill>
              </a:ln>
              <a:solidFill>
                <a:srgbClr val="FF0000"/>
              </a:solidFill>
              <a:latin typeface="Arial Black" panose="020B0A04020102020204" pitchFamily="34" charset="0"/>
            </a:endParaRPr>
          </a:p>
          <a:p>
            <a:pPr lvl="0" algn="r"/>
            <a:r>
              <a:rPr lang="ru-RU" sz="4000" dirty="0" smtClean="0">
                <a:ln>
                  <a:solidFill>
                    <a:schemeClr val="tx1"/>
                  </a:solidFill>
                </a:ln>
                <a:solidFill>
                  <a:srgbClr val="FF0000"/>
                </a:solidFill>
                <a:latin typeface="Arial Black" panose="020B0A04020102020204" pitchFamily="34" charset="0"/>
              </a:rPr>
              <a:t>жаба</a:t>
            </a:r>
            <a:endParaRPr lang="ru-RU" sz="4000" dirty="0">
              <a:ln>
                <a:solidFill>
                  <a:schemeClr val="tx1"/>
                </a:solidFill>
              </a:ln>
              <a:solidFill>
                <a:srgbClr val="FF0000"/>
              </a:solidFill>
              <a:latin typeface="Arial Black" panose="020B0A04020102020204" pitchFamily="34" charset="0"/>
            </a:endParaRPr>
          </a:p>
        </p:txBody>
      </p:sp>
    </p:spTree>
    <p:extLst>
      <p:ext uri="{BB962C8B-B14F-4D97-AF65-F5344CB8AC3E}">
        <p14:creationId xmlns:p14="http://schemas.microsoft.com/office/powerpoint/2010/main" val="96661790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495" t="541" r="330" b="-541"/>
          <a:stretch/>
        </p:blipFill>
        <p:spPr bwMode="auto">
          <a:xfrm>
            <a:off x="-41293" y="-14990"/>
            <a:ext cx="9203409" cy="6967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bwMode="auto">
          <a:xfrm>
            <a:off x="5868144" y="897432"/>
            <a:ext cx="3250456" cy="53019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algn="r"/>
            <a:r>
              <a:rPr lang="ru-RU" sz="2200" b="0" dirty="0" smtClean="0">
                <a:ln>
                  <a:solidFill>
                    <a:schemeClr val="tx1"/>
                  </a:solidFill>
                </a:ln>
                <a:solidFill>
                  <a:srgbClr val="FF0000"/>
                </a:solidFill>
                <a:effectLst/>
                <a:latin typeface="Arial Black" panose="020B0A04020102020204" pitchFamily="34" charset="0"/>
              </a:rPr>
              <a:t>Бесстрашные представители года (1950, 1966, 1982, 1998) всегда дадут отпор врагу. Люди этого </a:t>
            </a:r>
          </a:p>
          <a:p>
            <a:pPr algn="r"/>
            <a:r>
              <a:rPr lang="ru-RU" sz="2200" b="0" dirty="0" smtClean="0">
                <a:ln>
                  <a:solidFill>
                    <a:schemeClr val="tx1"/>
                  </a:solidFill>
                </a:ln>
                <a:solidFill>
                  <a:srgbClr val="FF0000"/>
                </a:solidFill>
                <a:effectLst/>
                <a:latin typeface="Arial Black" panose="020B0A04020102020204" pitchFamily="34" charset="0"/>
              </a:rPr>
              <a:t>знака </a:t>
            </a:r>
          </a:p>
          <a:p>
            <a:pPr algn="r"/>
            <a:r>
              <a:rPr lang="ru-RU" sz="2200" b="0" dirty="0">
                <a:ln>
                  <a:solidFill>
                    <a:schemeClr val="tx1"/>
                  </a:solidFill>
                </a:ln>
                <a:solidFill>
                  <a:srgbClr val="FF0000"/>
                </a:solidFill>
                <a:effectLst/>
                <a:latin typeface="Arial Black" panose="020B0A04020102020204" pitchFamily="34" charset="0"/>
              </a:rPr>
              <a:t>л</a:t>
            </a:r>
            <a:r>
              <a:rPr lang="ru-RU" sz="2200" b="0" dirty="0" smtClean="0">
                <a:ln>
                  <a:solidFill>
                    <a:schemeClr val="tx1"/>
                  </a:solidFill>
                </a:ln>
                <a:solidFill>
                  <a:srgbClr val="FF0000"/>
                </a:solidFill>
                <a:effectLst/>
                <a:latin typeface="Arial Black" panose="020B0A04020102020204" pitchFamily="34" charset="0"/>
              </a:rPr>
              <a:t>юбят </a:t>
            </a:r>
          </a:p>
          <a:p>
            <a:pPr algn="r"/>
            <a:r>
              <a:rPr lang="ru-RU" sz="2200" b="0" dirty="0" smtClean="0">
                <a:ln>
                  <a:solidFill>
                    <a:schemeClr val="tx1"/>
                  </a:solidFill>
                </a:ln>
                <a:solidFill>
                  <a:srgbClr val="FF0000"/>
                </a:solidFill>
                <a:effectLst/>
                <a:latin typeface="Arial Black" panose="020B0A04020102020204" pitchFamily="34" charset="0"/>
              </a:rPr>
              <a:t>занимать лидирующие позиции во всем, что их интересует. Перед тем, как добиться чего-то долго раздумывают, потом начинают действовать, сметая все препятствия. </a:t>
            </a:r>
            <a:r>
              <a:rPr lang="ru-RU" sz="2200" b="0" dirty="0">
                <a:ln>
                  <a:solidFill>
                    <a:schemeClr val="tx1"/>
                  </a:solidFill>
                </a:ln>
                <a:solidFill>
                  <a:srgbClr val="FF0000"/>
                </a:solidFill>
                <a:effectLst/>
                <a:latin typeface="Arial Black" panose="020B0A04020102020204" pitchFamily="34" charset="0"/>
                <a:hlinkClick r:id="rId3"/>
              </a:rPr>
              <a:t/>
            </a:r>
            <a:br>
              <a:rPr lang="ru-RU" sz="2200" b="0" dirty="0">
                <a:ln>
                  <a:solidFill>
                    <a:schemeClr val="tx1"/>
                  </a:solidFill>
                </a:ln>
                <a:solidFill>
                  <a:srgbClr val="FF0000"/>
                </a:solidFill>
                <a:effectLst/>
                <a:latin typeface="Arial Black" panose="020B0A04020102020204" pitchFamily="34" charset="0"/>
                <a:hlinkClick r:id="rId3"/>
              </a:rPr>
            </a:br>
            <a:endParaRPr lang="en-US" sz="2200" spc="50" dirty="0">
              <a:ln>
                <a:solidFill>
                  <a:schemeClr val="tx1"/>
                </a:solidFill>
              </a:ln>
              <a:solidFill>
                <a:srgbClr val="FF0000"/>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2" name="Прямоугольник 1"/>
          <p:cNvSpPr/>
          <p:nvPr/>
        </p:nvSpPr>
        <p:spPr>
          <a:xfrm>
            <a:off x="58809" y="235712"/>
            <a:ext cx="2153879" cy="1323439"/>
          </a:xfrm>
          <a:prstGeom prst="rect">
            <a:avLst/>
          </a:prstGeom>
        </p:spPr>
        <p:txBody>
          <a:bodyPr wrap="square">
            <a:spAutoFit/>
          </a:bodyPr>
          <a:lstStyle/>
          <a:p>
            <a:pPr lvl="0"/>
            <a:r>
              <a:rPr lang="ru-RU" sz="4000" dirty="0">
                <a:ln>
                  <a:solidFill>
                    <a:schemeClr val="tx1"/>
                  </a:solidFill>
                </a:ln>
                <a:solidFill>
                  <a:srgbClr val="FF0000"/>
                </a:solidFill>
                <a:latin typeface="Arial Black" panose="020B0A04020102020204" pitchFamily="34" charset="0"/>
              </a:rPr>
              <a:t>Дикий вепрь</a:t>
            </a:r>
          </a:p>
        </p:txBody>
      </p:sp>
      <p:sp>
        <p:nvSpPr>
          <p:cNvPr id="3" name="Прямоугольник 2"/>
          <p:cNvSpPr/>
          <p:nvPr/>
        </p:nvSpPr>
        <p:spPr>
          <a:xfrm>
            <a:off x="37475" y="5787321"/>
            <a:ext cx="6288373" cy="1015663"/>
          </a:xfrm>
          <a:prstGeom prst="rect">
            <a:avLst/>
          </a:prstGeom>
        </p:spPr>
        <p:txBody>
          <a:bodyPr wrap="square">
            <a:spAutoFit/>
          </a:bodyPr>
          <a:lstStyle/>
          <a:p>
            <a:pPr lvl="0"/>
            <a:r>
              <a:rPr lang="ru-RU" sz="2000" dirty="0">
                <a:ln>
                  <a:solidFill>
                    <a:schemeClr val="bg1"/>
                  </a:solidFill>
                </a:ln>
                <a:solidFill>
                  <a:srgbClr val="FF0000"/>
                </a:solidFill>
                <a:latin typeface="Arial Black" panose="020B0A04020102020204" pitchFamily="34" charset="0"/>
              </a:rPr>
              <a:t>После реализации планов уединяются, впадают в апатию, пока не восстановят потраченную энергию.</a:t>
            </a:r>
          </a:p>
        </p:txBody>
      </p:sp>
    </p:spTree>
    <p:extLst>
      <p:ext uri="{BB962C8B-B14F-4D97-AF65-F5344CB8AC3E}">
        <p14:creationId xmlns:p14="http://schemas.microsoft.com/office/powerpoint/2010/main" val="45314979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904</TotalTime>
  <Words>1091</Words>
  <Application>Microsoft Office PowerPoint</Application>
  <PresentationFormat>Экран (4:3)</PresentationFormat>
  <Paragraphs>92</Paragraphs>
  <Slides>20</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Источник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28</cp:revision>
  <dcterms:created xsi:type="dcterms:W3CDTF">2016-01-10T12:56:23Z</dcterms:created>
  <dcterms:modified xsi:type="dcterms:W3CDTF">2016-12-18T07:12:40Z</dcterms:modified>
</cp:coreProperties>
</file>