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82" r:id="rId2"/>
    <p:sldId id="259" r:id="rId3"/>
    <p:sldId id="279" r:id="rId4"/>
    <p:sldId id="261" r:id="rId5"/>
    <p:sldId id="263" r:id="rId6"/>
    <p:sldId id="281" r:id="rId7"/>
    <p:sldId id="264" r:id="rId8"/>
    <p:sldId id="268" r:id="rId9"/>
    <p:sldId id="269" r:id="rId10"/>
    <p:sldId id="270" r:id="rId11"/>
    <p:sldId id="271" r:id="rId12"/>
    <p:sldId id="256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2045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11D5-7C91-49C9-83AB-B5024AE9FB57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DB4A-AB03-4F88-ACC4-EA0B9350EC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11D5-7C91-49C9-83AB-B5024AE9FB57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DB4A-AB03-4F88-ACC4-EA0B9350E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11D5-7C91-49C9-83AB-B5024AE9FB57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DB4A-AB03-4F88-ACC4-EA0B9350E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11D5-7C91-49C9-83AB-B5024AE9FB57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DB4A-AB03-4F88-ACC4-EA0B9350E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11D5-7C91-49C9-83AB-B5024AE9FB57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DB4A-AB03-4F88-ACC4-EA0B9350EC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11D5-7C91-49C9-83AB-B5024AE9FB57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DB4A-AB03-4F88-ACC4-EA0B9350E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11D5-7C91-49C9-83AB-B5024AE9FB57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DB4A-AB03-4F88-ACC4-EA0B9350ECC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11D5-7C91-49C9-83AB-B5024AE9FB57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DB4A-AB03-4F88-ACC4-EA0B9350E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11D5-7C91-49C9-83AB-B5024AE9FB57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DB4A-AB03-4F88-ACC4-EA0B9350E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11D5-7C91-49C9-83AB-B5024AE9FB57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DB4A-AB03-4F88-ACC4-EA0B9350ECC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11D5-7C91-49C9-83AB-B5024AE9FB57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DB4A-AB03-4F88-ACC4-EA0B9350E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1F911D5-7C91-49C9-83AB-B5024AE9FB57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06CDB4A-AB03-4F88-ACC4-EA0B9350EC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microsoft.com/office/2007/relationships/hdphoto" Target="../media/hdphoto5.wdp"/><Relationship Id="rId7" Type="http://schemas.openxmlformats.org/officeDocument/2006/relationships/slide" Target="slide1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001056" cy="571504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Презентация к уроку истории России</a:t>
            </a:r>
            <a:r>
              <a:rPr lang="en-US" sz="2800" dirty="0" smtClean="0"/>
              <a:t> XX</a:t>
            </a:r>
            <a:r>
              <a:rPr lang="ru-RU" sz="2800" dirty="0" smtClean="0"/>
              <a:t> века</a:t>
            </a:r>
            <a:br>
              <a:rPr lang="ru-RU" sz="2800" dirty="0" smtClean="0"/>
            </a:br>
            <a:r>
              <a:rPr lang="ru-RU" sz="2800" dirty="0" smtClean="0"/>
              <a:t> в 11 классе по теме «Огненные версты Гражданской войны»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latin typeface="+mn-lt"/>
              </a:rPr>
              <a:t>Автор материала:</a:t>
            </a:r>
            <a:br>
              <a:rPr lang="ru-RU" sz="1800" dirty="0" smtClean="0">
                <a:latin typeface="+mn-lt"/>
              </a:rPr>
            </a:br>
            <a:r>
              <a:rPr lang="ru-RU" sz="1800" dirty="0" err="1" smtClean="0">
                <a:latin typeface="+mn-lt"/>
              </a:rPr>
              <a:t>Браилко</a:t>
            </a:r>
            <a:r>
              <a:rPr lang="ru-RU" sz="1800" dirty="0" smtClean="0">
                <a:latin typeface="+mn-lt"/>
              </a:rPr>
              <a:t> Наталья Васильевна, учитель истории первой квалификационной категории, ГБПОУ РХ «Черногорский </a:t>
            </a:r>
            <a:r>
              <a:rPr lang="ru-RU" sz="1800" dirty="0" err="1" smtClean="0">
                <a:latin typeface="+mn-lt"/>
              </a:rPr>
              <a:t>горно</a:t>
            </a:r>
            <a:r>
              <a:rPr lang="ru-RU" sz="1800" dirty="0" smtClean="0">
                <a:latin typeface="+mn-lt"/>
              </a:rPr>
              <a:t> – строительный техникум»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г. </a:t>
            </a:r>
            <a:r>
              <a:rPr lang="ru-RU" sz="1800" dirty="0" err="1" smtClean="0">
                <a:latin typeface="+mn-lt"/>
              </a:rPr>
              <a:t>Черногорск</a:t>
            </a:r>
            <a:r>
              <a:rPr lang="ru-RU" sz="1800" dirty="0" smtClean="0">
                <a:latin typeface="+mn-lt"/>
              </a:rPr>
              <a:t>, Республика Хакасия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г. </a:t>
            </a:r>
            <a:r>
              <a:rPr lang="ru-RU" sz="1800" dirty="0" err="1" smtClean="0">
                <a:latin typeface="+mn-lt"/>
              </a:rPr>
              <a:t>Черногорск</a:t>
            </a:r>
            <a:r>
              <a:rPr lang="ru-RU" sz="1800" dirty="0" smtClean="0">
                <a:latin typeface="+mn-lt"/>
              </a:rPr>
              <a:t>, 2015</a:t>
            </a:r>
            <a:endParaRPr lang="ru-RU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quot;История&quot;. . Издательский дом &quot;Первое сентября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3730" y="651098"/>
            <a:ext cx="38100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5984" y="5715016"/>
            <a:ext cx="4590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Тухачевский  Михаил Николаевич </a:t>
            </a:r>
          </a:p>
        </p:txBody>
      </p:sp>
    </p:spTree>
    <p:extLst>
      <p:ext uri="{BB962C8B-B14F-4D97-AF65-F5344CB8AC3E}">
        <p14:creationId xmlns="" xmlns:p14="http://schemas.microsoft.com/office/powerpoint/2010/main" val="28653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633993"/>
            <a:ext cx="8568952" cy="20467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Третья сила – контрреволюционная демократия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с конца 1918 года – как против большевиков, так и против генеральской диктатуры.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1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Рисунок 4" descr="https://im2-tub-ru.yandex.net/i?id=c63a489048648d3593a3b00e39db335e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418" y="1897463"/>
            <a:ext cx="4076700" cy="3057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2004" y="51220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Нестор Иванович Махно</a:t>
            </a:r>
            <a:endParaRPr lang="ru-RU" altLang="ru-RU" sz="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820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etrolog.org.ua/sites/default/files/node/map1918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652" r="21255" b="7018"/>
          <a:stretch/>
        </p:blipFill>
        <p:spPr bwMode="auto">
          <a:xfrm>
            <a:off x="899592" y="116632"/>
            <a:ext cx="7567923" cy="6539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145884" y="1156950"/>
            <a:ext cx="680200" cy="4909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141652" y="1988840"/>
            <a:ext cx="680200" cy="4909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" name="Прямоугольник 6">
            <a:hlinkClick r:id="rId6" action="ppaction://hlinksldjump"/>
          </p:cNvPr>
          <p:cNvSpPr/>
          <p:nvPr/>
        </p:nvSpPr>
        <p:spPr>
          <a:xfrm>
            <a:off x="154348" y="2708920"/>
            <a:ext cx="680200" cy="4909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141652" y="404664"/>
            <a:ext cx="680200" cy="4909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Управляющая кнопка: далее 8">
            <a:hlinkClick r:id="rId8" action="ppaction://hlinksldjump" highlightClick="1"/>
          </p:cNvPr>
          <p:cNvSpPr/>
          <p:nvPr/>
        </p:nvSpPr>
        <p:spPr>
          <a:xfrm>
            <a:off x="154348" y="3474786"/>
            <a:ext cx="496973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65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19984"/>
            <a:ext cx="86409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Выделяют четыре этапа </a:t>
            </a:r>
            <a:r>
              <a:rPr lang="ru-RU" sz="2000" b="1" dirty="0" smtClean="0">
                <a:solidFill>
                  <a:srgbClr val="002060"/>
                </a:solidFill>
              </a:rPr>
              <a:t>гражданской войны.</a:t>
            </a: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Первый этап</a:t>
            </a: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Лето </a:t>
            </a:r>
            <a:r>
              <a:rPr lang="ru-RU" sz="2000" b="1" dirty="0">
                <a:solidFill>
                  <a:srgbClr val="FF0000"/>
                </a:solidFill>
              </a:rPr>
              <a:t>– осень 1918 года </a:t>
            </a:r>
            <a:r>
              <a:rPr lang="ru-RU" sz="2000" dirty="0"/>
              <a:t>(мятеж </a:t>
            </a:r>
            <a:r>
              <a:rPr lang="ru-RU" sz="2000" dirty="0" err="1"/>
              <a:t>чехословаков</a:t>
            </a:r>
            <a:r>
              <a:rPr lang="ru-RU" sz="2000" dirty="0"/>
              <a:t>, десанты Антанты на севере и Японии, Англии, США – Дальнем Востоке, формирование антисоветских центров в Поволжье, на Урале, в Сибири, на Северном Кавказе, Дону, расстрел семьи последнего русского царя, объявление Советской республики единым военным лагерем).</a:t>
            </a: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503548" y="5661248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383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556792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Осень 1918 – весна 1919 года </a:t>
            </a:r>
            <a:r>
              <a:rPr lang="ru-RU" sz="2000" dirty="0"/>
              <a:t>(усиление иностранной интервенции, аннулирование Брестского мира, усиление красного и белого террора). </a:t>
            </a:r>
            <a:endParaRPr lang="ru-RU" sz="2000" dirty="0" smtClean="0"/>
          </a:p>
          <a:p>
            <a:r>
              <a:rPr lang="ru-RU" sz="2000" dirty="0" smtClean="0"/>
              <a:t>Террор </a:t>
            </a:r>
            <a:r>
              <a:rPr lang="ru-RU" sz="2000" dirty="0"/>
              <a:t>– политика запугивания, насилия, расправа с политическими противниками, подчинение и физическое </a:t>
            </a:r>
            <a:r>
              <a:rPr lang="ru-RU" sz="2000" dirty="0" smtClean="0"/>
              <a:t>уничтожение.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63014" y="764704"/>
            <a:ext cx="2810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Второй  </a:t>
            </a:r>
            <a:r>
              <a:rPr lang="ru-RU" sz="2800" b="1" dirty="0">
                <a:solidFill>
                  <a:srgbClr val="FF0000"/>
                </a:solidFill>
              </a:rPr>
              <a:t>этап</a:t>
            </a: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542636" y="5517232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8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764" y="2060848"/>
            <a:ext cx="83046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</a:rPr>
              <a:t>Весна 1919 – весна 1920 </a:t>
            </a:r>
            <a:r>
              <a:rPr lang="ru-RU" sz="2000" b="1" dirty="0" err="1">
                <a:solidFill>
                  <a:srgbClr val="FF0000"/>
                </a:solidFill>
              </a:rPr>
              <a:t>г.г</a:t>
            </a:r>
            <a:r>
              <a:rPr lang="ru-RU" sz="2000" b="1" dirty="0">
                <a:solidFill>
                  <a:srgbClr val="FF0000"/>
                </a:solidFill>
              </a:rPr>
              <a:t>.-</a:t>
            </a:r>
            <a:r>
              <a:rPr lang="ru-RU" sz="2000" b="1" u="sng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(стадия военного противоборства Регулярных Красной и Белой армий походы войск А.В. Колчака, А.И. Деникина, </a:t>
            </a:r>
            <a:r>
              <a:rPr lang="ru-RU" sz="2000" dirty="0" err="1"/>
              <a:t>Н.Н.Юденича</a:t>
            </a:r>
            <a:r>
              <a:rPr lang="ru-RU" sz="2000" dirty="0"/>
              <a:t> и их отражение, со второй половины 1919 года – решающие успехи Красной армии.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59816" y="836712"/>
            <a:ext cx="2784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Третий  </a:t>
            </a:r>
            <a:r>
              <a:rPr lang="ru-RU" sz="2800" b="1" dirty="0">
                <a:solidFill>
                  <a:srgbClr val="FF0000"/>
                </a:solidFill>
              </a:rPr>
              <a:t>этап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96733" y="5589240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827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0206" y="1772816"/>
            <a:ext cx="8116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Лето – осень 1920 </a:t>
            </a:r>
            <a:r>
              <a:rPr lang="ru-RU" sz="2000" b="1" dirty="0" err="1">
                <a:solidFill>
                  <a:srgbClr val="FF0000"/>
                </a:solidFill>
              </a:rPr>
              <a:t>г.г</a:t>
            </a:r>
            <a:r>
              <a:rPr lang="ru-RU" sz="2000" b="1" dirty="0">
                <a:solidFill>
                  <a:srgbClr val="FF0000"/>
                </a:solidFill>
              </a:rPr>
              <a:t>. </a:t>
            </a:r>
            <a:r>
              <a:rPr lang="ru-RU" sz="2000" dirty="0"/>
              <a:t>(стадия военного поражения белых: война с Польшей, разгром </a:t>
            </a:r>
            <a:r>
              <a:rPr lang="ru-RU" sz="2000" dirty="0" err="1"/>
              <a:t>П.Н.Врангеля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6206" y="980728"/>
            <a:ext cx="3451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Четвертый </a:t>
            </a:r>
            <a:r>
              <a:rPr lang="ru-RU" sz="2800" b="1" dirty="0">
                <a:solidFill>
                  <a:srgbClr val="FF0000"/>
                </a:solidFill>
              </a:rPr>
              <a:t>этап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96733" y="5661248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051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55776" y="548680"/>
            <a:ext cx="4393669" cy="56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8715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831" y="527919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Внутренние факторы</a:t>
            </a:r>
            <a:endParaRPr lang="ru-RU" sz="2400" dirty="0">
              <a:solidFill>
                <a:srgbClr val="FF0000"/>
              </a:solidFill>
            </a:endParaRPr>
          </a:p>
          <a:p>
            <a:pPr algn="just"/>
            <a:r>
              <a:rPr lang="ru-RU" sz="2400" b="1" dirty="0"/>
              <a:t>Главная причина победы большевиков – поддержка преобладающей части большевиков бедного и среднего крестьянства, трудящихся национальных окраин.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7148" y="3290501"/>
            <a:ext cx="84233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Внешние факторы</a:t>
            </a:r>
            <a:endParaRPr lang="ru-RU" sz="2400" dirty="0">
              <a:solidFill>
                <a:srgbClr val="FF0000"/>
              </a:solidFill>
            </a:endParaRPr>
          </a:p>
          <a:p>
            <a:pPr algn="just"/>
            <a:r>
              <a:rPr lang="ru-RU" sz="2400" b="1" dirty="0"/>
              <a:t>Под влиянием идей и опыта Октября быстро нарастало революционное движение в капиталистических </a:t>
            </a:r>
            <a:r>
              <a:rPr lang="ru-RU" sz="2400" b="1" dirty="0" smtClean="0"/>
              <a:t>странах.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98442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3529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Вывод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Гражданская война – это трагедия народа,  трагедия страны. 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/>
              <a:t>Я согласен бы все вам простить,</a:t>
            </a:r>
            <a:br>
              <a:rPr lang="ru-RU" sz="2400" b="1" dirty="0" smtClean="0"/>
            </a:br>
            <a:r>
              <a:rPr lang="ru-RU" sz="2400" b="1" dirty="0" smtClean="0"/>
              <a:t>Христианам прощать завещали.</a:t>
            </a:r>
            <a:br>
              <a:rPr lang="ru-RU" sz="2400" b="1" dirty="0" smtClean="0"/>
            </a:br>
            <a:r>
              <a:rPr lang="ru-RU" sz="2400" b="1" dirty="0" smtClean="0"/>
              <a:t>Об одном лишь хотелось спросить:</a:t>
            </a:r>
            <a:br>
              <a:rPr lang="ru-RU" sz="2400" b="1" dirty="0" smtClean="0"/>
            </a:br>
            <a:r>
              <a:rPr lang="ru-RU" sz="2400" b="1" dirty="0" smtClean="0"/>
              <a:t>Вы хоть знали, за что убивали?</a:t>
            </a:r>
          </a:p>
          <a:p>
            <a:endParaRPr lang="ru-RU" sz="2400" dirty="0" smtClean="0"/>
          </a:p>
          <a:p>
            <a:r>
              <a:rPr lang="ru-RU" sz="2400" dirty="0" smtClean="0"/>
              <a:t>(Трагедия Гражданской войны Диптих</a:t>
            </a:r>
          </a:p>
          <a:p>
            <a:r>
              <a:rPr lang="ru-RU" sz="2400" dirty="0" smtClean="0"/>
              <a:t>1.Расстрел     </a:t>
            </a:r>
            <a:r>
              <a:rPr lang="ru-RU" sz="2400" i="1" dirty="0" smtClean="0"/>
              <a:t>Ярослав Осинцев</a:t>
            </a:r>
            <a:r>
              <a:rPr lang="ru-RU" sz="2400" dirty="0" smtClean="0"/>
              <a:t>)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98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35693" y="2000240"/>
            <a:ext cx="545095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366125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Гражданская война в России 1918-1920 </a:t>
            </a:r>
            <a:r>
              <a:rPr lang="ru-RU" sz="2400" b="1" dirty="0" smtClean="0">
                <a:solidFill>
                  <a:srgbClr val="FF0000"/>
                </a:solidFill>
              </a:rPr>
              <a:t>гг.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Гражданская война – это вооруженная борьба классов и социальных групп за государственную власть и собственность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479434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198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000108"/>
            <a:ext cx="6781800" cy="285752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+mn-lt"/>
              </a:rPr>
              <a:t> Литература:</a:t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>1.  </a:t>
            </a:r>
            <a:r>
              <a:rPr lang="ru-RU" sz="1400" dirty="0" err="1" smtClean="0">
                <a:latin typeface="+mn-lt"/>
              </a:rPr>
              <a:t>Левандовский</a:t>
            </a:r>
            <a:r>
              <a:rPr lang="ru-RU" sz="1400" dirty="0" smtClean="0">
                <a:latin typeface="+mn-lt"/>
              </a:rPr>
              <a:t> А.А.</a:t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>История России,  XX  XXI в.в. 11 класс: учебник для общеобразовательных учреждений: базовый уровень/ А.А. </a:t>
            </a:r>
            <a:r>
              <a:rPr lang="ru-RU" sz="1400" dirty="0" err="1" smtClean="0">
                <a:latin typeface="+mn-lt"/>
              </a:rPr>
              <a:t>Левандовский</a:t>
            </a:r>
            <a:r>
              <a:rPr lang="ru-RU" sz="1400" dirty="0" smtClean="0">
                <a:latin typeface="+mn-lt"/>
              </a:rPr>
              <a:t>, Ю.А. </a:t>
            </a:r>
            <a:r>
              <a:rPr lang="ru-RU" sz="1400" dirty="0" err="1" smtClean="0">
                <a:latin typeface="+mn-lt"/>
              </a:rPr>
              <a:t>Щетинов</a:t>
            </a:r>
            <a:r>
              <a:rPr lang="ru-RU" sz="1400" dirty="0" smtClean="0">
                <a:latin typeface="+mn-lt"/>
              </a:rPr>
              <a:t>, С.В.Мироненко; под редакцией С.В.Карпова. – 4 – е издание. – М.: Просвещение, 2010 (с. 104 - 126)</a:t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>2.  Сорокина Е.Н  Поурочные планы к учебнику  </a:t>
            </a:r>
            <a:r>
              <a:rPr lang="ru-RU" sz="1400" dirty="0" err="1" smtClean="0">
                <a:latin typeface="+mn-lt"/>
              </a:rPr>
              <a:t>А.А.Левандовского</a:t>
            </a:r>
            <a:r>
              <a:rPr lang="ru-RU" sz="1400" dirty="0" smtClean="0">
                <a:latin typeface="+mn-lt"/>
              </a:rPr>
              <a:t>, </a:t>
            </a:r>
            <a:r>
              <a:rPr lang="ru-RU" sz="1400" dirty="0" err="1" smtClean="0">
                <a:latin typeface="+mn-lt"/>
              </a:rPr>
              <a:t>Ю.А.Щетинова</a:t>
            </a:r>
            <a:r>
              <a:rPr lang="ru-RU" sz="1400" dirty="0" smtClean="0">
                <a:latin typeface="+mn-lt"/>
              </a:rPr>
              <a:t> «Россия в  XX  веке» с. 28 – 38; </a:t>
            </a:r>
            <a:r>
              <a:rPr lang="ru-RU" sz="1400" dirty="0" smtClean="0">
                <a:latin typeface="+mn-lt"/>
              </a:rPr>
              <a:t>2003</a:t>
            </a:r>
            <a:endParaRPr lang="ru-RU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908720"/>
            <a:ext cx="8280920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b="1" dirty="0"/>
              <a:t>Формально начало войны – насильственное свержение Временного правительства и захват власти </a:t>
            </a:r>
            <a:r>
              <a:rPr lang="ru-RU" sz="2000" b="1" dirty="0" smtClean="0"/>
              <a:t>большевиками.</a:t>
            </a:r>
            <a:endParaRPr lang="ru-RU" sz="20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6705" y="2636912"/>
            <a:ext cx="8280920" cy="15121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b="1" dirty="0"/>
              <a:t>С середины 1918 года советская власть набирает обороты – «экспроприация экспроприаторов» (конфискация собственности у собственников), заключение Брестского мира с Германией, организация </a:t>
            </a:r>
            <a:r>
              <a:rPr lang="ru-RU" sz="2000" b="1" dirty="0" smtClean="0"/>
              <a:t>хлебозаготовок.</a:t>
            </a:r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6705" y="4437112"/>
            <a:ext cx="8280920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b="1" dirty="0"/>
              <a:t>Мятеж Чехословацкого корпуса в Сибири.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310170"/>
            <a:ext cx="5061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Начало Гражданской войны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094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5845"/>
            <a:ext cx="842493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	</a:t>
            </a:r>
            <a:r>
              <a:rPr lang="ru-RU" sz="2000" dirty="0" smtClean="0"/>
              <a:t>В </a:t>
            </a:r>
            <a:r>
              <a:rPr lang="ru-RU" sz="2000" dirty="0"/>
              <a:t>отличие от обычных войн, гражданская война не имеет четких границ – ни временных, ни пространственных.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	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Причины </a:t>
            </a:r>
            <a:r>
              <a:rPr lang="ru-RU" sz="2000" b="1" dirty="0">
                <a:solidFill>
                  <a:srgbClr val="FF0000"/>
                </a:solidFill>
              </a:rPr>
              <a:t>Гражданской войны 1918 – 1920 </a:t>
            </a:r>
            <a:r>
              <a:rPr lang="ru-RU" sz="2000" b="1" dirty="0" err="1" smtClean="0">
                <a:solidFill>
                  <a:srgbClr val="FF0000"/>
                </a:solidFill>
              </a:rPr>
              <a:t>г.г</a:t>
            </a:r>
            <a:r>
              <a:rPr lang="ru-RU" sz="2000" b="1" dirty="0">
                <a:solidFill>
                  <a:srgbClr val="FF0000"/>
                </a:solidFill>
              </a:rPr>
              <a:t>:</a:t>
            </a:r>
            <a:endParaRPr lang="ru-RU" sz="2000" dirty="0">
              <a:solidFill>
                <a:srgbClr val="FF0000"/>
              </a:solidFill>
            </a:endParaRPr>
          </a:p>
          <a:p>
            <a:pPr algn="just"/>
            <a:r>
              <a:rPr lang="ru-RU" sz="2000" dirty="0"/>
              <a:t>1. Свержение Временного правительства 25.10.1917 года (большевики).</a:t>
            </a:r>
          </a:p>
          <a:p>
            <a:pPr algn="just"/>
            <a:r>
              <a:rPr lang="ru-RU" sz="2000" dirty="0"/>
              <a:t>2. Разгон Учредительного собрания. (За большевиков всего 23 % - </a:t>
            </a:r>
            <a:r>
              <a:rPr lang="ru-RU" sz="2000" dirty="0" err="1" smtClean="0"/>
              <a:t>т.е</a:t>
            </a:r>
            <a:r>
              <a:rPr lang="ru-RU" sz="2000" dirty="0" smtClean="0"/>
              <a:t> </a:t>
            </a:r>
            <a:r>
              <a:rPr lang="ru-RU" sz="2000" dirty="0"/>
              <a:t>выборы большевики проиграли).</a:t>
            </a:r>
          </a:p>
          <a:p>
            <a:pPr algn="just"/>
            <a:r>
              <a:rPr lang="ru-RU" sz="2000" dirty="0"/>
              <a:t>3. Политические и социально – экономические мероприятия советского правительства (восстановления против себя дворянства, </a:t>
            </a:r>
            <a:r>
              <a:rPr lang="ru-RU" sz="2000" dirty="0" smtClean="0"/>
              <a:t>буржуазии, состоятельной интеллигенции, </a:t>
            </a:r>
            <a:r>
              <a:rPr lang="ru-RU" sz="2000" dirty="0"/>
              <a:t>духовенство и офицерство). </a:t>
            </a:r>
          </a:p>
          <a:p>
            <a:pPr algn="just"/>
            <a:r>
              <a:rPr lang="ru-RU" sz="2000" dirty="0"/>
              <a:t>4. Национализация всей земли и конфискация помещичьих земель вызвали ожесточенное сопротивление бывших владельцев.</a:t>
            </a:r>
          </a:p>
          <a:p>
            <a:pPr algn="just"/>
            <a:r>
              <a:rPr lang="ru-RU" sz="2000" dirty="0"/>
              <a:t>5. Стремление свергнутых классов сохранить  частную собственность и свое привилегированное положение.</a:t>
            </a:r>
          </a:p>
        </p:txBody>
      </p:sp>
    </p:spTree>
    <p:extLst>
      <p:ext uri="{BB962C8B-B14F-4D97-AF65-F5344CB8AC3E}">
        <p14:creationId xmlns="" xmlns:p14="http://schemas.microsoft.com/office/powerpoint/2010/main" val="330027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12278572"/>
              </p:ext>
            </p:extLst>
          </p:nvPr>
        </p:nvGraphicFramePr>
        <p:xfrm>
          <a:off x="323528" y="2060848"/>
          <a:ext cx="8568952" cy="4382431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141790"/>
                <a:gridCol w="2250698"/>
                <a:gridCol w="2033778"/>
                <a:gridCol w="2142686"/>
              </a:tblGrid>
              <a:tr h="251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Социальный состав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Программные цели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Партийный состав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Представители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1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Крупная буржуазия, помещики, 40% генералов и офицеров, полиция, жандармерия, немалая часть </a:t>
                      </a:r>
                      <a:r>
                        <a:rPr lang="ru-RU" sz="1600" baseline="0" dirty="0" err="1">
                          <a:effectLst/>
                        </a:rPr>
                        <a:t>интеллегенции</a:t>
                      </a:r>
                      <a:r>
                        <a:rPr lang="ru-RU" sz="1600" baseline="0" dirty="0">
                          <a:effectLst/>
                        </a:rPr>
                        <a:t>, кулаки, зажиточные </a:t>
                      </a:r>
                      <a:r>
                        <a:rPr lang="ru-RU" sz="1600" baseline="0" dirty="0" smtClean="0">
                          <a:effectLst/>
                        </a:rPr>
                        <a:t>казаки.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Единая неделимая Россия (либо вернуть монархию, либо это будет буржуазная республика. Что провозгласило Временное правительство). Отсюда нет четкой программы, т.к. различны программы </a:t>
                      </a:r>
                      <a:r>
                        <a:rPr lang="ru-RU" sz="1600" baseline="0" dirty="0" smtClean="0">
                          <a:effectLst/>
                        </a:rPr>
                        <a:t>партий.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Черносотенцы (кто хотел вернуть монархию в России)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Монархисты, либералы (кадеты),социалисты (эсеры)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Адмирал  Александр Васильевич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Колчак, генералы –Антон Иванович Деникин, Петр Николаевич Врангель, Николай Николаевич Юденич; </a:t>
                      </a:r>
                      <a:r>
                        <a:rPr lang="ru-RU" sz="1600" baseline="0" dirty="0" smtClean="0">
                          <a:effectLst/>
                        </a:rPr>
                        <a:t>атаманы </a:t>
                      </a:r>
                      <a:r>
                        <a:rPr lang="ru-RU" sz="1600" baseline="0" dirty="0">
                          <a:effectLst/>
                        </a:rPr>
                        <a:t>Семенов, </a:t>
                      </a:r>
                      <a:r>
                        <a:rPr lang="ru-RU" sz="1600" baseline="0" dirty="0" smtClean="0">
                          <a:effectLst/>
                        </a:rPr>
                        <a:t>Краснов.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-1009367"/>
            <a:ext cx="8568952" cy="32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400" b="1" dirty="0">
              <a:solidFill>
                <a:srgbClr val="FF0000"/>
              </a:solidFill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Две основные группы противоборства</a:t>
            </a:r>
            <a:endParaRPr kumimoji="0" lang="ru-RU" altLang="ru-RU" sz="24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Представители белого движения вину возлагали на большевиков, пытавшихся силой разрушить вековые институты частной собственности, преодолеть неравенство людей, навязать обществу опасную утопию.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444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7/7a/%D0%90%D0%B3%D0%B8%D1%82%D0%B0%D1%86%D0%B8%D0%BE%D0%BD%D0%BD%D1%8B%D0%B9_%D0%BF%D0%BB%D0%B0%D0%BA%D0%B0%D1%82_%D0%B0%D1%80%D0%BC%D0%B8%D0%B8_%D0%9A%D0%BE%D0%BB%D1%87%D0%B0%D0%BA%D0%B0.jpg/640px-%D0%90%D0%B3%D0%B8%D1%82%D0%B0%D1%86%D0%B8%D0%BE%D0%BD%D0%BD%D1%8B%D0%B9_%D0%BF%D0%BB%D0%B0%D0%BA%D0%B0%D1%82_%D0%B0%D1%80%D0%BC%D0%B8%D0%B8_%D0%9A%D0%BE%D0%BB%D1%87%D0%B0%D0%BA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98" y="466245"/>
            <a:ext cx="3080968" cy="49630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43108" y="5500703"/>
            <a:ext cx="4533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Агитационный плакат Сибирской армии Колчака</a:t>
            </a:r>
          </a:p>
        </p:txBody>
      </p:sp>
    </p:spTree>
    <p:extLst>
      <p:ext uri="{BB962C8B-B14F-4D97-AF65-F5344CB8AC3E}">
        <p14:creationId xmlns="" xmlns:p14="http://schemas.microsoft.com/office/powerpoint/2010/main" val="333323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2232" y="423055"/>
            <a:ext cx="4780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Колчак Александр Васильевич</a:t>
            </a:r>
          </a:p>
        </p:txBody>
      </p:sp>
      <p:pic>
        <p:nvPicPr>
          <p:cNvPr id="3" name="Рисунок 2" descr="Фотографии Александра Васильевича Колчака - &quot;Обои&quot; (4/4)"/>
          <p:cNvPicPr/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847" r="4989"/>
          <a:stretch/>
        </p:blipFill>
        <p:spPr bwMode="auto">
          <a:xfrm>
            <a:off x="539552" y="1224054"/>
            <a:ext cx="4822371" cy="412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upload.wikimedia.org/wikipedia/commons/thumb/6/67/MonumentKolchak.JPG/220px-MonumentKolcha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087" y="1772816"/>
            <a:ext cx="2514600" cy="334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3968" y="544522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/>
              <a:t>Памятник Колчаку открыт 4 ноября 2004 </a:t>
            </a:r>
            <a:r>
              <a:rPr lang="ru-RU" sz="1400" dirty="0" smtClean="0"/>
              <a:t>г </a:t>
            </a:r>
            <a:endParaRPr lang="ru-RU" sz="1400" dirty="0"/>
          </a:p>
          <a:p>
            <a:pPr algn="ctr"/>
            <a:r>
              <a:rPr lang="ru-RU" sz="1400" dirty="0"/>
              <a:t>в Иркутске. </a:t>
            </a:r>
            <a:r>
              <a:rPr lang="ru-RU" sz="1400" dirty="0" smtClean="0"/>
              <a:t>Автор </a:t>
            </a:r>
            <a:r>
              <a:rPr lang="ru-RU" sz="1400" dirty="0"/>
              <a:t>идеи С. В. Андреев, скульптор В. М. Клыков</a:t>
            </a:r>
          </a:p>
        </p:txBody>
      </p:sp>
    </p:spTree>
    <p:extLst>
      <p:ext uri="{BB962C8B-B14F-4D97-AF65-F5344CB8AC3E}">
        <p14:creationId xmlns="" xmlns:p14="http://schemas.microsoft.com/office/powerpoint/2010/main" val="363195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59027950"/>
              </p:ext>
            </p:extLst>
          </p:nvPr>
        </p:nvGraphicFramePr>
        <p:xfrm>
          <a:off x="379173" y="1163653"/>
          <a:ext cx="8549208" cy="4724718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032587"/>
                <a:gridCol w="2757917"/>
                <a:gridCol w="1179202"/>
                <a:gridCol w="2579502"/>
              </a:tblGrid>
              <a:tr h="117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Социальный состав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Программные цели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Партийный состав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Представители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/>
                </a:tc>
              </a:tr>
              <a:tr h="4163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Городской и сельский пролетариат (трудящиеся), мелкие ремесленники и служащие, 1/3 генералов и офицеров, немалая часть </a:t>
                      </a:r>
                      <a:r>
                        <a:rPr lang="ru-RU" sz="1600" dirty="0" smtClean="0">
                          <a:effectLst/>
                        </a:rPr>
                        <a:t>интеллигенции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 Установление диктатуры пролетариата в союзе с крестьянством – </a:t>
                      </a:r>
                      <a:r>
                        <a:rPr lang="ru-RU" sz="1600" u="sng" dirty="0">
                          <a:effectLst/>
                        </a:rPr>
                        <a:t>Советская власть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2.Ликвидация помещичьего землевладения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 Национализация земли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4. Национализация промышленности и установление рабочего контроля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5. Установление экономики директивного типа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Большевики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Чапаев Василий Иванович, Буденный Семен Михайлович Фрунзе Михаил Васильевич Климент  Ефремович Ворошилов, Егоров Александр Ильич, Каменев Сергей Сергеевич Каменев, Блюхер Василий Константинович, Тухачевский Михаил </a:t>
                      </a:r>
                      <a:r>
                        <a:rPr lang="ru-RU" sz="1600" dirty="0" smtClean="0">
                          <a:effectLst/>
                        </a:rPr>
                        <a:t>Николаевич.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1384" y="332656"/>
            <a:ext cx="85492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Большевики виновными в  Гражданской войне считали свергнутые эксплуататорские классы (помещики, буржуазия)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Красные 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623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odernlib.ru/books/deryabin_aleksandr/grazhdanskaya_voyna_v_rossii_19171922_krasnaya_armiya/any2fbimgloader20.jpeg"/>
          <p:cNvPicPr/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19672" y="647750"/>
            <a:ext cx="56959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85852" y="5500702"/>
            <a:ext cx="6550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Группа политработников артиллерии 9-й Донской стрелковой дивизии, осень 1922 г</a:t>
            </a:r>
            <a:r>
              <a:rPr lang="ru-RU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056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377</TotalTime>
  <Words>612</Words>
  <Application>Microsoft Office PowerPoint</Application>
  <PresentationFormat>Экран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NewsPrint</vt:lpstr>
      <vt:lpstr>Презентация к уроку истории России XX века  в 11 классе по теме «Огненные версты Гражданской войны»    Автор материала: Браилко Наталья Васильевна, учитель истории первой квалификационной категории, ГБПОУ РХ «Черногорский горно – строительный техникум» г. Черногорск, Республика Хакасия        г. Черногорск, 2015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Литература: 1.  Левандовский А.А. История России,  XX  XXI в.в. 11 класс: учебник для общеобразовательных учреждений: базовый уровень/ А.А. Левандовский, Ю.А. Щетинов, С.В.Мироненко; под редакцией С.В.Карпова. – 4 – е издание. – М.: Просвещение, 2010 (с. 104 - 126) 2.  Сорокина Е.Н  Поурочные планы к учебнику  А.А.Левандовского, Ю.А.Щетинова «Россия в  XX  веке» с. 28 – 38; 2003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СоцПед</dc:creator>
  <cp:lastModifiedBy>roscom</cp:lastModifiedBy>
  <cp:revision>38</cp:revision>
  <dcterms:created xsi:type="dcterms:W3CDTF">2015-05-19T09:01:22Z</dcterms:created>
  <dcterms:modified xsi:type="dcterms:W3CDTF">2017-01-05T15:57:53Z</dcterms:modified>
</cp:coreProperties>
</file>