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Override7.xml" ContentType="application/vnd.openxmlformats-officedocument.themeOverride+xml"/>
  <Override PartName="/ppt/theme/themeOverride8.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6.xml" ContentType="application/vnd.openxmlformats-officedocument.themeOverride+xml"/>
  <Override PartName="/ppt/theme/themeOverride10.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56" r:id="rId3"/>
    <p:sldId id="261" r:id="rId4"/>
    <p:sldId id="259" r:id="rId5"/>
    <p:sldId id="271" r:id="rId6"/>
    <p:sldId id="270" r:id="rId7"/>
    <p:sldId id="260" r:id="rId8"/>
    <p:sldId id="262" r:id="rId9"/>
    <p:sldId id="266" r:id="rId10"/>
    <p:sldId id="267" r:id="rId11"/>
    <p:sldId id="268" r:id="rId12"/>
    <p:sldId id="27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p:scale>
          <a:sx n="72" d="100"/>
          <a:sy n="72" d="100"/>
        </p:scale>
        <p:origin x="-1080"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22.01.2017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hyperlink" Target="http://&#1074;&#1083;&#1087;&#1082;.&#1088;&#1092;/"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1074;&#1083;&#1087;&#1082;.&#1088;&#1092;/index.php/ru/?option=com_content&amp;view=article&amp;id=22"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hyperlink" Target="http://www.&#1074;&#1083;&#1087;&#1082;.&#1088;&#1092;/index.php/ru/?option=com_content&amp;view=article&amp;id=23" TargetMode="External"/><Relationship Id="rId5" Type="http://schemas.openxmlformats.org/officeDocument/2006/relationships/image" Target="../media/image4.png"/><Relationship Id="rId4" Type="http://schemas.openxmlformats.org/officeDocument/2006/relationships/hyperlink" Target="http://www.&#1074;&#1083;&#1087;&#1082;.&#1088;&#1092;/index.php/ru/?option=com_content&amp;view=article&amp;id=49"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1074;&#1083;&#1087;&#1082;.&#1088;&#1092;/images/pereshendoc1.doc"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1074;&#1083;&#1087;&#1082;.&#1088;&#1092;/images/abit/spravka.doc" TargetMode="Externa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1074;&#1083;&#1087;&#1082;.&#1088;&#1092;/images/palatnoe.doc" TargetMode="Externa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57158" y="1142984"/>
            <a:ext cx="8429684" cy="2000264"/>
          </a:xfrm>
        </p:spPr>
        <p:txBody>
          <a:bodyPr>
            <a:normAutofit fontScale="90000"/>
          </a:bodyPr>
          <a:lstStyle/>
          <a:p>
            <a:pPr algn="ctr"/>
            <a:r>
              <a:rPr lang="ru-RU" sz="3000"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Владимирский педагогический </a:t>
            </a:r>
            <a:r>
              <a:rPr lang="ru-RU" sz="3000"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колледж</a:t>
            </a:r>
            <a:br>
              <a:rPr lang="ru-RU" sz="3000"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ru-RU" sz="3000"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r>
            <a:br>
              <a:rPr lang="ru-RU" sz="3000"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ru-RU" sz="2800" b="1" dirty="0" smtClean="0">
                <a:solidFill>
                  <a:schemeClr val="tx1"/>
                </a:solidFill>
              </a:rPr>
              <a:t> Презентация к профориентации по теме </a:t>
            </a:r>
            <a:br>
              <a:rPr lang="ru-RU" sz="2800" b="1" dirty="0" smtClean="0">
                <a:solidFill>
                  <a:schemeClr val="tx1"/>
                </a:solidFill>
              </a:rPr>
            </a:br>
            <a:r>
              <a:rPr lang="ru-RU" sz="2800" b="1" dirty="0" smtClean="0">
                <a:solidFill>
                  <a:schemeClr val="tx1"/>
                </a:solidFill>
              </a:rPr>
              <a:t>«Ознакомление учащихся 9 классов с необходимой информацией об учебном учреждении»</a:t>
            </a:r>
            <a:endParaRPr lang="ru-RU" sz="3000"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7" name="Содержимое 6"/>
          <p:cNvSpPr>
            <a:spLocks noGrp="1"/>
          </p:cNvSpPr>
          <p:nvPr>
            <p:ph idx="4294967295"/>
          </p:nvPr>
        </p:nvSpPr>
        <p:spPr>
          <a:xfrm>
            <a:off x="857224" y="3214686"/>
            <a:ext cx="7072362" cy="6069354"/>
          </a:xfrm>
          <a:prstGeom prst="rect">
            <a:avLst/>
          </a:prstGeom>
        </p:spPr>
        <p:txBody>
          <a:bodyPr wrap="square">
            <a:spAutoFit/>
          </a:bodyPr>
          <a:lstStyle/>
          <a:p>
            <a:pPr>
              <a:buNone/>
            </a:pPr>
            <a:endParaRPr lang="ru-RU" b="1" dirty="0" smtClean="0"/>
          </a:p>
          <a:p>
            <a:pPr algn="r">
              <a:buNone/>
            </a:pPr>
            <a:r>
              <a:rPr lang="ru-RU" sz="1800" b="1" dirty="0" smtClean="0"/>
              <a:t>Автор материала:</a:t>
            </a:r>
          </a:p>
          <a:p>
            <a:pPr algn="r">
              <a:buNone/>
            </a:pPr>
            <a:r>
              <a:rPr lang="ru-RU" sz="1800" b="1" dirty="0" smtClean="0"/>
              <a:t>Уварова Елена Юрьевна </a:t>
            </a:r>
          </a:p>
          <a:p>
            <a:pPr algn="r">
              <a:buNone/>
            </a:pPr>
            <a:r>
              <a:rPr lang="ru-RU" sz="1800" b="1" dirty="0" smtClean="0"/>
              <a:t>Учитель высшей категории</a:t>
            </a:r>
          </a:p>
          <a:p>
            <a:pPr algn="r">
              <a:buNone/>
            </a:pPr>
            <a:r>
              <a:rPr lang="ru-RU" sz="1800" b="1" dirty="0" smtClean="0"/>
              <a:t>МБОУ СОШ №</a:t>
            </a:r>
            <a:r>
              <a:rPr lang="en-US" sz="1800" b="1" dirty="0" smtClean="0"/>
              <a:t> I </a:t>
            </a:r>
            <a:endParaRPr lang="ru-RU" sz="1800" b="1" dirty="0" smtClean="0"/>
          </a:p>
          <a:p>
            <a:pPr algn="r">
              <a:buNone/>
            </a:pPr>
            <a:r>
              <a:rPr lang="ru-RU" sz="1800" b="1" dirty="0" smtClean="0"/>
              <a:t>г. Лакинск </a:t>
            </a:r>
            <a:r>
              <a:rPr lang="ru-RU" sz="1800" b="1" dirty="0" err="1" smtClean="0"/>
              <a:t>Собинский</a:t>
            </a:r>
            <a:r>
              <a:rPr lang="ru-RU" sz="1800" b="1" dirty="0" smtClean="0"/>
              <a:t> район</a:t>
            </a:r>
          </a:p>
          <a:p>
            <a:pPr algn="r">
              <a:buNone/>
            </a:pPr>
            <a:r>
              <a:rPr lang="ru-RU" sz="1800" b="1" dirty="0" smtClean="0"/>
              <a:t> Владимирской области</a:t>
            </a:r>
          </a:p>
          <a:p>
            <a:pPr algn="r">
              <a:buNone/>
            </a:pPr>
            <a:r>
              <a:rPr lang="ru-RU" sz="1800" b="1" dirty="0" smtClean="0"/>
              <a:t> </a:t>
            </a:r>
          </a:p>
          <a:p>
            <a:pPr>
              <a:buNone/>
            </a:pPr>
            <a:r>
              <a:rPr lang="ru-RU" sz="1800" b="1" dirty="0" smtClean="0"/>
              <a:t>                                              </a:t>
            </a:r>
            <a:r>
              <a:rPr lang="ru-RU" sz="1800" b="1" dirty="0" smtClean="0"/>
              <a:t>   </a:t>
            </a:r>
            <a:r>
              <a:rPr lang="ru-RU" sz="1800" b="1" dirty="0" smtClean="0"/>
              <a:t>г. Лакинск 2017 г</a:t>
            </a:r>
          </a:p>
          <a:p>
            <a:pPr>
              <a:buNone/>
            </a:pPr>
            <a:endParaRPr lang="ru-RU" b="1" dirty="0" smtClean="0"/>
          </a:p>
          <a:p>
            <a:pPr>
              <a:buNone/>
            </a:pPr>
            <a:endParaRPr lang="ru-RU" b="1" dirty="0" smtClean="0"/>
          </a:p>
          <a:p>
            <a:pPr>
              <a:buNone/>
            </a:pPr>
            <a:endParaRPr lang="ru-RU" b="1" dirty="0" smtClean="0"/>
          </a:p>
          <a:p>
            <a:pPr>
              <a:buNone/>
            </a:pPr>
            <a:endParaRPr lang="ru-RU" dirty="0" smtClean="0"/>
          </a:p>
          <a:p>
            <a:endParaRPr lang="ru-RU" sz="2800"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endParaRPr lang="ru-RU" dirty="0"/>
          </a:p>
        </p:txBody>
      </p:sp>
      <p:sp>
        <p:nvSpPr>
          <p:cNvPr id="8" name="Прямоугольник 7"/>
          <p:cNvSpPr/>
          <p:nvPr/>
        </p:nvSpPr>
        <p:spPr>
          <a:xfrm>
            <a:off x="4714876" y="2500306"/>
            <a:ext cx="4681090" cy="923330"/>
          </a:xfrm>
          <a:prstGeom prst="rect">
            <a:avLst/>
          </a:prstGeom>
        </p:spPr>
        <p:txBody>
          <a:bodyPr wrap="square">
            <a:spAutoFit/>
          </a:bodyPr>
          <a:lstStyle/>
          <a:p>
            <a:pPr>
              <a:buNone/>
            </a:pPr>
            <a:endParaRPr lang="ru-RU" b="1" dirty="0" smtClean="0"/>
          </a:p>
          <a:p>
            <a:pPr>
              <a:buNone/>
            </a:pPr>
            <a:endParaRPr lang="ru-RU" dirty="0" smtClean="0"/>
          </a:p>
          <a:p>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a:bodyPr>
          <a:lstStyle/>
          <a:p>
            <a:pPr algn="ctr"/>
            <a:r>
              <a:rPr lang="ru-RU" sz="3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Специальности</a:t>
            </a:r>
          </a:p>
        </p:txBody>
      </p:sp>
      <p:sp>
        <p:nvSpPr>
          <p:cNvPr id="3" name="Содержимое 2"/>
          <p:cNvSpPr>
            <a:spLocks noGrp="1"/>
          </p:cNvSpPr>
          <p:nvPr>
            <p:ph idx="1"/>
          </p:nvPr>
        </p:nvSpPr>
        <p:spPr/>
        <p:txBody>
          <a:bodyPr/>
          <a:lstStyle/>
          <a:p>
            <a:r>
              <a:rPr lang="ru-RU" dirty="0" smtClean="0">
                <a:latin typeface="Times New Roman" panose="02020603050405020304" pitchFamily="18" charset="0"/>
                <a:cs typeface="Times New Roman" panose="02020603050405020304" pitchFamily="18" charset="0"/>
              </a:rPr>
              <a:t>Коррекционная педагогика в начальном образовании (</a:t>
            </a:r>
            <a:r>
              <a:rPr lang="ru-RU" b="1" dirty="0" smtClean="0">
                <a:latin typeface="Times New Roman" panose="02020603050405020304" pitchFamily="18" charset="0"/>
                <a:cs typeface="Times New Roman" panose="02020603050405020304" pitchFamily="18" charset="0"/>
              </a:rPr>
              <a:t>очная форма обучения</a:t>
            </a:r>
            <a:r>
              <a:rPr lang="ru-RU" dirty="0" smtClean="0">
                <a:latin typeface="Times New Roman" panose="02020603050405020304" pitchFamily="18" charset="0"/>
                <a:cs typeface="Times New Roman" panose="02020603050405020304" pitchFamily="18" charset="0"/>
              </a:rPr>
              <a:t>)  9 класс</a:t>
            </a:r>
          </a:p>
          <a:p>
            <a:r>
              <a:rPr lang="ru-RU" dirty="0" smtClean="0">
                <a:latin typeface="Times New Roman" panose="02020603050405020304" pitchFamily="18" charset="0"/>
                <a:cs typeface="Times New Roman" panose="02020603050405020304" pitchFamily="18" charset="0"/>
              </a:rPr>
              <a:t>Дошкольное образование (</a:t>
            </a:r>
            <a:r>
              <a:rPr lang="ru-RU" b="1" dirty="0" smtClean="0">
                <a:latin typeface="Times New Roman" panose="02020603050405020304" pitchFamily="18" charset="0"/>
                <a:cs typeface="Times New Roman" panose="02020603050405020304" pitchFamily="18" charset="0"/>
              </a:rPr>
              <a:t>очная форма обучения</a:t>
            </a:r>
            <a:r>
              <a:rPr lang="ru-RU" dirty="0" smtClean="0">
                <a:latin typeface="Times New Roman" panose="02020603050405020304" pitchFamily="18" charset="0"/>
                <a:cs typeface="Times New Roman" panose="02020603050405020304" pitchFamily="18" charset="0"/>
              </a:rPr>
              <a:t>) 9 класс</a:t>
            </a:r>
          </a:p>
          <a:p>
            <a:r>
              <a:rPr lang="ru-RU" dirty="0" smtClean="0">
                <a:latin typeface="Times New Roman" panose="02020603050405020304" pitchFamily="18" charset="0"/>
                <a:cs typeface="Times New Roman" panose="02020603050405020304" pitchFamily="18" charset="0"/>
              </a:rPr>
              <a:t>Преподавание в начальных классах (</a:t>
            </a:r>
            <a:r>
              <a:rPr lang="ru-RU" b="1" dirty="0" smtClean="0">
                <a:latin typeface="Times New Roman" panose="02020603050405020304" pitchFamily="18" charset="0"/>
                <a:cs typeface="Times New Roman" panose="02020603050405020304" pitchFamily="18" charset="0"/>
              </a:rPr>
              <a:t>очная форма обучения</a:t>
            </a:r>
            <a:r>
              <a:rPr lang="ru-RU" dirty="0" smtClean="0">
                <a:latin typeface="Times New Roman" panose="02020603050405020304" pitchFamily="18" charset="0"/>
                <a:cs typeface="Times New Roman" panose="02020603050405020304" pitchFamily="18" charset="0"/>
              </a:rPr>
              <a:t>) 9 класс</a:t>
            </a:r>
          </a:p>
          <a:p>
            <a:pPr>
              <a:buNone/>
            </a:pPr>
            <a:r>
              <a:rPr lang="ru-RU" dirty="0" smtClean="0">
                <a:latin typeface="Times New Roman" panose="02020603050405020304" pitchFamily="18" charset="0"/>
                <a:cs typeface="Times New Roman" panose="02020603050405020304" pitchFamily="18" charset="0"/>
              </a:rPr>
              <a:t>Возможна внебюджетная форма обучения</a:t>
            </a:r>
          </a:p>
          <a:p>
            <a:pPr>
              <a:buNone/>
            </a:pPr>
            <a:endParaRPr lang="ru-RU" dirty="0" smtClean="0"/>
          </a:p>
          <a:p>
            <a:endParaRPr lang="ru-RU" dirty="0" smtClean="0"/>
          </a:p>
          <a:p>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normAutofit/>
          </a:bodyPr>
          <a:lstStyle/>
          <a:p>
            <a:pPr algn="ctr"/>
            <a:r>
              <a:rPr lang="ru-RU" sz="3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Специальности</a:t>
            </a:r>
          </a:p>
        </p:txBody>
      </p:sp>
      <p:sp>
        <p:nvSpPr>
          <p:cNvPr id="3" name="Содержимое 2"/>
          <p:cNvSpPr>
            <a:spLocks noGrp="1"/>
          </p:cNvSpPr>
          <p:nvPr>
            <p:ph idx="1"/>
          </p:nvPr>
        </p:nvSpPr>
        <p:spPr>
          <a:xfrm>
            <a:off x="539552" y="1700808"/>
            <a:ext cx="8229600" cy="4389120"/>
          </a:xfrm>
        </p:spPr>
        <p:txBody>
          <a:bodyPr/>
          <a:lstStyle/>
          <a:p>
            <a:r>
              <a:rPr lang="ru-RU" dirty="0" smtClean="0">
                <a:latin typeface="Times New Roman" panose="02020603050405020304" pitchFamily="18" charset="0"/>
                <a:cs typeface="Times New Roman" panose="02020603050405020304" pitchFamily="18" charset="0"/>
              </a:rPr>
              <a:t>Преподавание в начальных классах</a:t>
            </a:r>
          </a:p>
          <a:p>
            <a:pPr>
              <a:buNone/>
            </a:pPr>
            <a:r>
              <a:rPr lang="ru-RU" dirty="0" smtClean="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очная форма обучения) 11 класс  </a:t>
            </a:r>
            <a:r>
              <a:rPr lang="ru-RU" dirty="0" smtClean="0">
                <a:latin typeface="Times New Roman" panose="02020603050405020304" pitchFamily="18" charset="0"/>
                <a:cs typeface="Times New Roman" panose="02020603050405020304" pitchFamily="18" charset="0"/>
              </a:rPr>
              <a:t>ВНЕБЮДЖЕТ</a:t>
            </a:r>
            <a:endParaRPr lang="ru-RU" b="1"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Дошкольное образование (</a:t>
            </a:r>
            <a:r>
              <a:rPr lang="ru-RU" b="1" dirty="0" smtClean="0">
                <a:latin typeface="Times New Roman" panose="02020603050405020304" pitchFamily="18" charset="0"/>
                <a:cs typeface="Times New Roman" panose="02020603050405020304" pitchFamily="18" charset="0"/>
              </a:rPr>
              <a:t>заочная форма обучения</a:t>
            </a: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11 класс </a:t>
            </a:r>
          </a:p>
          <a:p>
            <a:pPr>
              <a:buNone/>
            </a:pPr>
            <a:r>
              <a:rPr lang="ru-RU" dirty="0" smtClean="0">
                <a:latin typeface="Times New Roman" panose="02020603050405020304" pitchFamily="18" charset="0"/>
                <a:cs typeface="Times New Roman" panose="02020603050405020304" pitchFamily="18" charset="0"/>
              </a:rPr>
              <a:t>Возможна внебюджетная форма обучения </a:t>
            </a:r>
            <a:endParaRPr lang="ru-RU" b="1"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Преподавание в начальных классах</a:t>
            </a:r>
          </a:p>
          <a:p>
            <a:pPr>
              <a:buNone/>
            </a:pPr>
            <a:r>
              <a:rPr lang="ru-RU" dirty="0" smtClean="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заочная форма обучения) 11 класс  </a:t>
            </a:r>
          </a:p>
          <a:p>
            <a:pPr>
              <a:buNone/>
            </a:pPr>
            <a:r>
              <a:rPr lang="ru-RU" dirty="0" smtClean="0">
                <a:latin typeface="Times New Roman" panose="02020603050405020304" pitchFamily="18" charset="0"/>
                <a:cs typeface="Times New Roman" panose="02020603050405020304" pitchFamily="18" charset="0"/>
              </a:rPr>
              <a:t>Возможна внебюджетная форма обучения </a:t>
            </a:r>
          </a:p>
          <a:p>
            <a:endParaRPr lang="ru-RU" dirty="0" smtClean="0"/>
          </a:p>
          <a:p>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883038"/>
          </a:xfrm>
        </p:spPr>
        <p:txBody>
          <a:bodyPr>
            <a:normAutofit/>
          </a:bodyPr>
          <a:lstStyle/>
          <a:p>
            <a:pPr algn="ctr"/>
            <a:r>
              <a:rPr lang="ru-RU" sz="30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Источник</a:t>
            </a:r>
            <a:endParaRPr lang="ru-RU" sz="3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928794" y="2786058"/>
            <a:ext cx="6840358" cy="3303870"/>
          </a:xfrm>
        </p:spPr>
        <p:txBody>
          <a:bodyPr/>
          <a:lstStyle/>
          <a:p>
            <a:pPr fontAlgn="t">
              <a:buNone/>
            </a:pPr>
            <a:r>
              <a:rPr lang="ru-RU" dirty="0" smtClean="0"/>
              <a:t>Владимирский педагогический колледж</a:t>
            </a:r>
          </a:p>
          <a:p>
            <a:pPr fontAlgn="t"/>
            <a:r>
              <a:rPr lang="ru-RU" dirty="0" err="1" smtClean="0"/>
              <a:t>vlpk.vtsnet.ru</a:t>
            </a:r>
            <a:endParaRPr lang="ru-RU" dirty="0" smtClean="0"/>
          </a:p>
          <a:p>
            <a:r>
              <a:rPr lang="ru-RU" dirty="0" err="1" smtClean="0"/>
              <a:t>vlpk@list.ru</a:t>
            </a: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500042"/>
            <a:ext cx="8178702" cy="1214446"/>
          </a:xfrm>
        </p:spPr>
        <p:txBody>
          <a:bodyPr>
            <a:normAutofit/>
          </a:bodyPr>
          <a:lstStyle/>
          <a:p>
            <a:pPr algn="ctr"/>
            <a:r>
              <a:rPr lang="ru-RU" sz="3000"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Владимирский педагогический колледж</a:t>
            </a:r>
          </a:p>
        </p:txBody>
      </p:sp>
      <p:pic>
        <p:nvPicPr>
          <p:cNvPr id="6145" name="Picture 1" descr="E:\колледжи\Владимирский педагогический колледж\l459.jpg"/>
          <p:cNvPicPr>
            <a:picLocks noChangeAspect="1" noChangeArrowheads="1"/>
          </p:cNvPicPr>
          <p:nvPr/>
        </p:nvPicPr>
        <p:blipFill>
          <a:blip r:embed="rId3"/>
          <a:srcRect/>
          <a:stretch>
            <a:fillRect/>
          </a:stretch>
        </p:blipFill>
        <p:spPr bwMode="auto">
          <a:xfrm>
            <a:off x="212534" y="2204864"/>
            <a:ext cx="4381531" cy="2857520"/>
          </a:xfrm>
          <a:prstGeom prst="rect">
            <a:avLst/>
          </a:prstGeom>
          <a:ln>
            <a:noFill/>
          </a:ln>
          <a:effectLst>
            <a:softEdge rad="112500"/>
          </a:effectLst>
        </p:spPr>
      </p:pic>
      <p:sp>
        <p:nvSpPr>
          <p:cNvPr id="4" name="Прямоугольник 3"/>
          <p:cNvSpPr/>
          <p:nvPr/>
        </p:nvSpPr>
        <p:spPr>
          <a:xfrm>
            <a:off x="4643438" y="2500306"/>
            <a:ext cx="4681090" cy="3385542"/>
          </a:xfrm>
          <a:prstGeom prst="rect">
            <a:avLst/>
          </a:prstGeom>
        </p:spPr>
        <p:txBody>
          <a:bodyPr wrap="square">
            <a:spAutoFit/>
          </a:bodyPr>
          <a:lstStyle/>
          <a:p>
            <a:pPr>
              <a:buNone/>
            </a:pPr>
            <a:r>
              <a:rPr lang="ru-RU" sz="2000" dirty="0" smtClean="0">
                <a:latin typeface="Times New Roman" panose="02020603050405020304" pitchFamily="18" charset="0"/>
                <a:cs typeface="Times New Roman" panose="02020603050405020304" pitchFamily="18" charset="0"/>
              </a:rPr>
              <a:t>адрес: г. Владимир, ул. Полины Осипенко  д. 13</a:t>
            </a:r>
          </a:p>
          <a:p>
            <a:pPr>
              <a:buNone/>
            </a:pPr>
            <a:r>
              <a:rPr lang="ru-RU" sz="2000" dirty="0" smtClean="0">
                <a:latin typeface="Times New Roman" panose="02020603050405020304" pitchFamily="18" charset="0"/>
                <a:cs typeface="Times New Roman" panose="02020603050405020304" pitchFamily="18" charset="0"/>
              </a:rPr>
              <a:t> Телефоны: 53-49-41; 53-98-75; </a:t>
            </a:r>
          </a:p>
          <a:p>
            <a:pPr>
              <a:buNone/>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53-50-10</a:t>
            </a:r>
          </a:p>
          <a:p>
            <a:pPr>
              <a:buNone/>
            </a:pPr>
            <a:r>
              <a:rPr lang="ru-RU" sz="2000" dirty="0" smtClean="0">
                <a:latin typeface="Times New Roman" panose="02020603050405020304" pitchFamily="18" charset="0"/>
                <a:cs typeface="Times New Roman" panose="02020603050405020304" pitchFamily="18" charset="0"/>
              </a:rPr>
              <a:t>Сайт: </a:t>
            </a:r>
            <a:r>
              <a:rPr lang="en-US" sz="2000" dirty="0">
                <a:latin typeface="Times New Roman" panose="02020603050405020304" pitchFamily="18" charset="0"/>
                <a:cs typeface="Times New Roman" panose="02020603050405020304" pitchFamily="18" charset="0"/>
                <a:hlinkClick r:id="rId4"/>
              </a:rPr>
              <a:t>http://</a:t>
            </a:r>
            <a:r>
              <a:rPr lang="ru-RU" sz="2000" dirty="0" err="1" smtClean="0">
                <a:latin typeface="Times New Roman" panose="02020603050405020304" pitchFamily="18" charset="0"/>
                <a:cs typeface="Times New Roman" panose="02020603050405020304" pitchFamily="18" charset="0"/>
                <a:hlinkClick r:id="rId4"/>
              </a:rPr>
              <a:t>влпк.рф</a:t>
            </a:r>
            <a:endParaRPr lang="ru-RU" sz="2000" dirty="0" smtClean="0">
              <a:latin typeface="Times New Roman" panose="02020603050405020304" pitchFamily="18" charset="0"/>
              <a:cs typeface="Times New Roman" panose="02020603050405020304" pitchFamily="18" charset="0"/>
            </a:endParaRPr>
          </a:p>
          <a:p>
            <a:pPr>
              <a:buNone/>
            </a:pPr>
            <a:endParaRPr lang="ru-RU" sz="2000" dirty="0" smtClean="0">
              <a:latin typeface="Times New Roman" panose="02020603050405020304" pitchFamily="18" charset="0"/>
              <a:cs typeface="Times New Roman" panose="02020603050405020304" pitchFamily="18" charset="0"/>
            </a:endParaRPr>
          </a:p>
          <a:p>
            <a:pPr>
              <a:buNone/>
            </a:pPr>
            <a:r>
              <a:rPr lang="ru-RU" sz="2000" dirty="0" smtClean="0">
                <a:latin typeface="Times New Roman" panose="02020603050405020304" pitchFamily="18" charset="0"/>
                <a:cs typeface="Times New Roman" panose="02020603050405020304" pitchFamily="18" charset="0"/>
              </a:rPr>
              <a:t>День отрытых дверей:</a:t>
            </a:r>
          </a:p>
          <a:p>
            <a:pPr>
              <a:buNone/>
            </a:pPr>
            <a:r>
              <a:rPr lang="ru-RU" sz="2000" dirty="0" smtClean="0">
                <a:latin typeface="Times New Roman" panose="02020603050405020304" pitchFamily="18" charset="0"/>
                <a:cs typeface="Times New Roman" panose="02020603050405020304" pitchFamily="18" charset="0"/>
              </a:rPr>
              <a:t>26 ноября 2016 года</a:t>
            </a:r>
          </a:p>
          <a:p>
            <a:pPr>
              <a:buNone/>
            </a:pPr>
            <a:endParaRPr lang="ru-RU" b="1" dirty="0" smtClean="0"/>
          </a:p>
          <a:p>
            <a:pPr>
              <a:buNone/>
            </a:pPr>
            <a:endParaRPr lang="ru-RU" dirty="0" smtClean="0"/>
          </a:p>
          <a:p>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Рисунок 6" descr="http://xn--b1aqcq.xn--p1ai/images/M_images/logofinfin.png"/>
          <p:cNvPicPr/>
          <p:nvPr/>
        </p:nvPicPr>
        <p:blipFill>
          <a:blip r:embed="rId3" cstate="print"/>
          <a:srcRect/>
          <a:stretch>
            <a:fillRect/>
          </a:stretch>
        </p:blipFill>
        <p:spPr bwMode="auto">
          <a:xfrm>
            <a:off x="0" y="188640"/>
            <a:ext cx="8750206" cy="2071702"/>
          </a:xfrm>
          <a:prstGeom prst="rect">
            <a:avLst/>
          </a:prstGeom>
          <a:noFill/>
          <a:ln w="9525">
            <a:noFill/>
            <a:miter lim="800000"/>
            <a:headEnd/>
            <a:tailEnd/>
          </a:ln>
        </p:spPr>
      </p:pic>
      <p:pic>
        <p:nvPicPr>
          <p:cNvPr id="1027" name="Picture 3" descr="http://xn--b1aqcq.xn--p1ai/images/1/bootkorped.png">
            <a:hlinkClick r:id="rId4"/>
          </p:cNvPr>
          <p:cNvPicPr>
            <a:picLocks noChangeAspect="1" noChangeArrowheads="1"/>
          </p:cNvPicPr>
          <p:nvPr/>
        </p:nvPicPr>
        <p:blipFill>
          <a:blip r:embed="rId5"/>
          <a:srcRect/>
          <a:stretch>
            <a:fillRect/>
          </a:stretch>
        </p:blipFill>
        <p:spPr bwMode="auto">
          <a:xfrm>
            <a:off x="214282" y="2786058"/>
            <a:ext cx="4269646" cy="1752606"/>
          </a:xfrm>
          <a:prstGeom prst="rect">
            <a:avLst/>
          </a:prstGeom>
          <a:noFill/>
        </p:spPr>
      </p:pic>
      <p:pic>
        <p:nvPicPr>
          <p:cNvPr id="1028" name="Picture 4" descr="http://xn--b1aqcq.xn--p1ai/images/1/bootnach.png">
            <a:hlinkClick r:id="rId6"/>
          </p:cNvPr>
          <p:cNvPicPr>
            <a:picLocks noChangeAspect="1" noChangeArrowheads="1"/>
          </p:cNvPicPr>
          <p:nvPr/>
        </p:nvPicPr>
        <p:blipFill>
          <a:blip r:embed="rId7"/>
          <a:srcRect/>
          <a:stretch>
            <a:fillRect/>
          </a:stretch>
        </p:blipFill>
        <p:spPr bwMode="auto">
          <a:xfrm>
            <a:off x="2547923" y="4624396"/>
            <a:ext cx="4071966" cy="1664252"/>
          </a:xfrm>
          <a:prstGeom prst="rect">
            <a:avLst/>
          </a:prstGeom>
          <a:noFill/>
        </p:spPr>
      </p:pic>
      <p:pic>
        <p:nvPicPr>
          <p:cNvPr id="1026" name="Picture 2" descr="http://xn--b1aqcq.xn--p1ai/images/1/booDO.png">
            <a:hlinkClick r:id="rId8"/>
          </p:cNvPr>
          <p:cNvPicPr>
            <a:picLocks noChangeAspect="1" noChangeArrowheads="1"/>
          </p:cNvPicPr>
          <p:nvPr/>
        </p:nvPicPr>
        <p:blipFill>
          <a:blip r:embed="rId9"/>
          <a:srcRect/>
          <a:stretch>
            <a:fillRect/>
          </a:stretch>
        </p:blipFill>
        <p:spPr bwMode="auto">
          <a:xfrm>
            <a:off x="4793126" y="2786058"/>
            <a:ext cx="4350874" cy="1785950"/>
          </a:xfrm>
          <a:prstGeom prst="rect">
            <a:avLst/>
          </a:prstGeom>
          <a:noFill/>
        </p:spPr>
      </p:pic>
      <p:sp>
        <p:nvSpPr>
          <p:cNvPr id="1029" name="Rectangle 5"/>
          <p:cNvSpPr>
            <a:spLocks noChangeArrowheads="1"/>
          </p:cNvSpPr>
          <p:nvPr/>
        </p:nvSpPr>
        <p:spPr bwMode="auto">
          <a:xfrm>
            <a:off x="2714612" y="1162597"/>
            <a:ext cx="3500462" cy="1623461"/>
          </a:xfrm>
          <a:prstGeom prst="rect">
            <a:avLst/>
          </a:prstGeom>
          <a:solidFill>
            <a:srgbClr val="FFFFFF"/>
          </a:solidFill>
          <a:ln w="9525">
            <a:noFill/>
            <a:miter lim="800000"/>
            <a:headEnd/>
            <a:tailEnd/>
          </a:ln>
          <a:effectLst/>
        </p:spPr>
        <p:txBody>
          <a:bodyPr vert="horz" wrap="square" lIns="91440" tIns="45720" rIns="91440" bIns="19044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FF0000"/>
                </a:solidFill>
                <a:effectLst/>
                <a:latin typeface="Helvetica"/>
                <a:ea typeface="Times New Roman" pitchFamily="18" charset="0"/>
                <a:cs typeface="Arial" pitchFamily="34" charset="0"/>
              </a:rPr>
              <a:t>                                                                          </a:t>
            </a:r>
            <a:r>
              <a:rPr kumimoji="0" lang="ru-RU" sz="3600" b="0" i="0" u="none" strike="noStrike" cap="none" normalizeH="0" baseline="0" dirty="0" smtClean="0">
                <a:ln>
                  <a:noFill/>
                </a:ln>
                <a:solidFill>
                  <a:srgbClr val="0070C0"/>
                </a:solidFill>
                <a:effectLst/>
                <a:latin typeface="Helvetica"/>
                <a:ea typeface="Times New Roman" pitchFamily="18" charset="0"/>
                <a:cs typeface="Arial" pitchFamily="34" charset="0"/>
              </a:rPr>
              <a:t>Специальности</a:t>
            </a:r>
            <a:endParaRPr kumimoji="0" lang="ru-RU" sz="36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hlinkClick r:id="rId3"/>
              </a:rPr>
              <a:t>Перечень необходимых документов и сроки приема</a:t>
            </a:r>
            <a:endParaRPr lang="ru-RU" sz="3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57200" y="1935480"/>
            <a:ext cx="8507288" cy="4389120"/>
          </a:xfrm>
        </p:spPr>
        <p:txBody>
          <a:bodyPr>
            <a:normAutofit fontScale="47500" lnSpcReduction="20000"/>
          </a:bodyPr>
          <a:lstStyle/>
          <a:p>
            <a:pPr>
              <a:buNone/>
            </a:pPr>
            <a:r>
              <a:rPr lang="ru-RU" sz="4500" b="1" dirty="0" smtClean="0">
                <a:latin typeface="Times New Roman" panose="02020603050405020304" pitchFamily="18" charset="0"/>
                <a:cs typeface="Times New Roman" panose="02020603050405020304" pitchFamily="18" charset="0"/>
              </a:rPr>
              <a:t> </a:t>
            </a:r>
            <a:endParaRPr lang="ru-RU" sz="4500" dirty="0" smtClean="0">
              <a:latin typeface="Times New Roman" panose="02020603050405020304" pitchFamily="18" charset="0"/>
              <a:cs typeface="Times New Roman" panose="02020603050405020304" pitchFamily="18" charset="0"/>
            </a:endParaRPr>
          </a:p>
          <a:p>
            <a:pPr marL="0" indent="0">
              <a:buNone/>
            </a:pPr>
            <a:r>
              <a:rPr lang="ru-RU" sz="4500" dirty="0" smtClean="0">
                <a:latin typeface="Times New Roman" panose="02020603050405020304" pitchFamily="18" charset="0"/>
                <a:cs typeface="Times New Roman" panose="02020603050405020304" pitchFamily="18" charset="0"/>
              </a:rPr>
              <a:t>- Заявление;</a:t>
            </a:r>
          </a:p>
          <a:p>
            <a:pPr marL="0" indent="0">
              <a:buNone/>
            </a:pPr>
            <a:r>
              <a:rPr lang="ru-RU" sz="4500" dirty="0" smtClean="0">
                <a:latin typeface="Times New Roman" panose="02020603050405020304" pitchFamily="18" charset="0"/>
                <a:cs typeface="Times New Roman" panose="02020603050405020304" pitchFamily="18" charset="0"/>
              </a:rPr>
              <a:t>- Оригинал и 2 копии документов, удостоверяющих личность, гражданство;</a:t>
            </a:r>
          </a:p>
          <a:p>
            <a:pPr marL="0" indent="0">
              <a:buNone/>
            </a:pPr>
            <a:r>
              <a:rPr lang="ru-RU" sz="4500" dirty="0" smtClean="0">
                <a:latin typeface="Times New Roman" panose="02020603050405020304" pitchFamily="18" charset="0"/>
                <a:cs typeface="Times New Roman" panose="02020603050405020304" pitchFamily="18" charset="0"/>
              </a:rPr>
              <a:t>- Оригинал и копия документа государственного образца об образовании;</a:t>
            </a:r>
          </a:p>
          <a:p>
            <a:pPr marL="0" indent="0">
              <a:buNone/>
            </a:pPr>
            <a:r>
              <a:rPr lang="ru-RU" sz="4500" dirty="0" smtClean="0">
                <a:latin typeface="Times New Roman" panose="02020603050405020304" pitchFamily="18" charset="0"/>
                <a:cs typeface="Times New Roman" panose="02020603050405020304" pitchFamily="18" charset="0"/>
              </a:rPr>
              <a:t>- Медицинская справка по форме 086-У (с обязательным осмотром всех специалистов, включая психиатра и нарколога);</a:t>
            </a:r>
          </a:p>
          <a:p>
            <a:pPr marL="0" indent="0">
              <a:buNone/>
            </a:pPr>
            <a:r>
              <a:rPr lang="ru-RU" sz="4500" dirty="0" smtClean="0">
                <a:latin typeface="Times New Roman" panose="02020603050405020304" pitchFamily="18" charset="0"/>
                <a:cs typeface="Times New Roman" panose="02020603050405020304" pitchFamily="18" charset="0"/>
              </a:rPr>
              <a:t>- Сведения о прививках;</a:t>
            </a:r>
          </a:p>
          <a:p>
            <a:pPr marL="0" indent="0">
              <a:buNone/>
            </a:pPr>
            <a:r>
              <a:rPr lang="ru-RU" sz="4500" dirty="0" smtClean="0">
                <a:latin typeface="Times New Roman" panose="02020603050405020304" pitchFamily="18" charset="0"/>
                <a:cs typeface="Times New Roman" panose="02020603050405020304" pitchFamily="18" charset="0"/>
              </a:rPr>
              <a:t>- 4 фотографии (3х4);</a:t>
            </a:r>
          </a:p>
          <a:p>
            <a:pPr marL="0" indent="0">
              <a:buNone/>
            </a:pPr>
            <a:r>
              <a:rPr lang="ru-RU" sz="4500" dirty="0" smtClean="0">
                <a:latin typeface="Times New Roman" panose="02020603050405020304" pitchFamily="18" charset="0"/>
                <a:cs typeface="Times New Roman" panose="02020603050405020304" pitchFamily="18" charset="0"/>
              </a:rPr>
              <a:t>- копия страхового свидетельства (СНИЛС);</a:t>
            </a:r>
          </a:p>
          <a:p>
            <a:pPr marL="0" indent="0">
              <a:buNone/>
            </a:pPr>
            <a:r>
              <a:rPr lang="ru-RU" sz="4500" dirty="0" smtClean="0">
                <a:latin typeface="Times New Roman" panose="02020603050405020304" pitchFamily="18" charset="0"/>
                <a:cs typeface="Times New Roman" panose="02020603050405020304" pitchFamily="18" charset="0"/>
              </a:rPr>
              <a:t>- ходатайство с места работы (для поступающих на заочную форму  обучения и работающих в ДОУ)</a:t>
            </a:r>
          </a:p>
          <a:p>
            <a:pPr>
              <a:buNone/>
            </a:pPr>
            <a:r>
              <a:rPr lang="ru-RU" sz="4500" dirty="0" smtClean="0">
                <a:latin typeface="Times New Roman" panose="02020603050405020304" pitchFamily="18" charset="0"/>
                <a:cs typeface="Times New Roman" panose="02020603050405020304" pitchFamily="18" charset="0"/>
              </a:rPr>
              <a:t> </a:t>
            </a:r>
          </a:p>
          <a:p>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Содержимое 3" descr="http://xn--b1aqcq.xn--p1ai/images/1/godkino/2I1A4dzh_PU.jpg"/>
          <p:cNvPicPr>
            <a:picLocks noGrp="1"/>
          </p:cNvPicPr>
          <p:nvPr>
            <p:ph idx="1"/>
          </p:nvPr>
        </p:nvPicPr>
        <p:blipFill>
          <a:blip r:embed="rId3"/>
          <a:srcRect/>
          <a:stretch>
            <a:fillRect/>
          </a:stretch>
        </p:blipFill>
        <p:spPr bwMode="auto">
          <a:xfrm>
            <a:off x="2071670" y="571480"/>
            <a:ext cx="4500594" cy="607223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715404" cy="1797040"/>
          </a:xfrm>
        </p:spPr>
        <p:txBody>
          <a:bodyPr>
            <a:normAutofit fontScale="90000"/>
          </a:bodyPr>
          <a:lstStyle/>
          <a:p>
            <a:pPr algn="ctr"/>
            <a:r>
              <a:rPr lang="ru-RU" sz="3100" dirty="0" smtClean="0"/>
              <a:t/>
            </a:r>
            <a:br>
              <a:rPr lang="ru-RU" sz="3100" dirty="0" smtClean="0"/>
            </a:br>
            <a:r>
              <a:rPr lang="ru-RU" sz="33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Медицинские противопоказания  для работы по педагогическим специальностям:</a:t>
            </a:r>
            <a:br>
              <a:rPr lang="ru-RU" sz="33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endParaRPr lang="ru-RU" sz="33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28596" y="1928802"/>
            <a:ext cx="8258204" cy="4380558"/>
          </a:xfrm>
        </p:spPr>
        <p:txBody>
          <a:bodyPr>
            <a:normAutofit fontScale="92500" lnSpcReduction="10000"/>
          </a:bodyPr>
          <a:lstStyle/>
          <a:p>
            <a:pPr>
              <a:buFont typeface="Wingdings" panose="05000000000000000000" pitchFamily="2" charset="2"/>
              <a:buChar char="v"/>
            </a:pPr>
            <a:endParaRPr lang="ru-RU"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Брюшной тиф, сальмонеллез, дизентерия. паратифы</a:t>
            </a:r>
          </a:p>
          <a:p>
            <a:pPr lvl="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Гельминтозы</a:t>
            </a:r>
          </a:p>
          <a:p>
            <a:pPr lvl="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Сифилис в заразном периоде</a:t>
            </a:r>
          </a:p>
          <a:p>
            <a:pPr lvl="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Лепра</a:t>
            </a:r>
          </a:p>
          <a:p>
            <a:pPr lvl="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Заразные кожные заболевания: чесотка, трихофития, микроспория, </a:t>
            </a:r>
          </a:p>
          <a:p>
            <a:pPr>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парша, актиномикоз.</a:t>
            </a:r>
          </a:p>
          <a:p>
            <a:pPr lvl="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Туберкулез легких</a:t>
            </a:r>
          </a:p>
          <a:p>
            <a:pPr lvl="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 Гонорея</a:t>
            </a:r>
          </a:p>
          <a:p>
            <a:pPr lvl="0">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Озена</a:t>
            </a:r>
            <a:endParaRPr lang="ru-RU" dirty="0" smtClean="0">
              <a:latin typeface="Times New Roman" panose="02020603050405020304" pitchFamily="18" charset="0"/>
              <a:cs typeface="Times New Roman" panose="02020603050405020304" pitchFamily="18" charset="0"/>
            </a:endParaRPr>
          </a:p>
          <a:p>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hlinkClick r:id="rId3"/>
              </a:rPr>
              <a:t>Требования </a:t>
            </a:r>
            <a:r>
              <a:rPr lang="ru-RU" sz="30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hlinkClick r:id="rId3"/>
              </a:rPr>
              <a:t> к </a:t>
            </a:r>
            <a:r>
              <a:rPr lang="ru-RU" sz="3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hlinkClick r:id="rId3"/>
              </a:rPr>
              <a:t> медицинскому обследованию</a:t>
            </a:r>
            <a:endParaRPr lang="ru-RU" sz="3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fontScale="92500" lnSpcReduction="10000"/>
          </a:bodyPr>
          <a:lstStyle/>
          <a:p>
            <a:pPr marL="0" indent="0">
              <a:buNone/>
            </a:pPr>
            <a:r>
              <a:rPr lang="ru-RU" b="1" dirty="0" smtClean="0">
                <a:latin typeface="Times New Roman" panose="02020603050405020304" pitchFamily="18" charset="0"/>
                <a:cs typeface="Times New Roman" panose="02020603050405020304" pitchFamily="18" charset="0"/>
              </a:rPr>
              <a:t>Осмотр специалистов:</a:t>
            </a:r>
            <a:endParaRPr lang="ru-RU" dirty="0" smtClean="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Дерматовенеролог</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Гинеколог</a:t>
            </a:r>
          </a:p>
          <a:p>
            <a:r>
              <a:rPr lang="ru-RU" dirty="0" err="1" smtClean="0">
                <a:latin typeface="Times New Roman" panose="02020603050405020304" pitchFamily="18" charset="0"/>
                <a:cs typeface="Times New Roman" panose="02020603050405020304" pitchFamily="18" charset="0"/>
              </a:rPr>
              <a:t>Оториноларинголог</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Стоматолог</a:t>
            </a:r>
          </a:p>
          <a:p>
            <a:r>
              <a:rPr lang="ru-RU" dirty="0" smtClean="0">
                <a:latin typeface="Times New Roman" panose="02020603050405020304" pitchFamily="18" charset="0"/>
                <a:cs typeface="Times New Roman" panose="02020603050405020304" pitchFamily="18" charset="0"/>
              </a:rPr>
              <a:t>Инфекционист*</a:t>
            </a:r>
          </a:p>
          <a:p>
            <a:r>
              <a:rPr lang="ru-RU" dirty="0" smtClean="0">
                <a:latin typeface="Times New Roman" panose="02020603050405020304" pitchFamily="18" charset="0"/>
                <a:cs typeface="Times New Roman" panose="02020603050405020304" pitchFamily="18" charset="0"/>
              </a:rPr>
              <a:t>Психиатр</a:t>
            </a:r>
          </a:p>
          <a:p>
            <a:r>
              <a:rPr lang="ru-RU" dirty="0" smtClean="0">
                <a:latin typeface="Times New Roman" panose="02020603050405020304" pitchFamily="18" charset="0"/>
                <a:cs typeface="Times New Roman" panose="02020603050405020304" pitchFamily="18" charset="0"/>
              </a:rPr>
              <a:t>Нарколог</a:t>
            </a:r>
          </a:p>
          <a:p>
            <a:r>
              <a:rPr lang="ru-RU" dirty="0" smtClean="0">
                <a:latin typeface="Times New Roman" panose="02020603050405020304" pitchFamily="18" charset="0"/>
                <a:cs typeface="Times New Roman" panose="02020603050405020304" pitchFamily="18" charset="0"/>
              </a:rPr>
              <a:t>Терапевт</a:t>
            </a:r>
          </a:p>
          <a:p>
            <a:pPr marL="0" indent="0">
              <a:buNone/>
            </a:pPr>
            <a:r>
              <a:rPr lang="ru-RU" b="1" dirty="0" smtClean="0">
                <a:latin typeface="Times New Roman" panose="02020603050405020304" pitchFamily="18" charset="0"/>
                <a:cs typeface="Times New Roman" panose="02020603050405020304" pitchFamily="18" charset="0"/>
              </a:rPr>
              <a:t>Необходимо представить в приемную комиссию  сведения о прививках</a:t>
            </a:r>
            <a:endParaRPr lang="ru-RU" dirty="0" smtClean="0">
              <a:latin typeface="Times New Roman" panose="02020603050405020304" pitchFamily="18" charset="0"/>
              <a:cs typeface="Times New Roman" panose="02020603050405020304" pitchFamily="18" charset="0"/>
            </a:endParaRPr>
          </a:p>
          <a:p>
            <a:endParaRPr lang="ru-RU" dirty="0" smtClean="0"/>
          </a:p>
          <a:p>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1654164"/>
          </a:xfrm>
        </p:spPr>
        <p:txBody>
          <a:bodyPr>
            <a:normAutofit/>
          </a:bodyPr>
          <a:lstStyle/>
          <a:p>
            <a:pPr algn="ctr"/>
            <a:r>
              <a:rPr lang="ru-RU" sz="3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hlinkClick r:id="rId3"/>
              </a:rPr>
              <a:t>Условия приема на обучение по договорам об оказании платных образовательных услуг</a:t>
            </a:r>
            <a:endParaRPr lang="ru-RU" sz="3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28596" y="2000240"/>
            <a:ext cx="8258204" cy="4309120"/>
          </a:xfrm>
        </p:spPr>
        <p:txBody>
          <a:bodyPr>
            <a:normAutofit fontScale="85000" lnSpcReduction="20000"/>
          </a:bodyPr>
          <a:lstStyle/>
          <a:p>
            <a:r>
              <a:rPr lang="ru-RU" dirty="0" smtClean="0"/>
              <a:t>В случае, если численность поступающих превышает количество мест, финансовое обеспечение которых осуществляется за счет областного бюджета, Колледж осуществляет прием на обучение по образовательным программам среднего профессионального образования на основе результатов освоения поступающими образовательной программы основного общего или среднего (полного) общего образования, указанных в представленных поступающими документах государственного образца об образовании (проводит конкурс аттестатов).</a:t>
            </a:r>
          </a:p>
          <a:p>
            <a:r>
              <a:rPr lang="ru-RU" dirty="0" smtClean="0"/>
              <a:t>     Лица, не прошедшие по конкурсу, могут быть зачислены на обучение на внебюджетной основе (по договору об оказании платных образовательных услуг).</a:t>
            </a:r>
          </a:p>
          <a:p>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0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прием на следующие направления подготовки:</a:t>
            </a:r>
          </a:p>
        </p:txBody>
      </p:sp>
      <p:sp>
        <p:nvSpPr>
          <p:cNvPr id="3" name="Содержимое 2"/>
          <p:cNvSpPr>
            <a:spLocks noGrp="1"/>
          </p:cNvSpPr>
          <p:nvPr>
            <p:ph idx="1"/>
          </p:nvPr>
        </p:nvSpPr>
        <p:spPr/>
        <p:txBody>
          <a:bodyPr>
            <a:normAutofit/>
          </a:bodyPr>
          <a:lstStyle/>
          <a:p>
            <a:r>
              <a:rPr lang="ru-RU" sz="2400" dirty="0" smtClean="0">
                <a:latin typeface="Times New Roman" panose="02020603050405020304" pitchFamily="18" charset="0"/>
                <a:cs typeface="Times New Roman" panose="02020603050405020304" pitchFamily="18" charset="0"/>
              </a:rPr>
              <a:t>Специальность - Коррекционная педагогика в начальном </a:t>
            </a:r>
          </a:p>
          <a:p>
            <a:pPr marL="0" indent="0">
              <a:buNone/>
            </a:pPr>
            <a:r>
              <a:rPr lang="ru-RU" sz="2400" dirty="0" smtClean="0">
                <a:latin typeface="Times New Roman" panose="02020603050405020304" pitchFamily="18" charset="0"/>
                <a:cs typeface="Times New Roman" panose="02020603050405020304" pitchFamily="18" charset="0"/>
              </a:rPr>
              <a:t>образовании (</a:t>
            </a:r>
            <a:r>
              <a:rPr lang="ru-RU" sz="2400" b="1" dirty="0" smtClean="0">
                <a:latin typeface="Times New Roman" panose="02020603050405020304" pitchFamily="18" charset="0"/>
                <a:cs typeface="Times New Roman" panose="02020603050405020304" pitchFamily="18" charset="0"/>
              </a:rPr>
              <a:t>очная форма обучения</a:t>
            </a:r>
            <a:r>
              <a:rPr lang="ru-RU" sz="2400" dirty="0" smtClean="0">
                <a:latin typeface="Times New Roman" panose="02020603050405020304" pitchFamily="18" charset="0"/>
                <a:cs typeface="Times New Roman" panose="02020603050405020304" pitchFamily="18" charset="0"/>
              </a:rPr>
              <a:t>)</a:t>
            </a:r>
          </a:p>
          <a:p>
            <a:pPr marL="0" indent="0">
              <a:buNone/>
            </a:pPr>
            <a:r>
              <a:rPr lang="ru-RU" sz="2400" dirty="0" smtClean="0">
                <a:latin typeface="Times New Roman" panose="02020603050405020304" pitchFamily="18" charset="0"/>
                <a:cs typeface="Times New Roman" panose="02020603050405020304" pitchFamily="18" charset="0"/>
              </a:rPr>
              <a:t>Возможна внебюджетная форма обучения</a:t>
            </a:r>
          </a:p>
          <a:p>
            <a:r>
              <a:rPr lang="ru-RU" sz="2400" dirty="0" smtClean="0">
                <a:latin typeface="Times New Roman" panose="02020603050405020304" pitchFamily="18" charset="0"/>
                <a:cs typeface="Times New Roman" panose="02020603050405020304" pitchFamily="18" charset="0"/>
              </a:rPr>
              <a:t>Специальность - Дошкольное образование (</a:t>
            </a:r>
            <a:r>
              <a:rPr lang="ru-RU" sz="2400" b="1" dirty="0" smtClean="0">
                <a:latin typeface="Times New Roman" panose="02020603050405020304" pitchFamily="18" charset="0"/>
                <a:cs typeface="Times New Roman" panose="02020603050405020304" pitchFamily="18" charset="0"/>
              </a:rPr>
              <a:t>очная форма обучения</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Специальность - Преподавание в начальных классах</a:t>
            </a:r>
          </a:p>
          <a:p>
            <a:pPr>
              <a:buNone/>
            </a:pPr>
            <a:r>
              <a:rPr lang="ru-RU" sz="2400"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очная форма обучения</a:t>
            </a:r>
            <a:r>
              <a:rPr lang="ru-RU" sz="2400" dirty="0" smtClean="0">
                <a:latin typeface="Times New Roman" panose="02020603050405020304" pitchFamily="18" charset="0"/>
                <a:cs typeface="Times New Roman" panose="02020603050405020304" pitchFamily="18" charset="0"/>
              </a:rPr>
              <a:t>)</a:t>
            </a:r>
          </a:p>
          <a:p>
            <a:pPr>
              <a:buNone/>
            </a:pPr>
            <a:endParaRPr lang="ru-RU" sz="2400" dirty="0" smtClean="0">
              <a:latin typeface="Times New Roman" panose="02020603050405020304" pitchFamily="18" charset="0"/>
              <a:cs typeface="Times New Roman" panose="02020603050405020304" pitchFamily="18" charset="0"/>
            </a:endParaRPr>
          </a:p>
          <a:p>
            <a:pPr>
              <a:buNone/>
            </a:pPr>
            <a:r>
              <a:rPr lang="ru-RU" sz="2400" dirty="0" smtClean="0">
                <a:latin typeface="Times New Roman" panose="02020603050405020304" pitchFamily="18" charset="0"/>
                <a:cs typeface="Times New Roman" panose="02020603050405020304" pitchFamily="18" charset="0"/>
              </a:rPr>
              <a:t>Возможна внебюджетная форма обучения</a:t>
            </a:r>
          </a:p>
          <a:p>
            <a:pPr>
              <a:buNone/>
            </a:pPr>
            <a:r>
              <a:rPr lang="ru-RU" sz="2400" dirty="0" smtClean="0">
                <a:latin typeface="Times New Roman" panose="02020603050405020304" pitchFamily="18" charset="0"/>
                <a:cs typeface="Times New Roman" panose="02020603050405020304" pitchFamily="18" charset="0"/>
              </a:rPr>
              <a:t>План приема на бюджетные места 25 человек </a:t>
            </a:r>
            <a:endParaRPr lang="ru-RU"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107</TotalTime>
  <Words>323</Words>
  <Application>Microsoft Office PowerPoint</Application>
  <PresentationFormat>Экран (4:3)</PresentationFormat>
  <Paragraphs>89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Владимирский педагогический колледж   Презентация к профориентации по теме  «Ознакомление учащихся 9 классов с необходимой информацией об учебном учреждении»</vt:lpstr>
      <vt:lpstr>Владимирский педагогический колледж</vt:lpstr>
      <vt:lpstr>Слайд 3</vt:lpstr>
      <vt:lpstr>Перечень необходимых документов и сроки приема</vt:lpstr>
      <vt:lpstr>Слайд 5</vt:lpstr>
      <vt:lpstr> Медицинские противопоказания  для работы по педагогическим специальностям: </vt:lpstr>
      <vt:lpstr>Требования  к  медицинскому обследованию</vt:lpstr>
      <vt:lpstr>Условия приема на обучение по договорам об оказании платных образовательных услуг</vt:lpstr>
      <vt:lpstr>прием на следующие направления подготовки:</vt:lpstr>
      <vt:lpstr>Специальности</vt:lpstr>
      <vt:lpstr>Специальности</vt:lpstr>
      <vt:lpstr>Источник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Уварова Елена Юрьевна</dc:creator>
  <cp:lastModifiedBy>асус</cp:lastModifiedBy>
  <cp:revision>22</cp:revision>
  <dcterms:created xsi:type="dcterms:W3CDTF">2016-11-18T10:31:56Z</dcterms:created>
  <dcterms:modified xsi:type="dcterms:W3CDTF">2017-01-22T09:04:19Z</dcterms:modified>
</cp:coreProperties>
</file>