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2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8215370" cy="2428892"/>
          </a:xfrm>
          <a:noFill/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Презентация к уроку по  дисциплине МДК 08.01. «Технология приготовления мучных кондитерских изделий»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для профессии «Повар, кондитер» 3 курс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 теме «Приготовление изделий из теста»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001024" y="6143644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6248" y="3571876"/>
            <a:ext cx="4271938" cy="1357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Автор материала: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Казакова Нина Николаевна, преподаватель профессионального цикла первой квалификационной категории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ГБПОУ «Ульканский межотраслевой техникум, п.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Улькан, Иркутской области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п. Улькан, 2017 год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Скругленный прямоугольник 230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Показатель качества готовых изделий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143768" y="1857364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821505" y="2536025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105" grpId="0" animBg="1"/>
      <p:bldP spid="128" grpId="0" animBg="1"/>
      <p:bldP spid="144" grpId="0" animBg="1"/>
      <p:bldP spid="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Скругленный прямоугольник 230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Отделочный полуфабрикат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215206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2214546" y="3714752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131" grpId="0" animBg="1"/>
      <p:bldP spid="139" grpId="0" animBg="1"/>
      <p:bldP spid="1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" name="Скругленный прямоугольник 234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Сырье для смазки изделия перед выпечкой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215206" y="1857364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3643306" y="3500438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</p:childTnLst>
        </p:cTn>
      </p:par>
    </p:tnLst>
    <p:bldLst>
      <p:bldP spid="54" grpId="0" animBg="1"/>
      <p:bldP spid="61" grpId="0" animBg="1"/>
      <p:bldP spid="126" grpId="0" animBg="1"/>
      <p:bldP spid="131" grpId="0" animBg="1"/>
      <p:bldP spid="133" grpId="0" animBg="1"/>
      <p:bldP spid="138" grpId="0" animBg="1"/>
      <p:bldP spid="140" grpId="0" animBg="1"/>
      <p:bldP spid="179" grpId="0" animBg="1"/>
      <p:bldP spid="204" grpId="0" animBg="1"/>
      <p:bldP spid="2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" name="Скругленный прямоугольник 232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7" name="Скругленный прямоугольник 236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Пищевая кислота 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143768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398163">
            <a:off x="3329888" y="4327912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116" grpId="0" animBg="1"/>
      <p:bldP spid="126" grpId="0" animBg="1"/>
      <p:bldP spid="135" grpId="0" animBg="1"/>
      <p:bldP spid="139" grpId="0" animBg="1"/>
      <p:bldP spid="140" grpId="0" animBg="1"/>
      <p:bldP spid="140" grpId="1" animBg="1"/>
      <p:bldP spid="141" grpId="0" animBg="1"/>
      <p:bldP spid="158" grpId="0" animBg="1"/>
      <p:bldP spid="207" grpId="0" animBg="1"/>
      <p:bldP spid="208" grpId="0" animBg="1"/>
      <p:bldP spid="209" grpId="0" animBg="1"/>
      <p:bldP spid="2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Скругленный прямоугольник 230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Химический разрыхлитель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143768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5500694" y="2857496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6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2" grpId="0" animBg="1"/>
      <p:bldP spid="115" grpId="0" animBg="1"/>
      <p:bldP spid="123" grpId="0" animBg="1"/>
      <p:bldP spid="125" grpId="0" animBg="1"/>
      <p:bldP spid="126" grpId="0" animBg="1"/>
      <p:bldP spid="135" grpId="0" animBg="1"/>
      <p:bldP spid="136" grpId="0" animBg="1"/>
      <p:bldP spid="139" grpId="0" animBg="1"/>
      <p:bldP spid="139" grpId="1" animBg="1"/>
      <p:bldP spid="1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0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Скругленный прямоугольник 230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7" name="Скругленный прямоугольник 236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215074" y="71414"/>
            <a:ext cx="2786050" cy="264320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Способ приготовления дрожжевого теста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ы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286644" y="214311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821505" y="4893479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7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</p:childTnLst>
        </p:cTn>
      </p:par>
    </p:tnLst>
    <p:bldLst>
      <p:bldP spid="113" grpId="0" animBg="1"/>
      <p:bldP spid="117" grpId="0" animBg="1"/>
      <p:bldP spid="126" grpId="0" animBg="1"/>
      <p:bldP spid="127" grpId="0" animBg="1"/>
      <p:bldP spid="134" grpId="0" animBg="1"/>
      <p:bldP spid="136" grpId="0" animBg="1"/>
      <p:bldP spid="136" grpId="1" animBg="1"/>
      <p:bldP spid="141" grpId="0" animBg="1"/>
      <p:bldP spid="142" grpId="0" animBg="1"/>
      <p:bldP spid="143" grpId="0" animBg="1"/>
      <p:bldP spid="154" grpId="0" animBg="1"/>
      <p:bldP spid="178" grpId="0" animBg="1"/>
      <p:bldP spid="180" grpId="0" animBg="1"/>
      <p:bldP spid="181" grpId="0" animBg="1"/>
      <p:bldP spid="182" grpId="0" animBg="1"/>
      <p:bldP spid="183" grpId="0" animBg="1"/>
      <p:bldP spid="1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857232"/>
            <a:ext cx="7072362" cy="2428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Литература</a:t>
            </a:r>
          </a:p>
          <a:p>
            <a:pPr algn="ctr"/>
            <a:endParaRPr lang="ru-RU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 Н.А.Анфимова, Кулинария, учебное пособие для НПО, изд. Академия, Москва, 2007 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3286116" y="3857628"/>
            <a:ext cx="3000396" cy="428628"/>
          </a:xfrm>
          <a:prstGeom prst="actionButtonBlank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Завершить показ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214282" y="142852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" name="Скругленный прямоугольник 205"/>
          <p:cNvSpPr/>
          <p:nvPr/>
        </p:nvSpPr>
        <p:spPr>
          <a:xfrm>
            <a:off x="6500826" y="142852"/>
            <a:ext cx="2428892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Разрыхлитель для слоеного теста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429520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2964645" y="250009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9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9" grpId="0" animBg="1"/>
      <p:bldP spid="126" grpId="0" animBg="1"/>
      <p:bldP spid="138" grpId="0" animBg="1"/>
      <p:bldP spid="139" grpId="0" animBg="1"/>
      <p:bldP spid="141" grpId="0" animBg="1"/>
      <p:bldP spid="144" grpId="0" animBg="1"/>
      <p:bldP spid="95" grpId="0" animBg="1"/>
      <p:bldP spid="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0" y="0"/>
            <a:ext cx="87154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Скругленный прямоугольник 176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142852"/>
            <a:ext cx="2786050" cy="25003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Заключительный этап приготовления слоеного теста 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429520" y="214311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2607455" y="1178703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</p:childTnLst>
        </p:cTn>
      </p:par>
    </p:tnLst>
    <p:bldLst>
      <p:bldP spid="163" grpId="0" animBg="1"/>
      <p:bldP spid="96" grpId="0" animBg="1"/>
      <p:bldP spid="131" grpId="0" animBg="1"/>
      <p:bldP spid="131" grpId="1" animBg="1"/>
      <p:bldP spid="135" grpId="0" animBg="1"/>
      <p:bldP spid="138" grpId="0" animBg="1"/>
      <p:bldP spid="140" grpId="0" animBg="1"/>
      <p:bldP spid="141" grpId="0" animBg="1"/>
      <p:bldP spid="100" grpId="0" animBg="1"/>
      <p:bldP spid="97" grpId="0" animBg="1"/>
      <p:bldP spid="98" grpId="0" animBg="1"/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214282" y="142852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142852"/>
            <a:ext cx="2786050" cy="2428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Пресное тесто, которое готовят без жидкости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429520" y="2000240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5072066" y="571480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  <p:bldLst>
      <p:bldP spid="131" grpId="0" animBg="1"/>
      <p:bldP spid="140" grpId="0" animBg="1"/>
      <p:bldP spid="141" grpId="0" animBg="1"/>
      <p:bldP spid="141" grpId="1" animBg="1"/>
      <p:bldP spid="142" grpId="0" animBg="1"/>
      <p:bldP spid="144" grpId="0" animBg="1"/>
      <p:bldP spid="150" grpId="0" animBg="1"/>
      <p:bldP spid="60" grpId="0" animBg="1"/>
      <p:bldP spid="65" grpId="0" animBg="1"/>
      <p:bldP spid="56" grpId="0" animBg="1"/>
      <p:bldP spid="57" grpId="0" animBg="1"/>
      <p:bldP spid="114" grpId="0" animBg="1"/>
      <p:bldP spid="55" grpId="0" animBg="1"/>
      <p:bldP spid="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142852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Разрыхлитель для дрожжевого теста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500958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1893075" y="1750207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</p:childTnLst>
        </p:cTn>
      </p:par>
    </p:tnLst>
    <p:bldLst>
      <p:bldP spid="63" grpId="0" animBg="1"/>
      <p:bldP spid="130" grpId="0" animBg="1"/>
      <p:bldP spid="133" grpId="0" animBg="1"/>
      <p:bldP spid="133" grpId="1" animBg="1"/>
      <p:bldP spid="135" grpId="0" animBg="1"/>
      <p:bldP spid="143" grpId="0" animBg="1"/>
      <p:bldP spid="190" grpId="0" animBg="1"/>
      <p:bldP spid="191" grpId="0" animBg="1"/>
      <p:bldP spid="192" grpId="0" animBg="1"/>
      <p:bldP spid="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142852"/>
            <a:ext cx="2786050" cy="3571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Во время какой технологической операции дрожжевое тесто увеличивается в объеме?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500958" y="321468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>
            <a:off x="2571736" y="1428736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126" grpId="0" animBg="1"/>
      <p:bldP spid="126" grpId="1" animBg="1"/>
      <p:bldP spid="136" grpId="0" animBg="1"/>
      <p:bldP spid="137" grpId="0" animBg="1"/>
      <p:bldP spid="141" grpId="0" animBg="1"/>
      <p:bldP spid="144" grpId="0" animBg="1"/>
      <p:bldP spid="144" grpId="1" animBg="1"/>
      <p:bldP spid="145" grpId="0" animBg="1"/>
      <p:bldP spid="194" grpId="0" animBg="1"/>
      <p:bldP spid="198" grpId="0" animBg="1"/>
      <p:bldP spid="199" grpId="0" animBg="1"/>
      <p:bldP spid="201" grpId="0" animBg="1"/>
      <p:bldP spid="202" grpId="0" animBg="1"/>
      <p:bldP spid="203" grpId="0" animBg="1"/>
      <p:bldP spid="210" grpId="0" animBg="1"/>
      <p:bldP spid="2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142852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Пирожок с открытым верхом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429520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1107257" y="2321711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</p:childTnLst>
        </p:cTn>
      </p:par>
    </p:tnLst>
    <p:bldLst>
      <p:bldP spid="126" grpId="0" animBg="1"/>
      <p:bldP spid="126" grpId="1" animBg="1"/>
      <p:bldP spid="129" grpId="0" animBg="1"/>
      <p:bldP spid="131" grpId="0" animBg="1"/>
      <p:bldP spid="136" grpId="0" animBg="1"/>
      <p:bldP spid="143" grpId="0" animBg="1"/>
      <p:bldP spid="144" grpId="0" animBg="1"/>
      <p:bldP spid="145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4" y="0"/>
            <a:ext cx="871541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357950" y="214290"/>
            <a:ext cx="2571736" cy="21431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Подготовка муки к производству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286644" y="1857364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79920">
            <a:off x="1535885" y="1678769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5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5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</p:childTnLst>
        </p:cTn>
      </p:par>
    </p:tnLst>
    <p:bldLst>
      <p:bldP spid="126" grpId="0" animBg="1"/>
      <p:bldP spid="128" grpId="0" animBg="1"/>
      <p:bldP spid="131" grpId="0" animBg="1"/>
      <p:bldP spid="131" grpId="1" animBg="1"/>
      <p:bldP spid="135" grpId="0" animBg="1"/>
      <p:bldP spid="135" grpId="1" animBg="1"/>
      <p:bldP spid="140" grpId="0" animBg="1"/>
      <p:bldP spid="141" grpId="0" animBg="1"/>
      <p:bldP spid="142" grpId="0" animBg="1"/>
      <p:bldP spid="144" grpId="0" animBg="1"/>
      <p:bldP spid="213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Рисунок 174" descr="http://supercook.ru/images-kefir/olad-kefir-01.jpg"/>
          <p:cNvPicPr/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142845" y="0"/>
            <a:ext cx="90011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9" name="Скругленный прямоугольник 238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0" name="Скругленный прямоугольник 239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7" name="Скругленный прямоугольник 236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" name="Скругленный прямоугольник 234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364330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6143636" y="214290"/>
            <a:ext cx="2786050" cy="221457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Показатель качества муки</a:t>
            </a: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928926" y="500042"/>
            <a:ext cx="357190" cy="3571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8578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2925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64330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514351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21454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8611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720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92892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14297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2925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578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8578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328611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64330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92892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28611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92892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0049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8578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21454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92892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92892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42925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542925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292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542925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5715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5722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Б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5729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85735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35742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35755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Ё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85762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Ж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35768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485775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35781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Й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5788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357950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858016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М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358082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Н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858148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358214" y="5643578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П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0003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00010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50016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Т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200023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У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50029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Ф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00036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50043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Ц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00049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Ч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Ш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0062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Щ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00826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Ъ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50069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Ы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Ь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7000892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Э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500958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Ю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8001024" y="6143644"/>
            <a:ext cx="428628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Я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328611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364330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114297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85735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1454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400049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35768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364330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364330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471487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400049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578644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14363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Стрелка вправо 199">
            <a:hlinkClick r:id="" action="ppaction://hlinkshowjump?jump=nextslide"/>
          </p:cNvPr>
          <p:cNvSpPr/>
          <p:nvPr/>
        </p:nvSpPr>
        <p:spPr>
          <a:xfrm>
            <a:off x="7143768" y="1785926"/>
            <a:ext cx="571504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8608308" y="6550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2" name="Блок-схема: объединение 161"/>
          <p:cNvSpPr/>
          <p:nvPr/>
        </p:nvSpPr>
        <p:spPr>
          <a:xfrm rot="16200000">
            <a:off x="464315" y="3178967"/>
            <a:ext cx="285752" cy="214314"/>
          </a:xfrm>
          <a:prstGeom prst="flowChartMerge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92892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292892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00049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35768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072066" y="114298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72066" y="85723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072066" y="142873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720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720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0720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7206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0720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257173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328611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400049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3643306" y="171448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257173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257173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257173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257173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57173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257173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57173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257173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185735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150016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221454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328611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292892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364330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400049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4357686" y="228599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й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500166" y="485776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1500166" y="457200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1500166" y="428625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1500166" y="400050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1500166" y="3714752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Скругленный прямоугольник 225"/>
          <p:cNvSpPr/>
          <p:nvPr/>
        </p:nvSpPr>
        <p:spPr>
          <a:xfrm>
            <a:off x="1500166" y="342900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Скругленный прямоугольник 226"/>
          <p:cNvSpPr/>
          <p:nvPr/>
        </p:nvSpPr>
        <p:spPr>
          <a:xfrm>
            <a:off x="1500166" y="3143248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500166" y="2857496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1500166" y="2571744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1500166" y="2000240"/>
            <a:ext cx="357190" cy="28575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6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46" grpId="0" animBg="1"/>
      <p:bldP spid="71" grpId="0" animBg="1"/>
      <p:bldP spid="77" grpId="0" animBg="1"/>
      <p:bldP spid="90" grpId="0" animBg="1"/>
      <p:bldP spid="91" grpId="0" animBg="1"/>
      <p:bldP spid="93" grpId="0" animBg="1"/>
      <p:bldP spid="103" grpId="0" animBg="1"/>
      <p:bldP spid="108" grpId="0" animBg="1"/>
      <p:bldP spid="126" grpId="0" animBg="1"/>
      <p:bldP spid="128" grpId="0" animBg="1"/>
      <p:bldP spid="135" grpId="0" animBg="1"/>
      <p:bldP spid="136" grpId="0" animBg="1"/>
      <p:bldP spid="137" grpId="0" animBg="1"/>
      <p:bldP spid="137" grpId="1" animBg="1"/>
      <p:bldP spid="138" grpId="0" animBg="1"/>
      <p:bldP spid="1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1274</Words>
  <PresentationFormat>Экран (4:3)</PresentationFormat>
  <Paragraphs>1174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к уроку по  дисциплине МДК 08.01. «Технология приготовления мучных кондитерских изделий» для профессии «Повар, кондитер» 3 курс  по теме «Приготовление изделий из теста»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Qwerty</dc:creator>
  <cp:lastModifiedBy>Qwerty</cp:lastModifiedBy>
  <cp:revision>85</cp:revision>
  <dcterms:created xsi:type="dcterms:W3CDTF">2015-02-06T14:28:20Z</dcterms:created>
  <dcterms:modified xsi:type="dcterms:W3CDTF">2017-01-29T06:15:12Z</dcterms:modified>
</cp:coreProperties>
</file>