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96" r:id="rId4"/>
    <p:sldId id="289" r:id="rId5"/>
    <p:sldId id="291" r:id="rId6"/>
    <p:sldId id="292" r:id="rId7"/>
    <p:sldId id="295" r:id="rId8"/>
    <p:sldId id="294" r:id="rId9"/>
    <p:sldId id="290" r:id="rId10"/>
    <p:sldId id="297" r:id="rId11"/>
    <p:sldId id="298" r:id="rId12"/>
    <p:sldId id="299" r:id="rId13"/>
    <p:sldId id="305" r:id="rId14"/>
    <p:sldId id="307" r:id="rId15"/>
    <p:sldId id="306" r:id="rId16"/>
    <p:sldId id="301" r:id="rId17"/>
    <p:sldId id="302" r:id="rId18"/>
    <p:sldId id="303" r:id="rId19"/>
    <p:sldId id="304" r:id="rId20"/>
    <p:sldId id="308" r:id="rId21"/>
    <p:sldId id="309" r:id="rId22"/>
    <p:sldId id="310" r:id="rId23"/>
    <p:sldId id="314" r:id="rId24"/>
    <p:sldId id="311" r:id="rId25"/>
    <p:sldId id="312" r:id="rId26"/>
    <p:sldId id="313" r:id="rId27"/>
    <p:sldId id="315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A28F42-1D49-41FE-98E2-146F343787F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46C5E8-8815-4D45-A5D5-FCF695C42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2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465EEC-934D-4E7E-8BF4-9AC2B94FC59A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120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B4F8-DF00-41D7-9783-49DDC4AD4946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B62A-2132-41D8-8238-C822ED5B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78016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1EF2-5F32-48C7-8724-C707A17AC05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CC15-7987-4AD7-B70D-81A2768D5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6573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1F59-8A40-47FA-BA9C-A48C3C5D9C47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703B-571A-4259-A729-29F1413A6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349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E783-2561-4267-9825-E5ADCDC11CEB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8B30-7644-44BD-93E5-9353C39C0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05136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5B84-5084-45C4-89ED-2F6C0061BAE2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D4904-A30D-49FA-9187-F9F175236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16903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9DA6-8B48-4D6F-B48F-717F16CCF4A9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6A48-8147-4C43-8F7C-0EFB98361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72171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698E-521B-47D1-8981-61E633762E2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94CA-4446-40D3-888C-E0B82B54B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5953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5A0E-B3D4-447F-A96B-4A6252CA20B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F0CE-1C63-4EC9-B21B-504D96F3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44116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6C0B-56C3-4DA6-BF74-5207127FFFD4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FAF5-E819-47E0-84A2-C54FA5F4E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22080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5315-A6C6-4B0B-ADF2-8C48CD7439D8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DB99-9F63-4271-98B8-3E34F8DC2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41178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3931-E052-4A08-B888-4FCCBE524435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0C63-BBB2-4607-85A9-4E741F83F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65182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CE4163-68ED-4F08-B168-6DA598DE3224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B2E66-0E46-45C2-A017-286616C2E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1;.&#1042;.&#1041;&#1077;&#1090;&#1093;&#1086;&#1074;&#1077;&#1085;%20-%20&#1057;&#1080;&#1084;&#1092;&#1086;&#1085;&#1080;&#1103;%20&#8470;3%20(&#1092;&#1080;&#1085;&#1072;&#1083;),%20Allegro%20molto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8%D1%81%D1%83%D0%BD%D0%BA%D0%B8_%D0%B8_%D0%B6%D0%B8%D0%B2%D0%BE%D0%BF%D0%B8%D1%81%D1%8C_%D0%9B%D0%B5%D1%80%D0%BC%D0%BE%D0%BD%D1%82%D0%BE%D0%B2%D0%B0" TargetMode="External"/><Relationship Id="rId2" Type="http://schemas.openxmlformats.org/officeDocument/2006/relationships/hyperlink" Target="https://ru.wikipedia.org/wiki/%D0%9D%D0%B5%D1%81%D0%B5%D0%BD%D0%B8%D0%B5_%D0%BA%D1%80%D0%B5%D1%81%D1%82%D0%B0_(%D0%BA%D0%B0%D1%80%D1%82%D0%B8%D0%BD%D0%B0_%D0%91%D0%BE%D1%81%D1%85%D0%B0,_%D0%93%D0%B5%D0%BD%D1%82)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F%D0%B5%D1%80%D0%B3%D0%B0%D0%BC%D1%81%D0%BA%D0%B8%D0%B9_%D0%B0%D0%BB%D1%82%D0%B0%D1%80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047%20&#1047;&#1076;&#1077;&#1089;&#1100;%20&#1074;&#1072;&#1084;%20&#1085;&#1077;%20&#1088;&#1072;&#1074;&#1085;&#1080;&#1085;&#107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6712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и низменное в искусстве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1" y="3350438"/>
            <a:ext cx="7594798" cy="294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2940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5229200"/>
            <a:ext cx="262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27"/>
            <a:ext cx="9144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людей проявления возвышенного связаны с всемирно-историческими поворотами в развитии человечества,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переломными моментами в судьбах людей, оказавшими значительное влияние на их жизнь.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Возвышенным мы называем такие явления действительности, которые вызывают у нас особый духовный подъем, чувство восхищения, радостного изумлении, преклонении, ощущение величия. </a:t>
            </a:r>
          </a:p>
        </p:txBody>
      </p:sp>
      <p:pic>
        <p:nvPicPr>
          <p:cNvPr id="62466" name="Picture 2" descr="http://pup.by/Portals/0/prosvetleni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733421"/>
            <a:ext cx="5040560" cy="34149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106363"/>
            <a:ext cx="91567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- все, что перекрывает масштаб обычных, соразмерных с человеком явлений и предметов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в то же время не подавляет, а возвеличивает его, рождая в нем стремление к познанию и освоению мира.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такими представляются нам собы­тия,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описанные и «Илиаде» и «Одиссее» Гомера. </a:t>
            </a:r>
          </a:p>
        </p:txBody>
      </p:sp>
      <p:pic>
        <p:nvPicPr>
          <p:cNvPr id="12292" name="Picture 2" descr="https://upload.wikimedia.org/wikipedia/commons/thumb/d/db/Homeros_Caetani_Louvre_Ma440_n2.jpg/640px-Homeros_Caetani_Louvre_Ma440_n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345" y="2480477"/>
            <a:ext cx="2976484" cy="433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2601576"/>
            <a:ext cx="2267439" cy="3538669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88186"/>
            <a:ext cx="2407030" cy="3815984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827088" y="6167438"/>
            <a:ext cx="237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Бюст Гомера в Лувре. 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 н. э.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50"/>
            <a:ext cx="56245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2825" y="4781550"/>
            <a:ext cx="65373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в природе и в человеке «может быть прекрасно, может быть гнусно или отвратительно».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Н.Г. Чернышевский в статье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«Возвышенное и комическое» (1854г.)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2924175"/>
            <a:ext cx="5772150" cy="113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господствуют не порядок и гармония, а случай­ность и хаос. 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 и философ Ф. Шиллер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2488" y="407988"/>
            <a:ext cx="6697662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возвышен­ного следует искать не в объектах природы, а лишь в особом распо­ложении человеческой души.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философ И. Кант</a:t>
            </a:r>
          </a:p>
        </p:txBody>
      </p:sp>
      <p:pic>
        <p:nvPicPr>
          <p:cNvPr id="14342" name="Picture 4" descr="https://upload.wikimedia.org/wikipedia/commons/thumb/4/43/Immanuel_Kant_%28painted_portrait%29.jpg/640px-Immanuel_Kant_%28painted_portrait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60" y="126206"/>
            <a:ext cx="2025284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https://upload.wikimedia.org/wikipedia/commons/thumb/c/c6/Anton_Graff_-_Friedrich_Schiller.jpg/640px-Anton_Graff_-_Friedrich_Schill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989160"/>
            <a:ext cx="222019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8" descr="https://upload.wikimedia.org/wikipedia/commons/2/2f/Nikolay_Chernyshevsk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8" y="3861048"/>
            <a:ext cx="232782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3729038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Высокое искусство ценно тем, что заключает в себе возвышенное.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сохраняет возвышенное на века, развивает наше воображение, формирует художественный вкус.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Грандиозность, масштабность, монументальность - наиболее яркие формы отражения возвышенного в искусстве.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204" y="27276"/>
            <a:ext cx="5442440" cy="2981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140200" y="6373813"/>
            <a:ext cx="460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св. Петра. Рим. в 1909 году.</a:t>
            </a:r>
          </a:p>
        </p:txBody>
      </p:sp>
      <p:pic>
        <p:nvPicPr>
          <p:cNvPr id="15366" name="Picture 2" descr="http://air-tours.ru/Articles/news14/stpeterssquar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717790" y="3562873"/>
            <a:ext cx="5426210" cy="2993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635375" y="2852738"/>
            <a:ext cx="5292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Разрушенный Парфенон.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Акрополь. Греция. 438г. до н.э. 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C:\Users\пользователь\Desktop\1217077941_all_gizah_pyrami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586" y="2442281"/>
            <a:ext cx="8268828" cy="404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38175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Пирамиды Хеопса,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Хефрена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Микерина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Гизе.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XXVII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до н.э.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5888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Возвышенны в представлении человека египетские пирамиды.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Утверждая величие фараона, причисляя его к сонму богов, человек на фоне этих грандиозных усыпальниц чувствовал себя по сравнению с вечностью ничего не значащей песчинкой, он был буквально подавлен сознанием собственной незначительности.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87" y="127226"/>
            <a:ext cx="64674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Возвышенны герои и события античной трагедии и произведений У. Шекспира.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Эдип и Антигона, Агамемнон и пророчица Кас­сандра,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Андромаха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жестокий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Менелай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король Лир и Гамлет.</a:t>
            </a:r>
          </a:p>
        </p:txBody>
      </p:sp>
      <p:pic>
        <p:nvPicPr>
          <p:cNvPr id="17411" name="Picture 4" descr="Hw-shakespea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604" y="111597"/>
            <a:ext cx="194468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upload.wikimedia.org/wikipedia/commons/b/b0/The_Plague_of_Thebes.jpg?uselang=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484" y="2996952"/>
            <a:ext cx="3694156" cy="281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6" name="Picture 8" descr="https://upload.wikimedia.org/wikipedia/commons/d/d8/Eug%C3%A8ne_Delacroix%2C_Hamlet_and_Horatio_in_the_Graveya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04" y="2126663"/>
            <a:ext cx="2807484" cy="367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506788" y="1844824"/>
            <a:ext cx="369411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Уильям Шекспир (1564-1616)</a:t>
            </a:r>
          </a:p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Гравюра работы Мартина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Друшаута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1623г.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3563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Антигона выводит слепого Эдипа из Фив. Картина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Жалабера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XIX в.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трагедии Софокла «Царь Эдип».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25" y="5805264"/>
            <a:ext cx="41925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Гамлет и Горацио на кладбище. Картина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Эжен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Делакруа. По трагедии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У.Шекспира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«Гамлет»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37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Возвышенна и музыка немецкого композитора Людвига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Бетховена.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Подобно природным стихиям, в ней сталкиваются и клокочут растревоженные силы человеческого духа. Кажется, вся Вселенная скрыта в ее чарующих и торжественных звуках.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4274" y="2183928"/>
            <a:ext cx="15843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Людвиг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Бетховен (1770-1827)</a:t>
            </a:r>
          </a:p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К.Штилер. 1820г.</a:t>
            </a:r>
          </a:p>
        </p:txBody>
      </p:sp>
      <p:pic>
        <p:nvPicPr>
          <p:cNvPr id="18436" name="Picture 4" descr="https://upload.wikimedia.org/wikipedia/commons/thumb/6/6f/Beethoven.jpg/800px-Beethov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33" y="2154963"/>
            <a:ext cx="3748740" cy="450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408748" y="4619313"/>
            <a:ext cx="15843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Прометей несёт людям огонь.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Художник.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Г.Ф.Фюгер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1817г.</a:t>
            </a:r>
          </a:p>
        </p:txBody>
      </p:sp>
      <p:pic>
        <p:nvPicPr>
          <p:cNvPr id="18438" name="Picture 6" descr="https://upload.wikimedia.org/wikipedia/commons/5/5b/Heinrich_fueger_1817_prometheus_brings_fire_to_manki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5" y="2171699"/>
            <a:ext cx="3146647" cy="4491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Л.В.Бетховен - Симфония №3 (финал), Allegro mol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3" y="6573838"/>
            <a:ext cx="2492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-36512" y="14043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фильме «Титаник», в мо­мент гибели парохода, музыканты оста­лись на корабле и играли прекрасную музыку. Это была «Героическая» симфония Бетховена... </a:t>
            </a:r>
            <a:endParaRPr lang="ru-RU" sz="2400" b="1" spc="-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083" y="3933523"/>
            <a:ext cx="6660232" cy="283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8687"/>
            <a:ext cx="5843082" cy="273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8060" y="3933523"/>
            <a:ext cx="20875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из фильма «Титаник» режиссера </a:t>
            </a:r>
          </a:p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Камерона. 1997г.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0466" y="1298318"/>
            <a:ext cx="3262313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лицом смерти только музыка способна передать </a:t>
            </a:r>
            <a:r>
              <a:rPr lang="ru-RU" sz="2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истинные чувства человека, его величие и духовную мощь.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возвышенного в искусстве требует от художника яркости,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особой выразительности художественных средств. В противном случае мы имеем дело с обычными фактами и событиями.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175" y="6309320"/>
            <a:ext cx="91471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Каравак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Пётр I в Полтавской битве. 1718г.</a:t>
            </a:r>
          </a:p>
        </p:txBody>
      </p:sp>
      <p:pic>
        <p:nvPicPr>
          <p:cNvPr id="2048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13" y="1762178"/>
            <a:ext cx="7831820" cy="45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5474" y="4820017"/>
            <a:ext cx="2852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А.С.Пу́шкин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(1799-1837)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644" y="176868"/>
            <a:ext cx="4986337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Из шатра,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Толпой любимцев окруженный,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 Петр. Его глаза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Сияют. Лик его ужасен.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Движенья быстры. Он прекрасен,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весь, как божия гроза...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грянул бой. Полтавский бой!..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Швед, русский - колет, рубит, режет.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 барабанный, клики, скрежет,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 пушек, топот, ржанье, стон,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смерть и ад со всех сторон.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Отрывок из поэмы 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«Полтава» А.С. Пушкина</a:t>
            </a:r>
          </a:p>
        </p:txBody>
      </p:sp>
      <p:pic>
        <p:nvPicPr>
          <p:cNvPr id="47106" name="Picture 2" descr="https://upload.wikimedia.org/wikipedia/commons/thumb/5/56/Portrait_of_Alexander_Pushkin_%28Orest_Kiprensky%2C_1827%29.PNG/800px-Portrait_of_Alexander_Pushkin_%28Orest_Kiprensky%2C_1827%2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15" y="339725"/>
            <a:ext cx="3924457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skaz-pushkina.ru/poetry/images/izbr/00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9" y="4201442"/>
            <a:ext cx="3404738" cy="253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949280"/>
            <a:ext cx="36814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поэме «Полтава» А.С. Пушкина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24296"/>
            <a:ext cx="903605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сказать, что художественный образ – «снимок» действительности? 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«условность в искусстве»?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примеры произведений разных видов искусства, где используют условность. 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отношение строки английского поэта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У.Блейка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могут иметь к природе художественного образа? </a:t>
            </a:r>
          </a:p>
          <a:p>
            <a:pPr marL="1368000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одном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мгновеньи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видеть вечность,</a:t>
            </a:r>
          </a:p>
          <a:p>
            <a:pPr marL="1368000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Огромный мир – в зерне песка,</a:t>
            </a:r>
          </a:p>
          <a:p>
            <a:pPr marL="1368000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единой горсти – бесконечность</a:t>
            </a:r>
          </a:p>
          <a:p>
            <a:pPr marL="1368000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небо – в чашечке цветка.</a:t>
            </a:r>
          </a:p>
        </p:txBody>
      </p:sp>
      <p:pic>
        <p:nvPicPr>
          <p:cNvPr id="3" name="Picture 2" descr="C:\Users\User\Desktop\Новая папка (3)\Boris_Velladzho_Pigmalion_i_galateya_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91" y="3909839"/>
            <a:ext cx="2549999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54" y="3886590"/>
            <a:ext cx="215844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82" y="3933089"/>
            <a:ext cx="3883680" cy="283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Низменное в искусстве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3688" y="2728913"/>
            <a:ext cx="47879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Эстетическая категория возвышенного часто противопоставляется низменному. Низменное пробуждает в человеке такие чувства, как ужас, страх, отвращение, презрение.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Низменное несет в себе отрицательный смысл и значение для человечества.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779463"/>
            <a:ext cx="4572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«Чуждайтесь низкого – </a:t>
            </a:r>
          </a:p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всегда уродливо».</a:t>
            </a:r>
            <a:endParaRPr lang="ru-RU" sz="2800" dirty="0">
              <a:solidFill>
                <a:srgbClr val="C00000"/>
              </a:solidFill>
            </a:endParaRPr>
          </a:p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поэт и </a:t>
            </a:r>
          </a:p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теоретик Н.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Буало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682" name="Picture 2" descr="http://klauzura.ru/wp-content/uploads/2011/11/%D0%9E%D0%9D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538273" cy="564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23850" y="6237288"/>
            <a:ext cx="3311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неизвестен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856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наглядно в произведениях искусства низменное проявляется в изображении ужасов войны.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рельефы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Пергамского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алтаря Зевса,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запечатлевшие сцены отчаянной борьбы и безнадежного сопротивления гигантов в схватке с богами Олимпа.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6095256"/>
            <a:ext cx="37798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Пергамский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алтарь. II в. до н.э. Мрамор, горельеф. </a:t>
            </a:r>
          </a:p>
        </p:txBody>
      </p:sp>
      <p:pic>
        <p:nvPicPr>
          <p:cNvPr id="72706" name="Picture 2" descr="https://upload.wikimedia.org/wikipedia/commons/thumb/c/c3/Pergamonaltarimmesselbau2.jpg/800px-Pergamonaltarimmesselbau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75" y="2060848"/>
            <a:ext cx="3556611" cy="418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9700" y="6410325"/>
            <a:ext cx="36972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Фриз алтаря Зевса в Пергаме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8" name="Picture 4" descr="http://ic.pics.livejournal.com/meritankhaton/15056538/11610/11610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71" y="2079361"/>
            <a:ext cx="4752528" cy="2211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http://alisternoorm.com/2012_05_27_et_berlin_pergamon/IMG_19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9271" y="4200587"/>
            <a:ext cx="4725217" cy="238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150"/>
            <a:ext cx="91662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Неистовство страстей, смерти, жестокости людей нашло отражение 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рельефе Микеланджело «Битва кентавров»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797425"/>
            <a:ext cx="24479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Микеланджело. </a:t>
            </a:r>
          </a:p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кентавров. </a:t>
            </a:r>
          </a:p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Мраморный рельеф со сценой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кентавромахии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1492г.</a:t>
            </a:r>
          </a:p>
        </p:txBody>
      </p:sp>
      <p:pic>
        <p:nvPicPr>
          <p:cNvPr id="73732" name="Picture 4" descr="http://www.proza.ru/pics/2012/01/06/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5976664" cy="554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рисунках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Винчи «Битва при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Ангиари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3" name="Picture 6" descr="https://upload.wikimedia.org/wikipedia/commons/c/c4/Peter_Paul_Ruben%27s_copy_of_the_lost_Battle_of_Anghia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18" y="836712"/>
            <a:ext cx="7775614" cy="56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3087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Винчи. Битва при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Ангиари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1503-1506г.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9959" y="1064865"/>
            <a:ext cx="277653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Намеренно гротескна и символична картина нидерландского художника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Босха </a:t>
            </a:r>
            <a:r>
              <a:rPr lang="ru-RU" sz="24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«Несение креста»,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посвященная мученическим страданиям Иисуса Христа.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58" y="1196752"/>
            <a:ext cx="5946006" cy="545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16033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 многолико и низменно, оно обладает способностью прорастать в веках.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Примеров в искусстве множе­ство.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0135" y="5661248"/>
            <a:ext cx="270033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Иероним Босх. Несение креста. 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1490-1500г.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соотносится с низменным, мелочным, ситуативным.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сравнении с предательством, обманом, трусостью, двуличностью, бесчестием, несправедливостью или религиозным фанатизмом то положительное, что выражено в прекрасном и возвышенном, воспринимается более глубоко.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444035"/>
            <a:ext cx="6054955" cy="411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15888"/>
            <a:ext cx="9109075" cy="581818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 ученые утвер­ждают, что возвышенное способно производить неприятное впечатление, дру­гие говорили о способности возвышенного доставлять человеку на­слаждение. Третьи, что возвышенное возбуждает в человеке слож­ную гамму чувств: через страх - к радости.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Чьи взгляды вам кажутся наи­более убедительными? Почему?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столетия затянулся спор о границах возвышенного и прекрасного. Одни считают возвышенное и прекрасное независимыми друг от друга эстетическими категориями. Другие пытаются «растворить» возвышенное в прекрасном.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Су­ществуют ли, по-вашему, объективные основания для подобных противоречи­вых суждений?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ли возвышенное прекрасно? Может ли злое стать возвышенным в искусстве?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Опираясь на известные произведения, приведите примеры, когда зло­дей проявляет удивительное благородство, а герой становится носителем вечно­го зла.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в них соотношение Добра и Зла?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5846763"/>
            <a:ext cx="4645026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5846763"/>
            <a:ext cx="46783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Несение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креста (картина Босха, Гент). Википедия.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https://ru.wikipedia.org/wiki/%D0%9D%D0%B5%D1%81%D0%B5%D0%BD%D0%B8%D0%B5_%D0%BA%D1%80%D0%B5%D1%81%D1%82%D0%B0_(%D0%BA%D0%B0%D1%80%D1%82%D0%B8%D0%BD%D0%B0_%D0%91%D0%BE%D1%81%D1%85%D0%B0,_%D0%93%D0%B5%D0%BD%D1%82)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Рисунки и живопись Лермонтова. Википедия.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https://ru.wikipedia.org/wiki/%D0%A0%D0%B8%D1%81%D1%83%D0%BD%D0%BA%D0%B8_%D0%B8_%D0%B6%D0%B8%D0%B2%D0%BE%D0%BF%D0%B8%D1%81%D1%8C_%D0%9B%D0%B5%D1%80%D0%BC%D0%BE%D0%BD%D1%82%D0%BE%D0%B2%D0%B0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Пергамский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алтарь. Википедия.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https://ru.wikipedia.org/wiki/%D0%9F%D0%B5%D1%80%D0%B3%D0%B0%D0%BC%D1%81%D0%BA%D0%B8%D0%B9_%D0%B0%D0%BB%D1%82%D0%B0%D1%80%D1%8C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068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http://im6-tub.yandex.net/i?id=44862707&amp;tov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55" y="2276872"/>
            <a:ext cx="1501775" cy="2214563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im8-tub.yandex.net/i?id=106246980&amp;tov=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388" y="2969473"/>
            <a:ext cx="1500188" cy="2257425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im7-tub.yandex.net/i?id=55148644&amp;tov=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907" y="2237609"/>
            <a:ext cx="1606550" cy="2214563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http://im3-tub.yandex.net/i?id=48094919&amp;tov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160" y="2969473"/>
            <a:ext cx="1556893" cy="2342896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ttp://im2-tub.yandex.net/i?id=46025752&amp;tov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37609"/>
            <a:ext cx="1500188" cy="2211388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 descr="http://im7-tub.yandex.net/i?id=47514767&amp;tov=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52" y="3064824"/>
            <a:ext cx="1576175" cy="2216496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988" y="5430838"/>
            <a:ext cx="7870825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Эстетическое воспитание – это высшая форма человеческого воспитания, в основе которого лежит искусство, понятие о красоте.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произведений искусства не понять,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зная ос­новных эстетических категорий.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Эсте­тика – наука о прекрасном в искусстве и жизни.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«Эстети­ка» (от греч. глагола «ощущаю», «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воспри­нимаю») – связано с восприятием прекрасного человеком.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63" y="1124744"/>
            <a:ext cx="3851275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Эстетика владеет категориями, среди кото­рых особое значение для восприятия и оценки произведений искус­ства имеют категории:           </a:t>
            </a:r>
          </a:p>
          <a:p>
            <a:pPr marL="6840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и низменное, </a:t>
            </a:r>
          </a:p>
          <a:p>
            <a:pPr marL="6840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трагическое и комическое. </a:t>
            </a:r>
          </a:p>
        </p:txBody>
      </p:sp>
      <p:pic>
        <p:nvPicPr>
          <p:cNvPr id="6147" name="Picture 3" descr="C:\Мои документы\Мои рисунки\виды ис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38" y="404813"/>
            <a:ext cx="5043487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ournetlife.ru/uploads/images/default/jan_piterbrueg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3615">
            <a:off x="4852988" y="1860550"/>
            <a:ext cx="33575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6100" y="1916113"/>
            <a:ext cx="4462463" cy="3968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- одна из интереснейших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категорий эстетики. 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 слово «возвышенное» восходит к таким родственным словам, как «высь», «высота». </a:t>
            </a:r>
          </a:p>
        </p:txBody>
      </p:sp>
      <p:pic>
        <p:nvPicPr>
          <p:cNvPr id="7171" name="Picture 2" descr="http://www.myjulia.ru/data/cache/2010/06/13/439991_3453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052513"/>
            <a:ext cx="39989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91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в искусстве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96" y="44624"/>
            <a:ext cx="54700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древнейших времен высота повет и манит к себе людей.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Покорение высот связано для человека с воплощением его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вечной мечты о достижении идеала.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нашло отражение в народных сказках о ковре-самолете, в античных легендах о летающем Пегасе и крылатом Икаре. </a:t>
            </a:r>
          </a:p>
        </p:txBody>
      </p:sp>
      <p:pic>
        <p:nvPicPr>
          <p:cNvPr id="717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522665"/>
            <a:ext cx="2405989" cy="42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167" y="3183945"/>
            <a:ext cx="4076881" cy="360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4624"/>
            <a:ext cx="35638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7092950" y="2205038"/>
            <a:ext cx="1982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Ковер-самолет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050925" y="6300788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Пегас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5707063" y="5208588"/>
            <a:ext cx="1152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Дедал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его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юный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сын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Икар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54" y="116632"/>
            <a:ext cx="493236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Непреодолимое жела­ние покорить горные вершины запечатлено в стихотворениях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Ф.И.Тютчева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А.А.Фета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В.С.Высоцкого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Ю.И.Визбора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593976" cy="3593976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cs616419.vk.me/v616419130/f7b7/KIscalkoxV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0194" y="3942660"/>
            <a:ext cx="3973937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288" y="6381750"/>
            <a:ext cx="45926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Вид Тифлиса. 1837г.</a:t>
            </a:r>
          </a:p>
        </p:txBody>
      </p:sp>
      <p:pic>
        <p:nvPicPr>
          <p:cNvPr id="8198" name="Picture 4" descr="https://upload.wikimedia.org/wikipedia/commons/thumb/8/8c/Lermontov_TiflisGLM.jpg/1024px-Lermontov_TiflisGL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96" y="2549907"/>
            <a:ext cx="4808420" cy="383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37719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созерцание высоких гор, отмечал художник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Н.К.Рерих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наполняет дух человека «чем-то зовущим, неукротимо влекущим». 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07950" y="2781300"/>
            <a:ext cx="3516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Н.К.Рерих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Серия "Святыни и твердыни". 1925г. </a:t>
            </a:r>
          </a:p>
        </p:txBody>
      </p:sp>
      <p:pic>
        <p:nvPicPr>
          <p:cNvPr id="9221" name="Picture 2" descr="http://mze.ucoz.ru/_fr/1/7923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53" y="3427413"/>
            <a:ext cx="4698189" cy="322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3" name="Прямоугольник 4"/>
          <p:cNvSpPr>
            <a:spLocks noChangeArrowheads="1"/>
          </p:cNvSpPr>
          <p:nvPr/>
        </p:nvSpPr>
        <p:spPr bwMode="auto">
          <a:xfrm>
            <a:off x="5631599" y="3257105"/>
            <a:ext cx="337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Н.К.Рерих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Лао-Цзы, серия "Знамёна Востока", 1924г. </a:t>
            </a:r>
          </a:p>
        </p:txBody>
      </p:sp>
      <p:pic>
        <p:nvPicPr>
          <p:cNvPr id="9224" name="Picture 6" descr="http://mze.ucoz.ru/_fr/1/82026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258" y="179474"/>
            <a:ext cx="5031944" cy="307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4984389" y="4107308"/>
            <a:ext cx="4139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Возвышенное всегда выражает устремленность людей к еще более высоким, идеальным целям и задачам.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Отсюда безмер­ность, </a:t>
            </a:r>
            <a:r>
              <a:rPr lang="ru-RU" sz="2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безгра-ничность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возвышенного.</a:t>
            </a:r>
          </a:p>
        </p:txBody>
      </p:sp>
      <p:pic>
        <p:nvPicPr>
          <p:cNvPr id="3" name="047 Здесь вам не равн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6559550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97" y="269864"/>
            <a:ext cx="392392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проявлением возвышенного в </a:t>
            </a:r>
            <a:endParaRPr lang="ru-RU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природе 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встречается каждый из нас.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сдержать восхищения от картины ночного неба, усеянного звездами</a:t>
            </a:r>
          </a:p>
        </p:txBody>
      </p:sp>
      <p:pic>
        <p:nvPicPr>
          <p:cNvPr id="61442" name="Picture 2" descr="http://delayfoto.ru/wp-content/uploads/2012/07/i-1082bf626317d76869fca25f69b201d7-night_sky-9030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95528"/>
            <a:ext cx="5060815" cy="331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9088" y="3663715"/>
            <a:ext cx="395967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трепетные чувства вызывают у нас безбрежный простор океанов с рокочущим грохотом волн и заоблачные вершины гор, по­крытые вечными снеговыми шапками.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896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1470</Words>
  <Application>Microsoft Office PowerPoint</Application>
  <PresentationFormat>Экран (4:3)</PresentationFormat>
  <Paragraphs>146</Paragraphs>
  <Slides>27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106</cp:revision>
  <dcterms:created xsi:type="dcterms:W3CDTF">2010-10-02T03:08:19Z</dcterms:created>
  <dcterms:modified xsi:type="dcterms:W3CDTF">2017-02-07T11:16:19Z</dcterms:modified>
</cp:coreProperties>
</file>