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61" r:id="rId3"/>
    <p:sldId id="257" r:id="rId4"/>
    <p:sldId id="262" r:id="rId5"/>
    <p:sldId id="264" r:id="rId6"/>
    <p:sldId id="260" r:id="rId7"/>
    <p:sldId id="265" r:id="rId8"/>
    <p:sldId id="266" r:id="rId9"/>
    <p:sldId id="277" r:id="rId10"/>
    <p:sldId id="271" r:id="rId11"/>
    <p:sldId id="263" r:id="rId12"/>
    <p:sldId id="268" r:id="rId13"/>
    <p:sldId id="267" r:id="rId14"/>
    <p:sldId id="269" r:id="rId15"/>
    <p:sldId id="274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4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/>
          <p:cNvPicPr>
            <a:picLocks noChangeAspect="1"/>
          </p:cNvPicPr>
          <p:nvPr userDrawn="1"/>
        </p:nvPicPr>
        <p:blipFill>
          <a:blip r:embed="rId3"/>
          <a:srcRect t="-2"/>
          <a:stretch>
            <a:fillRect/>
          </a:stretch>
        </p:blipFill>
        <p:spPr bwMode="auto">
          <a:xfrm>
            <a:off x="-7938" y="-34925"/>
            <a:ext cx="6235701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575425" y="765175"/>
            <a:ext cx="2460625" cy="628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3"/>
          <p:cNvSpPr/>
          <p:nvPr userDrawn="1"/>
        </p:nvSpPr>
        <p:spPr>
          <a:xfrm>
            <a:off x="8175658" y="-34862"/>
            <a:ext cx="968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5000"/>
                  </a:schemeClr>
                </a:solidFill>
                <a:latin typeface="+mn-lt"/>
              </a:rPr>
              <a:t>bayovan</a:t>
            </a:r>
            <a:endParaRPr lang="ru-RU" dirty="0">
              <a:solidFill>
                <a:schemeClr val="lt1">
                  <a:alpha val="6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>
                  <a:alpha val="65000"/>
                </a:schemeClr>
              </a:solidFill>
              <a:latin typeface="+mn-lt"/>
            </a:endParaRPr>
          </a:p>
        </p:txBody>
      </p:sp>
      <p:pic>
        <p:nvPicPr>
          <p:cNvPr id="7" name="Рисунок 14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4925" y="3716338"/>
            <a:ext cx="1535113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1C53-C714-4054-8D46-50E0E25C075A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24300" y="63817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588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5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392613"/>
            <a:ext cx="20002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586B-B799-4852-8DB1-996870FDB511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315B-7AE7-4D37-8AA9-BF7EB3FF3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5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5210175"/>
            <a:ext cx="2332037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60BEA-3FD8-45DD-A5B8-137768736208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3938" y="63817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FAAE-169F-4E05-808C-ECB247AE0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6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45300" y="1268413"/>
            <a:ext cx="2263775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5607-A8E7-4D9D-B545-1245129E01CA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B799-5AF9-4532-A947-C8335899D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4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500438"/>
            <a:ext cx="20510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F197-EA42-4E1C-8B93-EE7B6667CF62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6146-F15B-40FE-9237-D049366F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3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3213100"/>
            <a:ext cx="31051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3006-4EA2-4B10-B71C-922EFB370FBE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24879-11B5-487B-9637-E31C566B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6" name="Скругленный прямоугольник 7"/>
          <p:cNvSpPr/>
          <p:nvPr userDrawn="1"/>
        </p:nvSpPr>
        <p:spPr>
          <a:xfrm>
            <a:off x="179388" y="260350"/>
            <a:ext cx="8713787" cy="6223000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" y="3716338"/>
            <a:ext cx="1535113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165F-7676-48A6-B7B8-77AD38AAE2AF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CD0C-8104-4F7B-9D89-9D75FC1A8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2"/>
          </p:nvPr>
        </p:nvSpPr>
        <p:spPr>
          <a:xfrm>
            <a:off x="1476375" y="63690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0730EB-C5B6-4C43-8A7A-DC6C1A7226BB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6226175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3348038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32F4C8-9E0D-4AC9-8B19-41EB25C22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6702/134091466.1ba/0_106b7e_d188c7a2_orig" TargetMode="External"/><Relationship Id="rId13" Type="http://schemas.openxmlformats.org/officeDocument/2006/relationships/hyperlink" Target="https://img-fotki.yandex.ru/get/5402/134091466.18e/0_fb746_ca8ca728_orig" TargetMode="External"/><Relationship Id="rId3" Type="http://schemas.openxmlformats.org/officeDocument/2006/relationships/hyperlink" Target="http://nsportal.ru/nachalnaya-shkola/materialy-mo/2016/02/10/formirovanie-navykov-informatsionnoy-gramotnosti-v" TargetMode="External"/><Relationship Id="rId7" Type="http://schemas.openxmlformats.org/officeDocument/2006/relationships/hyperlink" Target="https://img-fotki.yandex.ru/get/5212/134091466.166/0_ee414_864dba14_orig" TargetMode="External"/><Relationship Id="rId12" Type="http://schemas.openxmlformats.org/officeDocument/2006/relationships/hyperlink" Target="https://img-fotki.yandex.ru/get/6513/134091466.0/0_8dca9_3276050b_orig" TargetMode="External"/><Relationship Id="rId2" Type="http://schemas.openxmlformats.org/officeDocument/2006/relationships/hyperlink" Target="http://festival.1september.ru/articles/612161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mg-fotki.yandex.ru/get/9765/134091466.118/0_ddd74_57b36325_orig" TargetMode="External"/><Relationship Id="rId11" Type="http://schemas.openxmlformats.org/officeDocument/2006/relationships/hyperlink" Target="https://img-fotki.yandex.ru/get/4700/134091466.18f/0_fb75b_e33ffaf4_orig" TargetMode="External"/><Relationship Id="rId5" Type="http://schemas.openxmlformats.org/officeDocument/2006/relationships/hyperlink" Target="https://img-fotki.yandex.ru/get/9805/134091466.18e/0_fb745_a6c01c19_orig" TargetMode="External"/><Relationship Id="rId10" Type="http://schemas.openxmlformats.org/officeDocument/2006/relationships/hyperlink" Target="https://img-fotki.yandex.ru/get/5102/134091466.1bf/0_107b1c_f364ae71_orig" TargetMode="External"/><Relationship Id="rId4" Type="http://schemas.openxmlformats.org/officeDocument/2006/relationships/hyperlink" Target="https://img-fotki.yandex.ru/get/6844/134091466.19a/0_ffe44_138376f7_orig" TargetMode="External"/><Relationship Id="rId9" Type="http://schemas.openxmlformats.org/officeDocument/2006/relationships/hyperlink" Target="https://img-fotki.yandex.ru/get/6511/134091466.0/0_8dcaa_d81cfe24_or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ctrTitle"/>
          </p:nvPr>
        </p:nvSpPr>
        <p:spPr>
          <a:xfrm>
            <a:off x="0" y="735013"/>
            <a:ext cx="6084888" cy="3054350"/>
          </a:xfrm>
        </p:spPr>
        <p:txBody>
          <a:bodyPr/>
          <a:lstStyle/>
          <a:p>
            <a:pPr eaLnBrk="1" hangingPunct="1"/>
            <a:r>
              <a:rPr lang="ru-RU" sz="4700" b="1" smtClean="0">
                <a:solidFill>
                  <a:schemeClr val="bg1"/>
                </a:solidFill>
                <a:latin typeface="Calibri" pitchFamily="34" charset="0"/>
              </a:rPr>
              <a:t>Формирование информационной грамотности в начальной школе</a:t>
            </a:r>
            <a:r>
              <a:rPr lang="ru-RU" sz="47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685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132138" y="4149725"/>
            <a:ext cx="51847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материала:</a:t>
            </a:r>
          </a:p>
          <a:p>
            <a:r>
              <a:rPr lang="ru-RU" b="1">
                <a:latin typeface="Calibri" pitchFamily="34" charset="0"/>
              </a:rPr>
              <a:t>Мурашева Валентина Николаевна,</a:t>
            </a:r>
          </a:p>
          <a:p>
            <a:r>
              <a:rPr lang="ru-RU" b="1">
                <a:latin typeface="Calibri" pitchFamily="34" charset="0"/>
              </a:rPr>
              <a:t>учитель начальных классов </a:t>
            </a:r>
          </a:p>
          <a:p>
            <a:r>
              <a:rPr lang="ru-RU" b="1">
                <a:latin typeface="Calibri" pitchFamily="34" charset="0"/>
              </a:rPr>
              <a:t>высшей квалификационной категории,</a:t>
            </a:r>
          </a:p>
          <a:p>
            <a:r>
              <a:rPr lang="ru-RU" b="1">
                <a:latin typeface="Calibri" pitchFamily="34" charset="0"/>
              </a:rPr>
              <a:t>МБОУ «Евдская школа»,</a:t>
            </a:r>
          </a:p>
          <a:p>
            <a:r>
              <a:rPr lang="ru-RU" b="1">
                <a:latin typeface="Calibri" pitchFamily="34" charset="0"/>
              </a:rPr>
              <a:t>Красноборский район,</a:t>
            </a:r>
          </a:p>
          <a:p>
            <a:r>
              <a:rPr lang="ru-RU" b="1">
                <a:latin typeface="Calibri" pitchFamily="34" charset="0"/>
              </a:rPr>
              <a:t>Архангельская область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д. Городищенская, 201</a:t>
            </a:r>
            <a:r>
              <a:rPr lang="ru-RU" b="1">
                <a:solidFill>
                  <a:schemeClr val="bg1"/>
                </a:solidFill>
              </a:rPr>
              <a:t>5</a:t>
            </a:r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765175"/>
            <a:ext cx="7715250" cy="5256213"/>
          </a:xfrm>
        </p:spPr>
        <p:txBody>
          <a:bodyPr/>
          <a:lstStyle/>
          <a:p>
            <a:r>
              <a:rPr lang="ru-RU" sz="1600" smtClean="0">
                <a:latin typeface="Calibri" pitchFamily="34" charset="0"/>
              </a:rPr>
              <a:t>3</a:t>
            </a:r>
            <a:r>
              <a:rPr lang="ru-RU" sz="1600" b="1" smtClean="0">
                <a:latin typeface="Calibri" pitchFamily="34" charset="0"/>
              </a:rPr>
              <a:t>. Деятельность учащихся, связанная с </a:t>
            </a:r>
            <a:r>
              <a:rPr lang="ru-RU" sz="1600" b="1" i="1" smtClean="0">
                <a:latin typeface="Calibri" pitchFamily="34" charset="0"/>
              </a:rPr>
              <a:t>использованием информации</a:t>
            </a:r>
            <a:r>
              <a:rPr lang="ru-RU" sz="1600" b="1" smtClean="0">
                <a:latin typeface="Calibri" pitchFamily="34" charset="0"/>
              </a:rPr>
              <a:t> наиболее разнообразна и занимает большую часть учебного времени. Использование информации предполагает следующие знания и умения:</a:t>
            </a:r>
            <a:br>
              <a:rPr lang="ru-RU" sz="1600" b="1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знание нескольких программ, позволяющих просматривать и редактировать текстовые документы в электронном формате;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знание нескольких программ, позволяющих просматривать и редактировать графические объекты, в том числе и анимационные;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знание нескольких программ, позволяющих прослушивать и редактировать аудио файлы;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знание нескольких программ, позволяющих просматривать и редактировать видео файлы;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умение редактировать текст: вставка недостающих фрагментов, частичное изменение содержания в соответствии с проведенным анализом написанного ранее или поставленной учебной задачей, исправление ошибок, использования функций проверки правописания; создание печатных публикаций и публикаций в Интернете;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умение редактировать цифровое изображение, полученное с цифрового аппарата, микроскопа, с помощью веб камеры, открытие изображения в окне графического редактора, уменьшение объёма изображения, поворот, обрезание по выделению, сохранение в папке;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умение редактировать звуковой файл: прослушивание, обрезка, копирование фрагментов, сохранение в папке;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умение редактировать видеоизображения: просмотр, отбор, удаление лишних кадров, добавление титров, переходов, редактирование дикторского текста и звукового сопровождения, сохранение в папке.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умение создавать и редактировать простые анимационные объекты.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7489825" cy="3671888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Calibri" pitchFamily="34" charset="0"/>
              </a:rPr>
              <a:t>4.</a:t>
            </a:r>
            <a:r>
              <a:rPr lang="ru-RU" sz="1600" b="1" smtClean="0">
                <a:latin typeface="Calibri" pitchFamily="34" charset="0"/>
              </a:rPr>
              <a:t> </a:t>
            </a:r>
            <a:r>
              <a:rPr lang="ru-RU" sz="1600" b="1" i="1" smtClean="0">
                <a:latin typeface="Calibri" pitchFamily="34" charset="0"/>
              </a:rPr>
              <a:t>Обмен информацией</a:t>
            </a:r>
            <a:r>
              <a:rPr lang="ru-RU" sz="1600" b="1" smtClean="0">
                <a:latin typeface="Calibri" pitchFamily="34" charset="0"/>
              </a:rPr>
              <a:t> подразумевает наличие умений и навыков:</a:t>
            </a:r>
            <a:br>
              <a:rPr lang="ru-RU" sz="1600" b="1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  знание о разных способах обмена и передачи информации, умение выбрать самостоятельно или с помощью взрослого наиболее подходящий способ в соответствии с предметными учебными задачами и целью обмена информацией;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 умение сохранять информацию на любом электронном носителе, помимо компьютера, хранение файлов в сети;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умение передавать файлы любого формата с помощью электронной почты, программ, позволяющих устанавливать коммуникацию на дистанции;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  умение построить выступление перед аудиторией;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 умение построить письменное высказывание и разместить его в форуме;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умение представить информацию в письменном виде (доклад, реферат, письмо и т. д.)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• умение пользоваться программами, позволяющими установить видео, аудио, чат конференцию с учителями и сверстниками для получения дистанционной консультации и обмена учебной информацией.</a:t>
            </a:r>
          </a:p>
        </p:txBody>
      </p:sp>
      <p:pic>
        <p:nvPicPr>
          <p:cNvPr id="19458" name="Рисунок 7"/>
          <p:cNvPicPr>
            <a:picLocks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716338"/>
            <a:ext cx="2195513" cy="3141662"/>
          </a:xfrm>
        </p:spPr>
      </p:pic>
      <p:pic>
        <p:nvPicPr>
          <p:cNvPr id="19459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789363"/>
            <a:ext cx="1824037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1619250" y="620713"/>
            <a:ext cx="5832475" cy="55054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Calibri" pitchFamily="34" charset="0"/>
              </a:rPr>
              <a:t>      Все перечисленные выше умения обеспечат учащимся формирование предметных навыков и успешное освоение содержания начального образования. В свою очередь предметное содержание начального образования обеспечивает формирование информационной грамотности за счет включения перечисленных умений в предметное обучение и составления программ начального образования с целью формирования информационной грамотности выпускника начальной школы. Несмотря на прямую включенность приведенного содержания в предметные программы начального обучения, информационная грамотность относится к общепредметным компонентам образовательного стандарта и лежит в основе формирования одной из ключевых образовательных компетенций, а именно, ИКТ- компетентности учащихся.</a:t>
            </a:r>
          </a:p>
        </p:txBody>
      </p:sp>
      <p:pic>
        <p:nvPicPr>
          <p:cNvPr id="20483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541713"/>
            <a:ext cx="2281238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5940425" cy="5761037"/>
          </a:xfrm>
        </p:spPr>
        <p:txBody>
          <a:bodyPr/>
          <a:lstStyle/>
          <a:p>
            <a:r>
              <a:rPr lang="ru-RU" sz="1600" b="1" smtClean="0">
                <a:latin typeface="Calibri" pitchFamily="34" charset="0"/>
              </a:rPr>
              <a:t>Предполагается, что в результате освоения общих навыков работы с информацией выпускники начальной школы будут уметь:</a:t>
            </a:r>
            <a:br>
              <a:rPr lang="ru-RU" sz="1600" b="1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оценивать потребность в дополнительной информации;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определять возможные источники информации и способы её поиска;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осуществлять поиск информации в словарях, справочниках, энциклопедиях, библиотеках, Интернете; получать информацию из наблюдений, при обобщении;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анализировать полученные сведения, выделяя признаки и их значения,  и представлять информацию в наглядном виде (таблицы, схемы, диаграммы);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наращивать свои собственные знания, сравнивая, обобщая и систематизируя полученную информацию и имеющиеся знания, обновляя представления о причинно-следственных связях;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создавать свои информационные объекты (сообщения, небольшие сочинения, графические работы);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использовать информацию для построения умозаключений;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использовать информацию для принятия решений;</a:t>
            </a:r>
            <a:br>
              <a:rPr lang="ru-RU" sz="1600" smtClean="0">
                <a:latin typeface="Calibri" pitchFamily="34" charset="0"/>
              </a:rPr>
            </a:br>
            <a:r>
              <a:rPr lang="ru-RU" sz="1600" smtClean="0">
                <a:latin typeface="Calibri" pitchFamily="34" charset="0"/>
              </a:rPr>
              <a:t>при работе с информацией применять средства информационно-коммуникационных технологий.</a:t>
            </a:r>
          </a:p>
        </p:txBody>
      </p:sp>
      <p:pic>
        <p:nvPicPr>
          <p:cNvPr id="21506" name="Рисунок 6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3789363"/>
            <a:ext cx="1608137" cy="3068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549275"/>
            <a:ext cx="6275388" cy="33115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Calibri" pitchFamily="34" charset="0"/>
              </a:rPr>
              <a:t>    Учителю требуется найти и применить формы, методы и приёмы учебной деятельности, максимально способствующие формированию информационной грамотности учащихся. </a:t>
            </a:r>
          </a:p>
        </p:txBody>
      </p:sp>
      <p:pic>
        <p:nvPicPr>
          <p:cNvPr id="22531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43300"/>
            <a:ext cx="2286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284538"/>
            <a:ext cx="18954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670718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Calibri" pitchFamily="34" charset="0"/>
              </a:rPr>
              <a:t>   Формирование выше перечисленных умений, связанных с информационной грамотностью учащихся, будет иметь больший успех при тесной взаимосвязи компонентов учебного процесса, воспитательных мероприятий и дополнительного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6851650" cy="56165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</a:rPr>
              <a:t>     Здесь должно проявиться мастерство педагога как организатора, его профессиональная выдумка, способность увлекать новыми идеями и проектами. При умелом вовлечении учащихся в этот процесс, они должны ощутить потребность в поиске новой информации, желание поделиться этой информацией с другими. Здесь педагог работает на повышение самооценки детей, реализацию творческого потенциала каждого ребёнка, утверждение его в коллективе и как отдельной и неповторимой личности. А у ребёнка формируется умение оценивать потребность в дополнительной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4813"/>
            <a:ext cx="5473700" cy="5832475"/>
          </a:xfrm>
        </p:spPr>
        <p:txBody>
          <a:bodyPr/>
          <a:lstStyle/>
          <a:p>
            <a:r>
              <a:rPr lang="ru-RU" sz="2000" smtClean="0">
                <a:latin typeface="Calibri" pitchFamily="34" charset="0"/>
              </a:rPr>
              <a:t>В процессе обучения учащимся начальных классов часто требуется выполнять задания, которые требуют от них умений ориентироваться в большом объёме информации, найти и выбрать тот материал, который подходит к теме. Это задания типа: написание сообщения, доклада, подбор литературы по заданной теме. Но, к сожалению, младший школьник, как правило, самостоятельно это задание выполнить не может и просит помощи взрослых. Получается, что задание выполняет взрослый, а ребёнок его лишь воспроизводит. Возникает вопрос: как помочь маленькому ребёнку ориентироваться в большом объёме информации?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>
                <a:latin typeface="Calibri" pitchFamily="34" charset="0"/>
              </a:rPr>
              <a:t>На данный момент нет никакой методики обучения детей информационной грамотности, и эта проблема остаётся не разрешённой.</a:t>
            </a:r>
            <a:r>
              <a:rPr lang="ru-RU" sz="4000" smtClean="0">
                <a:latin typeface="Calibri" pitchFamily="34" charset="0"/>
              </a:rPr>
              <a:t> </a:t>
            </a:r>
          </a:p>
        </p:txBody>
      </p:sp>
      <p:pic>
        <p:nvPicPr>
          <p:cNvPr id="25602" name="Рисунок 7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3644900"/>
            <a:ext cx="2070100" cy="3213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584325"/>
          </a:xfrm>
        </p:spPr>
        <p:txBody>
          <a:bodyPr/>
          <a:lstStyle/>
          <a:p>
            <a:r>
              <a:rPr lang="ru-RU" smtClean="0">
                <a:latin typeface="Calibri" pitchFamily="34" charset="0"/>
              </a:rPr>
              <a:t>Используемые ресурсы:</a:t>
            </a:r>
            <a:br>
              <a:rPr lang="ru-RU" smtClean="0">
                <a:latin typeface="Calibri" pitchFamily="34" charset="0"/>
              </a:rPr>
            </a:br>
            <a:r>
              <a:rPr lang="ru-RU" sz="1200" smtClean="0">
                <a:latin typeface="Calibri" pitchFamily="34" charset="0"/>
              </a:rPr>
              <a:t>Судина С.В.</a:t>
            </a:r>
            <a:r>
              <a:rPr lang="ru-RU" sz="1200" smtClean="0"/>
              <a:t> </a:t>
            </a:r>
            <a:r>
              <a:rPr lang="ru-RU" sz="1200" smtClean="0">
                <a:latin typeface="Calibri" pitchFamily="34" charset="0"/>
              </a:rPr>
              <a:t>Формирование информационной грамотности в начальной школе</a:t>
            </a:r>
            <a:r>
              <a:rPr lang="ru-RU" sz="1200" smtClean="0"/>
              <a:t> </a:t>
            </a:r>
            <a:r>
              <a:rPr lang="ru-RU" sz="1400" smtClean="0">
                <a:latin typeface="Calibri" pitchFamily="34" charset="0"/>
                <a:hlinkClick r:id="rId2"/>
              </a:rPr>
              <a:t>http://festival.1september.ru/articles/612161/</a:t>
            </a:r>
            <a:r>
              <a:rPr lang="ru-RU" sz="1400" smtClean="0">
                <a:latin typeface="Calibri" pitchFamily="34" charset="0"/>
              </a:rPr>
              <a:t/>
            </a:r>
            <a:br>
              <a:rPr lang="ru-RU" sz="1400" smtClean="0">
                <a:latin typeface="Calibri" pitchFamily="34" charset="0"/>
              </a:rPr>
            </a:br>
            <a:r>
              <a:rPr lang="ru-RU" sz="1400" smtClean="0">
                <a:latin typeface="Calibri" pitchFamily="34" charset="0"/>
              </a:rPr>
              <a:t>Христофорова С.Л. Формирование навыков информационной грамотности в начальной школе </a:t>
            </a:r>
            <a:r>
              <a:rPr lang="ru-RU" sz="1400" smtClean="0">
                <a:latin typeface="Calibri" pitchFamily="34" charset="0"/>
                <a:hlinkClick r:id="rId3"/>
              </a:rPr>
              <a:t>http://nsportal.ru/nachalnaya-shkola/materialy-mo/2016/02/10/formirovanie-navykov-informatsionnoy-gramotnosti-v</a:t>
            </a:r>
            <a:endParaRPr lang="ru-RU" sz="1400" smtClean="0"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Фон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4"/>
              </a:rPr>
              <a:t>https://img-fotki.yandex.ru/get/6844/134091466.19a/0_ffe44_138376f7_orig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Доска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5"/>
              </a:rPr>
              <a:t>https://img-fotki.yandex.ru/get/9805/134091466.18e/0_fb745_a6c01c19_orig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Мальчик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6"/>
              </a:rPr>
              <a:t>https://img-fotki.yandex.ru/get/9765/134091466.118/0_ddd74_57b36325_orig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Мальчик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solidFill>
                  <a:srgbClr val="4D2403"/>
                </a:solidFill>
                <a:latin typeface="Calibri" pitchFamily="34" charset="0"/>
                <a:hlinkClick r:id="rId7"/>
              </a:rPr>
              <a:t>https://img-fotki.yandex.ru/get/5212/134091466.166/0_ee414_864dba14_orig</a:t>
            </a:r>
            <a:endParaRPr lang="ru-RU" sz="1400" smtClean="0">
              <a:solidFill>
                <a:srgbClr val="4D2403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Мальчик 3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8"/>
              </a:rPr>
              <a:t>https://img-fotki.yandex.ru/get/6702/134091466.1ba/0_106b7e_d188c7a2_orig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Мальчик 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9"/>
              </a:rPr>
              <a:t>https</a:t>
            </a:r>
            <a:r>
              <a:rPr lang="ru-RU" sz="1400" smtClean="0">
                <a:latin typeface="Calibri" pitchFamily="34" charset="0"/>
                <a:hlinkClick r:id="rId9"/>
              </a:rPr>
              <a:t>://</a:t>
            </a:r>
            <a:r>
              <a:rPr lang="en-US" sz="1400" smtClean="0">
                <a:latin typeface="Calibri" pitchFamily="34" charset="0"/>
                <a:hlinkClick r:id="rId9"/>
              </a:rPr>
              <a:t>img</a:t>
            </a:r>
            <a:r>
              <a:rPr lang="ru-RU" sz="1400" smtClean="0">
                <a:latin typeface="Calibri" pitchFamily="34" charset="0"/>
                <a:hlinkClick r:id="rId9"/>
              </a:rPr>
              <a:t>-</a:t>
            </a:r>
            <a:r>
              <a:rPr lang="en-US" sz="1400" smtClean="0">
                <a:latin typeface="Calibri" pitchFamily="34" charset="0"/>
                <a:hlinkClick r:id="rId9"/>
              </a:rPr>
              <a:t>fotki</a:t>
            </a:r>
            <a:r>
              <a:rPr lang="ru-RU" sz="1400" smtClean="0">
                <a:latin typeface="Calibri" pitchFamily="34" charset="0"/>
                <a:hlinkClick r:id="rId9"/>
              </a:rPr>
              <a:t>.</a:t>
            </a:r>
            <a:r>
              <a:rPr lang="en-US" sz="1400" smtClean="0">
                <a:latin typeface="Calibri" pitchFamily="34" charset="0"/>
                <a:hlinkClick r:id="rId9"/>
              </a:rPr>
              <a:t>yandex</a:t>
            </a:r>
            <a:r>
              <a:rPr lang="ru-RU" sz="1400" smtClean="0">
                <a:latin typeface="Calibri" pitchFamily="34" charset="0"/>
                <a:hlinkClick r:id="rId9"/>
              </a:rPr>
              <a:t>.</a:t>
            </a:r>
            <a:r>
              <a:rPr lang="en-US" sz="1400" smtClean="0">
                <a:latin typeface="Calibri" pitchFamily="34" charset="0"/>
                <a:hlinkClick r:id="rId9"/>
              </a:rPr>
              <a:t>ru</a:t>
            </a:r>
            <a:r>
              <a:rPr lang="ru-RU" sz="1400" smtClean="0">
                <a:latin typeface="Calibri" pitchFamily="34" charset="0"/>
                <a:hlinkClick r:id="rId9"/>
              </a:rPr>
              <a:t>/</a:t>
            </a:r>
            <a:r>
              <a:rPr lang="en-US" sz="1400" smtClean="0">
                <a:latin typeface="Calibri" pitchFamily="34" charset="0"/>
                <a:hlinkClick r:id="rId9"/>
              </a:rPr>
              <a:t>get</a:t>
            </a:r>
            <a:r>
              <a:rPr lang="ru-RU" sz="1400" smtClean="0">
                <a:latin typeface="Calibri" pitchFamily="34" charset="0"/>
                <a:hlinkClick r:id="rId9"/>
              </a:rPr>
              <a:t>/6511/134091466.0/0_8</a:t>
            </a:r>
            <a:r>
              <a:rPr lang="en-US" sz="1400" smtClean="0">
                <a:latin typeface="Calibri" pitchFamily="34" charset="0"/>
                <a:hlinkClick r:id="rId9"/>
              </a:rPr>
              <a:t>dcaa</a:t>
            </a:r>
            <a:r>
              <a:rPr lang="ru-RU" sz="1400" smtClean="0">
                <a:latin typeface="Calibri" pitchFamily="34" charset="0"/>
                <a:hlinkClick r:id="rId9"/>
              </a:rPr>
              <a:t>_</a:t>
            </a:r>
            <a:r>
              <a:rPr lang="en-US" sz="1400" smtClean="0">
                <a:latin typeface="Calibri" pitchFamily="34" charset="0"/>
                <a:hlinkClick r:id="rId9"/>
              </a:rPr>
              <a:t>d</a:t>
            </a:r>
            <a:r>
              <a:rPr lang="ru-RU" sz="1400" smtClean="0">
                <a:latin typeface="Calibri" pitchFamily="34" charset="0"/>
                <a:hlinkClick r:id="rId9"/>
              </a:rPr>
              <a:t>81</a:t>
            </a:r>
            <a:r>
              <a:rPr lang="en-US" sz="1400" smtClean="0">
                <a:latin typeface="Calibri" pitchFamily="34" charset="0"/>
                <a:hlinkClick r:id="rId9"/>
              </a:rPr>
              <a:t>cfe</a:t>
            </a:r>
            <a:r>
              <a:rPr lang="ru-RU" sz="1400" smtClean="0">
                <a:latin typeface="Calibri" pitchFamily="34" charset="0"/>
                <a:hlinkClick r:id="rId9"/>
              </a:rPr>
              <a:t>24_</a:t>
            </a:r>
            <a:r>
              <a:rPr lang="en-US" sz="1400" smtClean="0">
                <a:latin typeface="Calibri" pitchFamily="34" charset="0"/>
                <a:hlinkClick r:id="rId9"/>
              </a:rPr>
              <a:t>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Учительница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10"/>
              </a:rPr>
              <a:t>https://img-fotki.yandex.ru/get/5102/134091466.1bf/0_107b1c_f364ae71_orig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Девочка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</a:t>
            </a:r>
            <a:r>
              <a:rPr lang="en-US" sz="1400" smtClean="0">
                <a:latin typeface="Calibri" pitchFamily="34" charset="0"/>
                <a:hlinkClick r:id="rId11"/>
              </a:rPr>
              <a:t>https://img-fotki.yandex.ru/get/4700/134091466.18f/0_fb75b_e33ffaf4_orig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Девочка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12"/>
              </a:rPr>
              <a:t>https</a:t>
            </a:r>
            <a:r>
              <a:rPr lang="ru-RU" sz="1400" smtClean="0">
                <a:latin typeface="Calibri" pitchFamily="34" charset="0"/>
                <a:hlinkClick r:id="rId12"/>
              </a:rPr>
              <a:t>://</a:t>
            </a:r>
            <a:r>
              <a:rPr lang="en-US" sz="1400" smtClean="0">
                <a:latin typeface="Calibri" pitchFamily="34" charset="0"/>
                <a:hlinkClick r:id="rId12"/>
              </a:rPr>
              <a:t>img</a:t>
            </a:r>
            <a:r>
              <a:rPr lang="ru-RU" sz="1400" smtClean="0">
                <a:latin typeface="Calibri" pitchFamily="34" charset="0"/>
                <a:hlinkClick r:id="rId12"/>
              </a:rPr>
              <a:t>-</a:t>
            </a:r>
            <a:r>
              <a:rPr lang="en-US" sz="1400" smtClean="0">
                <a:latin typeface="Calibri" pitchFamily="34" charset="0"/>
                <a:hlinkClick r:id="rId12"/>
              </a:rPr>
              <a:t>fotki</a:t>
            </a:r>
            <a:r>
              <a:rPr lang="ru-RU" sz="1400" smtClean="0">
                <a:latin typeface="Calibri" pitchFamily="34" charset="0"/>
                <a:hlinkClick r:id="rId12"/>
              </a:rPr>
              <a:t>.</a:t>
            </a:r>
            <a:r>
              <a:rPr lang="en-US" sz="1400" smtClean="0">
                <a:latin typeface="Calibri" pitchFamily="34" charset="0"/>
                <a:hlinkClick r:id="rId12"/>
              </a:rPr>
              <a:t>yandex</a:t>
            </a:r>
            <a:r>
              <a:rPr lang="ru-RU" sz="1400" smtClean="0">
                <a:latin typeface="Calibri" pitchFamily="34" charset="0"/>
                <a:hlinkClick r:id="rId12"/>
              </a:rPr>
              <a:t>.</a:t>
            </a:r>
            <a:r>
              <a:rPr lang="en-US" sz="1400" smtClean="0">
                <a:latin typeface="Calibri" pitchFamily="34" charset="0"/>
                <a:hlinkClick r:id="rId12"/>
              </a:rPr>
              <a:t>ru</a:t>
            </a:r>
            <a:r>
              <a:rPr lang="ru-RU" sz="1400" smtClean="0">
                <a:latin typeface="Calibri" pitchFamily="34" charset="0"/>
                <a:hlinkClick r:id="rId12"/>
              </a:rPr>
              <a:t>/</a:t>
            </a:r>
            <a:r>
              <a:rPr lang="en-US" sz="1400" smtClean="0">
                <a:latin typeface="Calibri" pitchFamily="34" charset="0"/>
                <a:hlinkClick r:id="rId12"/>
              </a:rPr>
              <a:t>get</a:t>
            </a:r>
            <a:r>
              <a:rPr lang="ru-RU" sz="1400" smtClean="0">
                <a:latin typeface="Calibri" pitchFamily="34" charset="0"/>
                <a:hlinkClick r:id="rId12"/>
              </a:rPr>
              <a:t>/6513/134091466.0/0_8</a:t>
            </a:r>
            <a:r>
              <a:rPr lang="en-US" sz="1400" smtClean="0">
                <a:latin typeface="Calibri" pitchFamily="34" charset="0"/>
                <a:hlinkClick r:id="rId12"/>
              </a:rPr>
              <a:t>dca</a:t>
            </a:r>
            <a:r>
              <a:rPr lang="ru-RU" sz="1400" smtClean="0">
                <a:latin typeface="Calibri" pitchFamily="34" charset="0"/>
                <a:hlinkClick r:id="rId12"/>
              </a:rPr>
              <a:t>9_3276050</a:t>
            </a:r>
            <a:r>
              <a:rPr lang="en-US" sz="1400" smtClean="0">
                <a:latin typeface="Calibri" pitchFamily="34" charset="0"/>
                <a:hlinkClick r:id="rId12"/>
              </a:rPr>
              <a:t>b</a:t>
            </a:r>
            <a:r>
              <a:rPr lang="ru-RU" sz="1400" smtClean="0">
                <a:latin typeface="Calibri" pitchFamily="34" charset="0"/>
                <a:hlinkClick r:id="rId12"/>
              </a:rPr>
              <a:t>_</a:t>
            </a:r>
            <a:r>
              <a:rPr lang="en-US" sz="1400" smtClean="0">
                <a:latin typeface="Calibri" pitchFamily="34" charset="0"/>
                <a:hlinkClick r:id="rId12"/>
              </a:rPr>
              <a:t>orig</a:t>
            </a: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solidFill>
                  <a:srgbClr val="4D2403"/>
                </a:solidFill>
                <a:latin typeface="Calibri" pitchFamily="34" charset="0"/>
              </a:rPr>
              <a:t>Книги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smtClean="0">
                <a:latin typeface="Calibri" pitchFamily="34" charset="0"/>
                <a:hlinkClick r:id="rId13"/>
              </a:rPr>
              <a:t>https://img-fotki.yandex.ru/get/5402/134091466.18e/0_fb746_ca8ca728_orig</a:t>
            </a:r>
            <a:endParaRPr lang="ru-RU" sz="140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0242" name="Текст 4"/>
          <p:cNvSpPr>
            <a:spLocks noGrp="1"/>
          </p:cNvSpPr>
          <p:nvPr>
            <p:ph type="body" idx="1"/>
          </p:nvPr>
        </p:nvSpPr>
        <p:spPr>
          <a:xfrm>
            <a:off x="722313" y="549275"/>
            <a:ext cx="7450137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1"/>
                </a:solidFill>
                <a:latin typeface="Calibri" pitchFamily="34" charset="0"/>
              </a:rPr>
              <a:t>Одна из задач современной школы - научить детей правильно ориентироваться в огромном количестве разнообразной информации, грамотно осуществлять отбор и классификацию информации, работать с различными информационными источниками, а также владеть информационными  технологиями, помогающими образованию, научить использовать их в своей учёбе.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latin typeface="Calibri" pitchFamily="34" charset="0"/>
            </a:endParaRPr>
          </a:p>
        </p:txBody>
      </p:sp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547813" y="404813"/>
            <a:ext cx="7138987" cy="4679950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ru-RU" sz="2400" smtClean="0">
                <a:latin typeface="Calibri" pitchFamily="34" charset="0"/>
              </a:rPr>
              <a:t>    Информационная грамотность педагогов и учащихся  проходит через всю концепцию новых образовательных стандартов. Современные дети значительно отличаются от тех, которые были раньше. Резко возросла информированность детей. Если раньше школа была основным источником получения ребёнком информации о мире, человеке, обществе, природе, то сегодня СМИ оказываются существенным фактором формирования у детей картины мира.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6408738" cy="583247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Calibri" pitchFamily="34" charset="0"/>
              </a:rPr>
              <a:t>Образование, полученное в начальной школе, является базой, фундаментом всего последующего обучения. В том числе это касается и того, как мы научим младших школьников владеть информацией: знать источники информации, уметь искать ответ на интересующий вопрос, отбирать правильно (в соответствии с темой и задачей) информацию, грамотно оформлять и представлять отобранный материал, то есть речь идёт об информационной компетентности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6635750" cy="6191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000" smtClean="0">
                <a:latin typeface="Calibri" pitchFamily="34" charset="0"/>
              </a:rPr>
              <a:t> </a:t>
            </a:r>
            <a:r>
              <a:rPr lang="ru-RU" sz="1800" b="1" smtClean="0">
                <a:latin typeface="Calibri" pitchFamily="34" charset="0"/>
              </a:rPr>
              <a:t>Информационная   грамотность </a:t>
            </a:r>
            <a:r>
              <a:rPr lang="ru-RU" sz="1800" smtClean="0">
                <a:latin typeface="Calibri" pitchFamily="34" charset="0"/>
              </a:rPr>
              <a:t> - это совокупность умений работы с информацией, таких, как: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определять возможные источники информации;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анализировать полученную информацию, используя различного рода схемы, таблицы и т.д. для фиксации результатов;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оценивать информацию с точки зрения её достоверности, точности, достаточности для решения проблемы (задачи);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ощущать потребность в дополнительной информации;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использовать результаты процессов поиска, получения, анализа и оценки информации для принятия решений;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создавать новые (для данного случая) информационные модели объектов и процессов, в том числе с использованием схем, таблиц и т.д.;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наращивать собственный банк знаний за счёт лично значимой информации, необходимой для своей деятельности в самых разных областях;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создавать свои источники информации;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использовать современные технологии при работе с информацией;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умение работать с информацией индивидуально и в группе.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39975" y="3179763"/>
            <a:ext cx="6408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tabLst>
                <a:tab pos="457200" algn="l"/>
              </a:tabLst>
            </a:pPr>
            <a:endParaRPr lang="ru-RU" sz="1600"/>
          </a:p>
          <a:p>
            <a:pPr indent="450850" algn="ctr" eaLnBrk="0" hangingPunct="0">
              <a:tabLst>
                <a:tab pos="457200" algn="l"/>
              </a:tabLst>
            </a:pPr>
            <a:endParaRPr lang="ru-RU" sz="160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979613" y="520700"/>
            <a:ext cx="6913562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>
                <a:latin typeface="Calibri" pitchFamily="34" charset="0"/>
              </a:rPr>
              <a:t>Эти умения формируются на уроках по предметам, на факультативах, в кружках и применяются при выполнении заданий, предполагающих активные действия по поиску, обработке, организации информации и по созданию своих информационных объектов, например, при работе над проектами.</a:t>
            </a:r>
          </a:p>
          <a:p>
            <a:pPr indent="450850" algn="ctr"/>
            <a:r>
              <a:rPr lang="ru-RU" sz="2400">
                <a:latin typeface="Calibri" pitchFamily="34" charset="0"/>
              </a:rPr>
              <a:t>Процесс формирования информационной грамотности учащихся идёт в четырёх основных направлениях независимо от предметной направленности обучения:</a:t>
            </a:r>
          </a:p>
          <a:p>
            <a:pPr indent="450850" algn="ctr"/>
            <a:r>
              <a:rPr lang="ru-RU" sz="2400">
                <a:latin typeface="Calibri" pitchFamily="34" charset="0"/>
              </a:rPr>
              <a:t>·  поиск</a:t>
            </a:r>
          </a:p>
          <a:p>
            <a:pPr indent="450850" algn="ctr"/>
            <a:r>
              <a:rPr lang="ru-RU" sz="2400">
                <a:latin typeface="Calibri" pitchFamily="34" charset="0"/>
              </a:rPr>
              <a:t>·  создание</a:t>
            </a:r>
          </a:p>
          <a:p>
            <a:pPr indent="450850" algn="ctr"/>
            <a:r>
              <a:rPr lang="ru-RU" sz="2400">
                <a:latin typeface="Calibri" pitchFamily="34" charset="0"/>
              </a:rPr>
              <a:t>·  обмен</a:t>
            </a:r>
          </a:p>
          <a:p>
            <a:pPr indent="450850" algn="ctr"/>
            <a:r>
              <a:rPr lang="ru-RU" sz="2400">
                <a:latin typeface="Calibri" pitchFamily="34" charset="0"/>
              </a:rPr>
              <a:t>·  использование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1835150" y="404813"/>
            <a:ext cx="7058025" cy="5761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>
                <a:latin typeface="Calibri" pitchFamily="34" charset="0"/>
              </a:rPr>
              <a:t>1.Совокупность умений, связанных с  </a:t>
            </a:r>
            <a:r>
              <a:rPr lang="ru-RU" sz="1800" b="1" i="1" smtClean="0">
                <a:latin typeface="Calibri" pitchFamily="34" charset="0"/>
              </a:rPr>
              <a:t>поисковой деятельностью</a:t>
            </a:r>
            <a:r>
              <a:rPr lang="ru-RU" sz="1800" b="1" smtClean="0">
                <a:latin typeface="Calibri" pitchFamily="34" charset="0"/>
              </a:rPr>
              <a:t> включает в себя: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умение пользоваться УМК по каждому предмету;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умение определить и построить  план поисковой деятельности;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пользоваться ресурсами домашней, школьной и иных библиотек; умение осуществлять поиск информации </a:t>
            </a:r>
            <a:r>
              <a:rPr lang="ru-RU" sz="1800" u="sng" smtClean="0">
                <a:latin typeface="Calibri" pitchFamily="34" charset="0"/>
              </a:rPr>
              <a:t>в</a:t>
            </a:r>
            <a:r>
              <a:rPr lang="ru-RU" sz="1800" smtClean="0">
                <a:latin typeface="Calibri" pitchFamily="34" charset="0"/>
              </a:rPr>
              <a:t> медиатеке, в том числе, поиск книги или отдельного текста в электронной библиотеке;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осуществлять поиск информации в ходе наблюдений и эксперимента;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умение использовать специальные программы для просмотра информации в Интернете;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умение ориентироваться в поисковых системах сети Интернет;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вести поиск по ключевым словам;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вести поиск информации в электронном тексте и документе;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осуществлять поиск информации в электронных словарях и энциклопедиях;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 умение осуществлять поиск сообщений на определённую тему в форуме;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умение выбирать адекватные поставленной задаче источники информации;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Calibri" pitchFamily="34" charset="0"/>
              </a:rPr>
              <a:t>-  овладение поисковым/просмотровым типом чтения бумажных и электронных документов, книг, статей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Calibri" pitchFamily="34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2051050" y="476250"/>
            <a:ext cx="6913563" cy="63817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smtClean="0">
                <a:latin typeface="Calibri" pitchFamily="34" charset="0"/>
              </a:rPr>
              <a:t>         </a:t>
            </a:r>
            <a:r>
              <a:rPr lang="ru-RU" sz="2800" smtClean="0">
                <a:latin typeface="Calibri" pitchFamily="34" charset="0"/>
              </a:rPr>
              <a:t>2. </a:t>
            </a:r>
            <a:r>
              <a:rPr lang="ru-RU" sz="2800" b="1" i="1" smtClean="0">
                <a:latin typeface="Calibri" pitchFamily="34" charset="0"/>
              </a:rPr>
              <a:t>Создание информации</a:t>
            </a:r>
            <a:r>
              <a:rPr lang="ru-RU" sz="2800" smtClean="0">
                <a:latin typeface="Calibri" pitchFamily="34" charset="0"/>
              </a:rPr>
              <a:t> подразумевает создание различных информационных объектов и организация или структурирование их с целью наилучшего отображения содержания представляемой информации. Информационные объекты могут быть представлены: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Calibri" pitchFamily="34" charset="0"/>
              </a:rPr>
              <a:t>•  в виде рукописного и печатного текста;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Calibri" pitchFamily="34" charset="0"/>
              </a:rPr>
              <a:t>•  аудио файла;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Calibri" pitchFamily="34" charset="0"/>
              </a:rPr>
              <a:t>•  видео файла;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Calibri" pitchFamily="34" charset="0"/>
              </a:rPr>
              <a:t>•  графического изображения;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Calibri" pitchFamily="34" charset="0"/>
              </a:rPr>
              <a:t>•  сложного мультимедийного объекта, в том числе и мультипликационного.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2268538" y="476250"/>
            <a:ext cx="6418262" cy="59055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Calibri" pitchFamily="34" charset="0"/>
              </a:rPr>
              <a:t>            </a:t>
            </a:r>
            <a:r>
              <a:rPr lang="ru-RU" sz="1400" b="1" smtClean="0">
                <a:latin typeface="Calibri" pitchFamily="34" charset="0"/>
              </a:rPr>
              <a:t>Создание информационных объектов включает себя возможность редактирования готовых объектов и предполагает наличие следующих  умений и навыков: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  •  умение записать текст на листе бумаги;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  •  умение организовать информацию на листе бумаги (выделение цветом, подчёркиванием и т. д. некоторых частей текста);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 •  умение набирать и форматировать текст в любой компьютерной программе;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 •  умение выбирать любую доступную компьютерную программу, позволяющую сделать запись звука и создавать с её помощью аудио файлы;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 •  умение создавать на бумаге и с помощью любой доступной компьютерной программы электронные таблицы с числовыми данными и диаграммы;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 •  умение создавать графические изображения с помощью материальных или цифровых инструментов и устройств, такие как карандашный рисунок, цифровая фотография, рисунок, выполненный инструментами графического редактора, позволяющими изображать линии различного цвета и толщины, выполнять заливку цветом, использовать операции копирования и вставки изображения и его частей;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•  умение создавать интерактивные модели, выполненные с применением различных технологий, включая разработку виртуальных моделей, в программных средах, соответствующих возрасту учащихся и позволяющих управлять собственными информационными объектами;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Calibri" pitchFamily="34" charset="0"/>
              </a:rPr>
              <a:t>      •  умение создавать видео файлы, с отснятым на видеокамеру или с помощью веб камеры изображением и отредактированным с помощью любой доступной компьютерной программы, позволяющей удалить лишние кадры, установить титры и переходы между кадрами, записать и наложить на видеоряд дикторский текст и звуковое сопровождение;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1465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Формирование информационной грамотности в начальной школе </vt:lpstr>
      <vt:lpstr>Слайд 2</vt:lpstr>
      <vt:lpstr>Слайд 3</vt:lpstr>
      <vt:lpstr>Образование, полученное в начальной школе, является базой, фундаментом всего последующего обучения. В том числе это касается и того, как мы научим младших школьников владеть информацией: знать источники информации, уметь искать ответ на интересующий вопрос, отбирать правильно (в соответствии с темой и задачей) информацию, грамотно оформлять и представлять отобранный материал, то есть речь идёт об информационной компетентности учащихся.</vt:lpstr>
      <vt:lpstr>Слайд 5</vt:lpstr>
      <vt:lpstr>Слайд 6</vt:lpstr>
      <vt:lpstr>Слайд 7</vt:lpstr>
      <vt:lpstr>Слайд 8</vt:lpstr>
      <vt:lpstr> </vt:lpstr>
      <vt:lpstr>3. Деятельность учащихся, связанная с использованием информации наиболее разнообразна и занимает большую часть учебного времени. Использование информации предполагает следующие знания и умения: знание нескольких программ, позволяющих просматривать и редактировать текстовые документы в электронном формате; •  знание нескольких программ, позволяющих просматривать и редактировать графические объекты, в том числе и анимационные; •  знание нескольких программ, позволяющих прослушивать и редактировать аудио файлы; •  знание нескольких программ, позволяющих просматривать и редактировать видео файлы; •  умение редактировать текст: вставка недостающих фрагментов, частичное изменение содержания в соответствии с проведенным анализом написанного ранее или поставленной учебной задачей, исправление ошибок, использования функций проверки правописания; создание печатных публикаций и публикаций в Интернете; •  умение редактировать цифровое изображение, полученное с цифрового аппарата, микроскопа, с помощью веб камеры, открытие изображения в окне графического редактора, уменьшение объёма изображения, поворот, обрезание по выделению, сохранение в папке; •  умение редактировать звуковой файл: прослушивание, обрезка, копирование фрагментов, сохранение в папке; •  умение редактировать видеоизображения: просмотр, отбор, удаление лишних кадров, добавление титров, переходов, редактирование дикторского текста и звукового сопровождения, сохранение в папке. •  умение создавать и редактировать простые анимационные объекты.</vt:lpstr>
      <vt:lpstr>4. Обмен информацией подразумевает наличие умений и навыков: •  знание о разных способах обмена и передачи информации, умение выбрать самостоятельно или с помощью взрослого наиболее подходящий способ в соответствии с предметными учебными задачами и целью обмена информацией; •  умение сохранять информацию на любом электронном носителе, помимо компьютера, хранение файлов в сети; • умение передавать файлы любого формата с помощью электронной почты, программ, позволяющих устанавливать коммуникацию на дистанции; •   умение построить выступление перед аудиторией; •  умение построить письменное высказывание и разместить его в форуме; • умение представить информацию в письменном виде (доклад, реферат, письмо и т. д.) • умение пользоваться программами, позволяющими установить видео, аудио, чат конференцию с учителями и сверстниками для получения дистанционной консультации и обмена учебной информацией.</vt:lpstr>
      <vt:lpstr>Слайд 12</vt:lpstr>
      <vt:lpstr>Предполагается, что в результате освоения общих навыков работы с информацией выпускники начальной школы будут уметь: оценивать потребность в дополнительной информации; определять возможные источники информации и способы её поиска; осуществлять поиск информации в словарях, справочниках, энциклопедиях, библиотеках, Интернете; получать информацию из наблюдений, при обобщении; анализировать полученные сведения, выделяя признаки и их значения,  и представлять информацию в наглядном виде (таблицы, схемы, диаграммы); наращивать свои собственные знания, сравнивая, обобщая и систематизируя полученную информацию и имеющиеся знания, обновляя представления о причинно-следственных связях; создавать свои информационные объекты (сообщения, небольшие сочинения, графические работы); использовать информацию для построения умозаключений; использовать информацию для принятия решений; при работе с информацией применять средства информационно-коммуникационных технологий.</vt:lpstr>
      <vt:lpstr>Слайд 14</vt:lpstr>
      <vt:lpstr>Слайд 15</vt:lpstr>
      <vt:lpstr>Слайд 16</vt:lpstr>
      <vt:lpstr>В процессе обучения учащимся начальных классов часто требуется выполнять задания, которые требуют от них умений ориентироваться в большом объёме информации, найти и выбрать тот материал, который подходит к теме. Это задания типа: написание сообщения, доклада, подбор литературы по заданной теме. Но, к сожалению, младший школьник, как правило, самостоятельно это задание выполнить не может и просит помощи взрослых. Получается, что задание выполняет взрослый, а ребёнок его лишь воспроизводит. Возникает вопрос: как помочь маленькому ребёнку ориентироваться в большом объёме информации?  На данный момент нет никакой методики обучения детей информационной грамотности, и эта проблема остаётся не разрешённой. </vt:lpstr>
      <vt:lpstr>Используемые ресурсы: Судина С.В. Формирование информационной грамотности в начальной школе http://festival.1september.ru/articles/612161/ Христофорова С.Л. Формирование навыков информационной грамотности в начальной школе http://nsportal.ru/nachalnaya-shkola/materialy-mo/2016/02/10/formirovanie-navykov-informatsionnoy-gramotnosti-v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Мурашева</dc:creator>
  <cp:lastModifiedBy>пользователь</cp:lastModifiedBy>
  <cp:revision>2</cp:revision>
  <dcterms:created xsi:type="dcterms:W3CDTF">2014-11-05T14:34:15Z</dcterms:created>
  <dcterms:modified xsi:type="dcterms:W3CDTF">2017-02-08T11:27:59Z</dcterms:modified>
</cp:coreProperties>
</file>