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71" r:id="rId10"/>
    <p:sldId id="272" r:id="rId11"/>
    <p:sldId id="266" r:id="rId12"/>
    <p:sldId id="267" r:id="rId13"/>
    <p:sldId id="268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3CAED-AF72-43BA-A406-AA76F7CA60FA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78C54-830A-41E7-BBEC-19D50435D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78C54-830A-41E7-BBEC-19D50435D5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9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78C54-830A-41E7-BBEC-19D50435D56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1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6DD5-6329-4152-B24D-4CC8B5A96F67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079C-D81F-4F45-9249-F927B88F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2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6DD5-6329-4152-B24D-4CC8B5A96F67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079C-D81F-4F45-9249-F927B88F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9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6DD5-6329-4152-B24D-4CC8B5A96F67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079C-D81F-4F45-9249-F927B88F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5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6DD5-6329-4152-B24D-4CC8B5A96F67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079C-D81F-4F45-9249-F927B88F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6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6DD5-6329-4152-B24D-4CC8B5A96F67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079C-D81F-4F45-9249-F927B88F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5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6DD5-6329-4152-B24D-4CC8B5A96F67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079C-D81F-4F45-9249-F927B88F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2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6DD5-6329-4152-B24D-4CC8B5A96F67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079C-D81F-4F45-9249-F927B88F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4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6DD5-6329-4152-B24D-4CC8B5A96F67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079C-D81F-4F45-9249-F927B88F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6DD5-6329-4152-B24D-4CC8B5A96F67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079C-D81F-4F45-9249-F927B88F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7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6DD5-6329-4152-B24D-4CC8B5A96F67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079C-D81F-4F45-9249-F927B88F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1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6DD5-6329-4152-B24D-4CC8B5A96F67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079C-D81F-4F45-9249-F927B88F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4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26DD5-6329-4152-B24D-4CC8B5A96F67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5079C-D81F-4F45-9249-F927B88F4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7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182763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Обработка  числовой информации  в  электронных  таблицах</a:t>
            </a:r>
            <a:r>
              <a:rPr lang="en-US" sz="3600" b="1" dirty="0" smtClean="0">
                <a:solidFill>
                  <a:srgbClr val="006600"/>
                </a:solidFill>
              </a:rPr>
              <a:t/>
            </a:r>
            <a:br>
              <a:rPr lang="en-US" sz="3600" b="1" dirty="0" smtClean="0">
                <a:solidFill>
                  <a:srgbClr val="006600"/>
                </a:solidFill>
              </a:rPr>
            </a:br>
            <a:r>
              <a:rPr lang="ru-RU" sz="3600" b="1" dirty="0" smtClean="0">
                <a:solidFill>
                  <a:srgbClr val="006600"/>
                </a:solidFill>
              </a:rPr>
              <a:t>ФОРМУЛЫ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7 класс, </a:t>
            </a:r>
            <a:r>
              <a:rPr lang="ru-RU" sz="2800" i="1" dirty="0" err="1" smtClean="0"/>
              <a:t>Босова</a:t>
            </a:r>
            <a:r>
              <a:rPr lang="ru-RU" sz="2800" i="1" dirty="0" smtClean="0"/>
              <a:t> Л.Л.</a:t>
            </a:r>
            <a:endParaRPr lang="ru-RU" sz="2800" i="1" dirty="0"/>
          </a:p>
        </p:txBody>
      </p:sp>
      <p:sp>
        <p:nvSpPr>
          <p:cNvPr id="4" name="Рамка 3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196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18911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МКОУ Костинская средняя общеобразовательная школа</a:t>
            </a: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4716016" y="4725144"/>
            <a:ext cx="4032448" cy="16312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Автор: Коробкова Елена Марковна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учитель информатики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МКОУ Костинская СОШ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п. Костино </a:t>
            </a:r>
            <a:r>
              <a:rPr lang="ru-RU" sz="2000" dirty="0" err="1" smtClean="0">
                <a:solidFill>
                  <a:schemeClr val="tx1"/>
                </a:solidFill>
              </a:rPr>
              <a:t>Нижнеудинского</a:t>
            </a:r>
            <a:r>
              <a:rPr lang="ru-RU" sz="2000" dirty="0" smtClean="0">
                <a:solidFill>
                  <a:schemeClr val="tx1"/>
                </a:solidFill>
              </a:rPr>
              <a:t> р-на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Иркутской области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65" y="4230255"/>
            <a:ext cx="1380609" cy="139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Копирование формул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220159"/>
              </p:ext>
            </p:extLst>
          </p:nvPr>
        </p:nvGraphicFramePr>
        <p:xfrm>
          <a:off x="426368" y="1600200"/>
          <a:ext cx="8291265" cy="3489960"/>
        </p:xfrm>
        <a:graphic>
          <a:graphicData uri="http://schemas.openxmlformats.org/drawingml/2006/table">
            <a:tbl>
              <a:tblPr/>
              <a:tblGrid>
                <a:gridCol w="853657"/>
                <a:gridCol w="1354102"/>
                <a:gridCol w="1354102"/>
                <a:gridCol w="1576468"/>
                <a:gridCol w="1576468"/>
                <a:gridCol w="1576468"/>
              </a:tblGrid>
              <a:tr h="399619"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A</a:t>
                      </a:r>
                      <a:endParaRPr lang="ru-RU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B</a:t>
                      </a:r>
                      <a:endParaRPr lang="ru-RU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C</a:t>
                      </a:r>
                      <a:endParaRPr lang="ru-RU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D</a:t>
                      </a:r>
                      <a:endParaRPr lang="ru-RU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E</a:t>
                      </a:r>
                      <a:endParaRPr lang="ru-RU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1</a:t>
                      </a:r>
                      <a:endParaRPr lang="en-US" sz="2800" b="1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a=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b=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err="1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a+b</a:t>
                      </a:r>
                      <a:r>
                        <a:rPr lang="en-US" sz="2800" b="1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=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a-b=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a*b=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2</a:t>
                      </a:r>
                      <a:endParaRPr lang="en-US" sz="2800" b="1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1</a:t>
                      </a:r>
                      <a:endParaRPr lang="en-US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1</a:t>
                      </a:r>
                      <a:endParaRPr lang="ru-RU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=</a:t>
                      </a:r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A2+B2</a:t>
                      </a:r>
                      <a:endParaRPr lang="ru-RU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=</a:t>
                      </a:r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A2-B2</a:t>
                      </a:r>
                      <a:endParaRPr lang="ru-RU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3</a:t>
                      </a:r>
                      <a:endParaRPr lang="ru-RU" sz="2800" b="1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1</a:t>
                      </a:r>
                      <a:endParaRPr lang="ru-RU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2</a:t>
                      </a:r>
                      <a:endParaRPr lang="ru-RU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=A3+B3</a:t>
                      </a:r>
                      <a:endParaRPr lang="ru-RU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=A3-B3</a:t>
                      </a:r>
                      <a:endParaRPr lang="ru-RU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4</a:t>
                      </a:r>
                      <a:endParaRPr lang="en-US" sz="2800" b="1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1</a:t>
                      </a:r>
                      <a:endParaRPr lang="en-US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3</a:t>
                      </a:r>
                      <a:endParaRPr lang="ru-RU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=A4+B4</a:t>
                      </a:r>
                      <a:r>
                        <a:rPr lang="ru-RU" sz="2800" b="0" i="0" u="none" strike="noStrike" dirty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=A4-B4</a:t>
                      </a:r>
                      <a:r>
                        <a:rPr lang="ru-RU" sz="2800" b="0" i="0" u="none" strike="noStrike" dirty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5</a:t>
                      </a:r>
                      <a:endParaRPr lang="en-US" sz="2800" b="1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1</a:t>
                      </a:r>
                      <a:endParaRPr lang="en-US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4</a:t>
                      </a:r>
                      <a:endParaRPr lang="ru-RU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=A5+B5</a:t>
                      </a:r>
                      <a:r>
                        <a:rPr lang="ru-RU" sz="2800" b="0" i="0" u="none" strike="noStrike" dirty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=A5-B5</a:t>
                      </a:r>
                      <a:r>
                        <a:rPr lang="ru-RU" sz="2800" b="0" i="0" u="none" strike="noStrike" dirty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6</a:t>
                      </a:r>
                      <a:endParaRPr lang="en-US" sz="2800" b="1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1</a:t>
                      </a:r>
                      <a:endParaRPr lang="en-US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 </a:t>
                      </a:r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5</a:t>
                      </a:r>
                      <a:endParaRPr lang="ru-RU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=A6+B6</a:t>
                      </a:r>
                      <a:r>
                        <a:rPr lang="ru-RU" sz="2800" b="0" i="0" u="none" strike="noStrike" dirty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=A6-B6</a:t>
                      </a:r>
                      <a:r>
                        <a:rPr lang="ru-RU" sz="2800" b="0" i="0" u="none" strike="noStrike" dirty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7</a:t>
                      </a:r>
                      <a:endParaRPr lang="en-US" sz="2800" b="1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1</a:t>
                      </a:r>
                      <a:endParaRPr lang="en-US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 </a:t>
                      </a:r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6</a:t>
                      </a:r>
                      <a:endParaRPr lang="ru-RU" sz="2800" b="0" i="0" u="none" strike="noStrike" dirty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=A7+B7</a:t>
                      </a:r>
                      <a:r>
                        <a:rPr lang="ru-RU" sz="2800" b="0" i="0" u="none" strike="noStrike" dirty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=A7-B7</a:t>
                      </a:r>
                      <a:r>
                        <a:rPr lang="ru-RU" sz="2800" b="0" i="0" u="none" strike="noStrike" dirty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18596" y="558924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При смещении формулы вниз в именах ячеек изменится буквенная часть.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6257" y="2996952"/>
            <a:ext cx="1404000" cy="2880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429000"/>
            <a:ext cx="1404000" cy="2880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6257" y="3861048"/>
            <a:ext cx="1404000" cy="2880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996952"/>
            <a:ext cx="1404000" cy="2880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3429000"/>
            <a:ext cx="1404000" cy="2880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3864884"/>
            <a:ext cx="1404000" cy="2880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2564904"/>
            <a:ext cx="1404000" cy="2880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16272" y="2564904"/>
            <a:ext cx="1404000" cy="2880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293096"/>
            <a:ext cx="1404000" cy="29186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43807" y="4296932"/>
            <a:ext cx="1404000" cy="2880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78743" y="4725144"/>
            <a:ext cx="1404000" cy="29186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54606" y="4728980"/>
            <a:ext cx="1404000" cy="2880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308304" y="2276872"/>
            <a:ext cx="0" cy="259612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Кольцо 19"/>
          <p:cNvSpPr/>
          <p:nvPr/>
        </p:nvSpPr>
        <p:spPr>
          <a:xfrm>
            <a:off x="8388424" y="47074"/>
            <a:ext cx="720080" cy="720080"/>
          </a:xfrm>
          <a:prstGeom prst="donut">
            <a:avLst>
              <a:gd name="adj" fmla="val 1027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  <a:endParaRPr lang="ru-RU" sz="3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116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Заголовок 2"/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endParaRPr lang="ru-RU" sz="4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760413" y="1484784"/>
            <a:ext cx="82089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dirty="0"/>
              <a:t>На рисунке дан фрагмент таблицы в режиме</a:t>
            </a:r>
          </a:p>
          <a:p>
            <a:pPr eaLnBrk="1" hangingPunct="1"/>
            <a:r>
              <a:rPr lang="ru-RU" sz="2800" dirty="0"/>
              <a:t> отображения формул. </a:t>
            </a:r>
          </a:p>
          <a:p>
            <a:pPr eaLnBrk="1" hangingPunct="1"/>
            <a:r>
              <a:rPr lang="ru-RU" sz="2800" dirty="0"/>
              <a:t>Как будет выглядеть этот фрагмент в режиме</a:t>
            </a:r>
          </a:p>
          <a:p>
            <a:pPr eaLnBrk="1" hangingPunct="1"/>
            <a:r>
              <a:rPr lang="ru-RU" sz="2800" dirty="0"/>
              <a:t> отображения значений? </a:t>
            </a:r>
          </a:p>
        </p:txBody>
      </p:sp>
      <p:pic>
        <p:nvPicPr>
          <p:cNvPr id="27675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8" y="3762373"/>
            <a:ext cx="7962482" cy="1394817"/>
          </a:xfrm>
          <a:prstGeom prst="rect">
            <a:avLst/>
          </a:prstGeom>
          <a:noFill/>
          <a:ln w="28575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6" name="Кольцо 5"/>
          <p:cNvSpPr/>
          <p:nvPr/>
        </p:nvSpPr>
        <p:spPr>
          <a:xfrm>
            <a:off x="8388424" y="47074"/>
            <a:ext cx="720080" cy="720080"/>
          </a:xfrm>
          <a:prstGeom prst="donut">
            <a:avLst>
              <a:gd name="adj" fmla="val 10273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36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15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Заголовок 2"/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ru-RU" sz="4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760413" y="1322388"/>
            <a:ext cx="820896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/>
              <a:t>В одной из ячеек электронной таблицы записано</a:t>
            </a:r>
          </a:p>
          <a:p>
            <a:pPr eaLnBrk="1" hangingPunct="1"/>
            <a:r>
              <a:rPr lang="ru-RU" sz="2400" dirty="0" smtClean="0"/>
              <a:t>арифметическое </a:t>
            </a:r>
            <a:r>
              <a:rPr lang="ru-RU" sz="2400" dirty="0"/>
              <a:t>выражение </a:t>
            </a:r>
            <a:r>
              <a:rPr lang="ru-RU" sz="2800" dirty="0"/>
              <a:t>50+25/(4*10–2)*8.</a:t>
            </a:r>
            <a:r>
              <a:rPr lang="ru-RU" sz="2400" dirty="0"/>
              <a:t> </a:t>
            </a:r>
          </a:p>
          <a:p>
            <a:pPr eaLnBrk="1" hangingPunct="1"/>
            <a:r>
              <a:rPr lang="ru-RU" sz="2400" dirty="0"/>
              <a:t>Какое математическое выражение ему </a:t>
            </a:r>
            <a:r>
              <a:rPr lang="ru-RU" sz="2400" dirty="0" smtClean="0"/>
              <a:t>соответствует</a:t>
            </a:r>
            <a:r>
              <a:rPr lang="ru-RU" sz="2400" dirty="0"/>
              <a:t>?</a:t>
            </a:r>
            <a:r>
              <a:rPr lang="ru-RU" sz="2400" dirty="0" smtClean="0"/>
              <a:t>    </a:t>
            </a:r>
            <a:endParaRPr lang="ru-RU" sz="2400" dirty="0"/>
          </a:p>
        </p:txBody>
      </p:sp>
      <p:graphicFrame>
        <p:nvGraphicFramePr>
          <p:cNvPr id="276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517524"/>
              </p:ext>
            </p:extLst>
          </p:nvPr>
        </p:nvGraphicFramePr>
        <p:xfrm>
          <a:off x="1042988" y="2996952"/>
          <a:ext cx="330267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Формула" r:id="rId3" imgW="2019240" imgH="660240" progId="Equation.3">
                  <p:embed/>
                </p:oleObj>
              </mc:Choice>
              <mc:Fallback>
                <p:oleObj name="Формула" r:id="rId3" imgW="2019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996952"/>
                        <a:ext cx="3302675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635158"/>
              </p:ext>
            </p:extLst>
          </p:nvPr>
        </p:nvGraphicFramePr>
        <p:xfrm>
          <a:off x="5436096" y="2996952"/>
          <a:ext cx="2097926" cy="130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Формула" r:id="rId5" imgW="1282680" imgH="799920" progId="Equation.3">
                  <p:embed/>
                </p:oleObj>
              </mc:Choice>
              <mc:Fallback>
                <p:oleObj name="Формула" r:id="rId5" imgW="12826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996952"/>
                        <a:ext cx="2097926" cy="1308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71617"/>
              </p:ext>
            </p:extLst>
          </p:nvPr>
        </p:nvGraphicFramePr>
        <p:xfrm>
          <a:off x="1331640" y="4941168"/>
          <a:ext cx="2430270" cy="116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Формула" r:id="rId7" imgW="1485720" imgH="711000" progId="Equation.3">
                  <p:embed/>
                </p:oleObj>
              </mc:Choice>
              <mc:Fallback>
                <p:oleObj name="Формула" r:id="rId7" imgW="1485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941168"/>
                        <a:ext cx="2430270" cy="1163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253303"/>
              </p:ext>
            </p:extLst>
          </p:nvPr>
        </p:nvGraphicFramePr>
        <p:xfrm>
          <a:off x="5220072" y="4941168"/>
          <a:ext cx="3032645" cy="130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Формула" r:id="rId9" imgW="1854000" imgH="799920" progId="Equation.3">
                  <p:embed/>
                </p:oleObj>
              </mc:Choice>
              <mc:Fallback>
                <p:oleObj name="Формула" r:id="rId9" imgW="18540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941168"/>
                        <a:ext cx="3032645" cy="1308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>Вопросы и 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задания</a:t>
            </a:r>
            <a:endParaRPr lang="ru-RU" dirty="0"/>
          </a:p>
        </p:txBody>
      </p:sp>
      <p:sp>
        <p:nvSpPr>
          <p:cNvPr id="9" name="Кольцо 8"/>
          <p:cNvSpPr/>
          <p:nvPr/>
        </p:nvSpPr>
        <p:spPr>
          <a:xfrm>
            <a:off x="8388424" y="47074"/>
            <a:ext cx="720080" cy="720080"/>
          </a:xfrm>
          <a:prstGeom prst="donut">
            <a:avLst>
              <a:gd name="adj" fmla="val 10273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36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6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6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78420"/>
              </p:ext>
            </p:extLst>
          </p:nvPr>
        </p:nvGraphicFramePr>
        <p:xfrm>
          <a:off x="251520" y="1268760"/>
          <a:ext cx="8496945" cy="5295900"/>
        </p:xfrm>
        <a:graphic>
          <a:graphicData uri="http://schemas.openxmlformats.org/drawingml/2006/table">
            <a:tbl>
              <a:tblPr/>
              <a:tblGrid>
                <a:gridCol w="648072"/>
                <a:gridCol w="1986894"/>
                <a:gridCol w="1109450"/>
                <a:gridCol w="1440160"/>
                <a:gridCol w="1704345"/>
                <a:gridCol w="1608024"/>
              </a:tblGrid>
              <a:tr h="588443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подоходный налог вычислять по формуле </a:t>
                      </a:r>
                      <a:endParaRPr lang="ru-RU" sz="2000" b="0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((</a:t>
                      </a:r>
                      <a:r>
                        <a:rPr lang="ru-RU" sz="20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оклад + премия) - (оклад + премия)·0,01) ·</a:t>
                      </a:r>
                      <a:r>
                        <a:rPr lang="ru-RU" sz="20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</a:t>
                      </a:r>
                      <a:endParaRPr lang="ru-RU" sz="2000" b="1" i="0" u="none" strike="noStrike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443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значение в столбце «На руки» вычислять по формуле </a:t>
                      </a:r>
                      <a:endParaRPr lang="ru-RU" sz="2000" b="0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2000" b="1" i="0" u="none" strike="noStrike" kern="1200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оклад </a:t>
                      </a:r>
                      <a:r>
                        <a:rPr lang="ru-RU" sz="2000" b="1" i="0" u="none" strike="noStrike" kern="1200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премия – </a:t>
                      </a:r>
                      <a:r>
                        <a:rPr lang="ru-RU" sz="2000" b="1" i="0" u="none" strike="noStrike" kern="1200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подоходный налог</a:t>
                      </a:r>
                      <a:endParaRPr lang="ru-RU" sz="2000" b="1" i="0" u="none" strike="noStrike" kern="12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443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значения в строке «Итого» рассчитывать как суммы чисел по столбцам.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443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Ведомость заработной платы ООО «Рога и копыта</a:t>
                      </a:r>
                      <a:r>
                        <a:rPr lang="ru-RU" sz="20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ctr" fontAlgn="t"/>
                      <a:endParaRPr lang="ru-RU" sz="2000" b="1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4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Ф.И.О.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Оклад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Премия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Подоходный налог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руки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987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Аксенова А.Е.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87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Бригаднова И.И.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87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Володина М.И.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87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Ефремова К.В.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87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Кречетова В.А.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87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Шариков Н.Г.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874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Компьютерный практикум</a:t>
            </a:r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8388424" y="47074"/>
            <a:ext cx="720080" cy="720080"/>
          </a:xfrm>
          <a:prstGeom prst="donut">
            <a:avLst>
              <a:gd name="adj" fmla="val 1027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Wingdings 3" panose="05040102010807070707" pitchFamily="18" charset="2"/>
                <a:ea typeface="Arial Unicode MS" panose="020B0604020202020204" pitchFamily="34" charset="-128"/>
                <a:cs typeface="Arial Unicode MS" panose="020B0604020202020204" pitchFamily="34" charset="-128"/>
                <a:sym typeface="Wingdings"/>
              </a:rPr>
              <a:t></a:t>
            </a:r>
            <a:endParaRPr lang="ru-RU" sz="36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7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2" y="1457300"/>
            <a:ext cx="2951844" cy="4708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57300"/>
            <a:ext cx="2951844" cy="4708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3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3" y="1196752"/>
            <a:ext cx="857747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Перечислить элементы окна</a:t>
            </a:r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8388424" y="47074"/>
            <a:ext cx="720080" cy="720080"/>
          </a:xfrm>
          <a:prstGeom prst="donut">
            <a:avLst>
              <a:gd name="adj" fmla="val 10273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36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52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6"/>
          <a:stretch/>
        </p:blipFill>
        <p:spPr bwMode="auto">
          <a:xfrm>
            <a:off x="611561" y="3318266"/>
            <a:ext cx="7920879" cy="342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1" y="116632"/>
            <a:ext cx="8559298" cy="303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Кольцо 4"/>
          <p:cNvSpPr/>
          <p:nvPr/>
        </p:nvSpPr>
        <p:spPr>
          <a:xfrm>
            <a:off x="8388424" y="47074"/>
            <a:ext cx="720080" cy="720080"/>
          </a:xfrm>
          <a:prstGeom prst="donut">
            <a:avLst>
              <a:gd name="adj" fmla="val 10273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36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6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260350"/>
            <a:ext cx="8452048" cy="495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539552" y="5589240"/>
            <a:ext cx="828059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/>
              <a:t>6. Как называется лист, с которым работает пользователь на рисунке выше?</a:t>
            </a:r>
          </a:p>
        </p:txBody>
      </p:sp>
      <p:sp>
        <p:nvSpPr>
          <p:cNvPr id="4" name="Кольцо 3"/>
          <p:cNvSpPr/>
          <p:nvPr/>
        </p:nvSpPr>
        <p:spPr>
          <a:xfrm>
            <a:off x="8388424" y="47074"/>
            <a:ext cx="720080" cy="720080"/>
          </a:xfrm>
          <a:prstGeom prst="donut">
            <a:avLst>
              <a:gd name="adj" fmla="val 10273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3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5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/>
          </p:cNvSpPr>
          <p:nvPr/>
        </p:nvSpPr>
        <p:spPr bwMode="auto">
          <a:xfrm>
            <a:off x="539750" y="188913"/>
            <a:ext cx="81470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38380" name="Group 4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98705"/>
              </p:ext>
            </p:extLst>
          </p:nvPr>
        </p:nvGraphicFramePr>
        <p:xfrm>
          <a:off x="899592" y="3645024"/>
          <a:ext cx="7489825" cy="296703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983162"/>
                <a:gridCol w="2506663"/>
              </a:tblGrid>
              <a:tr h="4267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Арифметическая операция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Знак операции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5080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Сложение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5080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Вычитание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5080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Умножение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5080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Деление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5080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Возведение в степень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^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Формулы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6928" y="2060848"/>
            <a:ext cx="691269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spc="50" dirty="0" smtClean="0">
                <a:ln w="11430"/>
                <a:solidFill>
                  <a:srgbClr val="002060"/>
                </a:solidFill>
              </a:rPr>
              <a:t>Формула всегда начинается знаком «=»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68584" y="2492896"/>
            <a:ext cx="2165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=0,5*(А1+В1)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4187" y="2492896"/>
            <a:ext cx="1099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=С3^2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8388424" y="47074"/>
            <a:ext cx="720080" cy="720080"/>
          </a:xfrm>
          <a:prstGeom prst="donut">
            <a:avLst>
              <a:gd name="adj" fmla="val 1027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  <a:endParaRPr lang="ru-RU" sz="3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461"/>
          <p:cNvSpPr txBox="1">
            <a:spLocks noChangeArrowheads="1"/>
          </p:cNvSpPr>
          <p:nvPr/>
        </p:nvSpPr>
        <p:spPr bwMode="auto">
          <a:xfrm>
            <a:off x="755650" y="1340768"/>
            <a:ext cx="79946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dirty="0" smtClean="0"/>
              <a:t>Для выполнения вычислений в электронных таблицах используются формулы.</a:t>
            </a:r>
            <a:endParaRPr lang="ru-RU" sz="2200" dirty="0"/>
          </a:p>
        </p:txBody>
      </p:sp>
      <p:sp>
        <p:nvSpPr>
          <p:cNvPr id="16" name="Text Box 461"/>
          <p:cNvSpPr txBox="1">
            <a:spLocks noChangeArrowheads="1"/>
          </p:cNvSpPr>
          <p:nvPr/>
        </p:nvSpPr>
        <p:spPr bwMode="auto">
          <a:xfrm>
            <a:off x="107504" y="3079169"/>
            <a:ext cx="9001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dirty="0" smtClean="0"/>
              <a:t>В формулах применяются следующие арифметические операции: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649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/>
          </p:cNvSpPr>
          <p:nvPr/>
        </p:nvSpPr>
        <p:spPr bwMode="auto">
          <a:xfrm>
            <a:off x="539750" y="188913"/>
            <a:ext cx="81470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2412" y="1370856"/>
            <a:ext cx="8137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dirty="0"/>
              <a:t>Для ввода в формулу имени ячейки достаточно поместить табличный курсор в соответствующую ячейку.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00063" y="5564063"/>
            <a:ext cx="8137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dirty="0"/>
              <a:t>В процессе ввода формулы она отображается как в самой ячейке, так и в строке ввода. </a:t>
            </a:r>
          </a:p>
        </p:txBody>
      </p:sp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" y="2281089"/>
            <a:ext cx="8352000" cy="2755711"/>
          </a:xfrm>
          <a:prstGeom prst="rect">
            <a:avLst/>
          </a:prstGeom>
          <a:noFill/>
          <a:ln w="28575" cmpd="tri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 формулы</a:t>
            </a:r>
            <a:endParaRPr lang="ru-RU" dirty="0"/>
          </a:p>
        </p:txBody>
      </p:sp>
      <p:sp>
        <p:nvSpPr>
          <p:cNvPr id="11" name="Кольцо 10"/>
          <p:cNvSpPr/>
          <p:nvPr/>
        </p:nvSpPr>
        <p:spPr>
          <a:xfrm>
            <a:off x="8388424" y="47074"/>
            <a:ext cx="720080" cy="720080"/>
          </a:xfrm>
          <a:prstGeom prst="donut">
            <a:avLst>
              <a:gd name="adj" fmla="val 1027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  <a:endParaRPr lang="ru-RU" sz="3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4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503238" y="129091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dirty="0"/>
              <a:t>После завершения ввода (нажатие </a:t>
            </a:r>
            <a:r>
              <a:rPr lang="ru-RU" sz="2200" b="1" dirty="0" err="1">
                <a:solidFill>
                  <a:srgbClr val="002060"/>
                </a:solidFill>
              </a:rPr>
              <a:t>Enter</a:t>
            </a:r>
            <a:r>
              <a:rPr lang="ru-RU" sz="2200" dirty="0"/>
              <a:t>) в ячейке отображается результат вычислений по этой формуле.</a:t>
            </a:r>
            <a:endParaRPr lang="en-US" sz="2200" dirty="0"/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" y="2269976"/>
            <a:ext cx="8351838" cy="2743200"/>
          </a:xfrm>
          <a:prstGeom prst="rect">
            <a:avLst/>
          </a:prstGeom>
          <a:noFill/>
          <a:ln w="28575" cmpd="tri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84213" y="5356374"/>
            <a:ext cx="81375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dirty="0"/>
              <a:t>Для просмотра и редактирования конкретной формулы достаточно выделить соответствующую ячейку и провести её редактирование в строке ввода.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 формулы</a:t>
            </a:r>
            <a:endParaRPr lang="ru-RU" dirty="0"/>
          </a:p>
        </p:txBody>
      </p:sp>
      <p:sp>
        <p:nvSpPr>
          <p:cNvPr id="12" name="Кольцо 11"/>
          <p:cNvSpPr/>
          <p:nvPr/>
        </p:nvSpPr>
        <p:spPr>
          <a:xfrm>
            <a:off x="8388424" y="47074"/>
            <a:ext cx="720080" cy="720080"/>
          </a:xfrm>
          <a:prstGeom prst="donut">
            <a:avLst>
              <a:gd name="adj" fmla="val 1027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  <a:endParaRPr lang="ru-RU" sz="3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4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971550" y="1869281"/>
            <a:ext cx="3313113" cy="574675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200"/>
              <a:t>Отображение значений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H="1">
            <a:off x="2987675" y="1435893"/>
            <a:ext cx="1296988" cy="361950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4716463" y="1869281"/>
            <a:ext cx="3887787" cy="574675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200"/>
              <a:t>Отображение формул</a:t>
            </a: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5292725" y="1435893"/>
            <a:ext cx="936625" cy="433388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4716463" y="2732881"/>
            <a:ext cx="3887787" cy="1368425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/>
              <a:t>В ячейках </a:t>
            </a:r>
            <a:r>
              <a:rPr lang="ru-RU" sz="2000" dirty="0" smtClean="0"/>
              <a:t>отображаются </a:t>
            </a:r>
            <a:endParaRPr lang="ru-RU" sz="2000" dirty="0"/>
          </a:p>
          <a:p>
            <a:pPr algn="ctr"/>
            <a:r>
              <a:rPr lang="ru-RU" sz="2000" dirty="0"/>
              <a:t>формулы</a:t>
            </a:r>
          </a:p>
          <a:p>
            <a:pPr algn="ctr"/>
            <a:r>
              <a:rPr lang="ru-RU" sz="2000" dirty="0"/>
              <a:t>(по </a:t>
            </a:r>
            <a:r>
              <a:rPr lang="ru-RU" sz="2000" dirty="0" smtClean="0"/>
              <a:t>установке)</a:t>
            </a:r>
          </a:p>
          <a:p>
            <a:pPr algn="ctr"/>
            <a:r>
              <a:rPr lang="ru-RU" sz="2000" dirty="0" smtClean="0"/>
              <a:t> </a:t>
            </a:r>
            <a:r>
              <a:rPr lang="en-US" sz="2000" dirty="0" smtClean="0"/>
              <a:t>[</a:t>
            </a:r>
            <a:r>
              <a:rPr lang="ru-RU" sz="2000" dirty="0" smtClean="0"/>
              <a:t>формулы – показать формулы</a:t>
            </a:r>
            <a:r>
              <a:rPr lang="en-US" sz="2000" dirty="0" smtClean="0"/>
              <a:t>]</a:t>
            </a:r>
            <a:endParaRPr lang="ru-RU" sz="2000" dirty="0"/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971550" y="2732881"/>
            <a:ext cx="3313113" cy="1368425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/>
              <a:t>В ячейках</a:t>
            </a:r>
          </a:p>
          <a:p>
            <a:pPr algn="ctr"/>
            <a:r>
              <a:rPr lang="ru-RU" sz="2000" dirty="0"/>
              <a:t>отображаются</a:t>
            </a:r>
          </a:p>
          <a:p>
            <a:pPr algn="ctr"/>
            <a:r>
              <a:rPr lang="ru-RU" sz="2000" dirty="0"/>
              <a:t>значения </a:t>
            </a:r>
          </a:p>
          <a:p>
            <a:pPr algn="ctr"/>
            <a:r>
              <a:rPr lang="ru-RU" sz="2000" dirty="0"/>
              <a:t>(по умолчанию)</a:t>
            </a:r>
          </a:p>
        </p:txBody>
      </p:sp>
      <p:pic>
        <p:nvPicPr>
          <p:cNvPr id="4200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76551"/>
            <a:ext cx="4033837" cy="112871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484438" y="2443956"/>
            <a:ext cx="0" cy="288925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6732588" y="2443956"/>
            <a:ext cx="0" cy="288925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200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76551"/>
            <a:ext cx="4105275" cy="109378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Режим отображения </a:t>
            </a:r>
            <a:r>
              <a:rPr lang="ru-RU" dirty="0" smtClean="0"/>
              <a:t>таблицы</a:t>
            </a:r>
            <a:endParaRPr lang="ru-RU" dirty="0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2484437" y="4101305"/>
            <a:ext cx="794" cy="503237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6732588" y="4101306"/>
            <a:ext cx="0" cy="503237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Кольцо 18"/>
          <p:cNvSpPr/>
          <p:nvPr/>
        </p:nvSpPr>
        <p:spPr>
          <a:xfrm>
            <a:off x="8388424" y="47074"/>
            <a:ext cx="720080" cy="720080"/>
          </a:xfrm>
          <a:prstGeom prst="donut">
            <a:avLst>
              <a:gd name="adj" fmla="val 1027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  <a:endParaRPr lang="ru-RU" sz="3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0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Копирование формул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2211"/>
              </p:ext>
            </p:extLst>
          </p:nvPr>
        </p:nvGraphicFramePr>
        <p:xfrm>
          <a:off x="426368" y="1600200"/>
          <a:ext cx="8291264" cy="3489960"/>
        </p:xfrm>
        <a:graphic>
          <a:graphicData uri="http://schemas.openxmlformats.org/drawingml/2006/table">
            <a:tbl>
              <a:tblPr/>
              <a:tblGrid>
                <a:gridCol w="853657"/>
                <a:gridCol w="1131735"/>
                <a:gridCol w="1576468"/>
                <a:gridCol w="1576468"/>
                <a:gridCol w="1576468"/>
                <a:gridCol w="1576468"/>
              </a:tblGrid>
              <a:tr h="399619">
                <a:tc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A</a:t>
                      </a:r>
                      <a:endParaRPr lang="ru-RU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B</a:t>
                      </a:r>
                      <a:endParaRPr lang="ru-RU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C</a:t>
                      </a:r>
                      <a:endParaRPr lang="ru-RU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D</a:t>
                      </a:r>
                      <a:endParaRPr lang="ru-RU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E</a:t>
                      </a:r>
                      <a:endParaRPr lang="ru-RU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endParaRPr lang="en-US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effectLst/>
                          <a:latin typeface="Arial Cyr"/>
                        </a:rPr>
                        <a:t>a=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2</a:t>
                      </a:r>
                      <a:endParaRPr lang="en-US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effectLst/>
                          <a:latin typeface="Arial Cyr"/>
                        </a:rPr>
                        <a:t>b=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3</a:t>
                      </a:r>
                      <a:endParaRPr lang="ru-RU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4</a:t>
                      </a:r>
                      <a:endParaRPr lang="en-US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err="1">
                          <a:effectLst/>
                          <a:latin typeface="Arial Cyr"/>
                        </a:rPr>
                        <a:t>a+b</a:t>
                      </a:r>
                      <a:r>
                        <a:rPr lang="en-US" sz="2800" b="1" i="0" u="none" strike="noStrike" dirty="0">
                          <a:effectLst/>
                          <a:latin typeface="Arial Cyr"/>
                        </a:rPr>
                        <a:t>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 </a:t>
                      </a:r>
                      <a:r>
                        <a:rPr lang="ru-RU" sz="2800" b="0" i="0" u="none" strike="noStrike" dirty="0" smtClean="0">
                          <a:effectLst/>
                          <a:latin typeface="Arial Cyr"/>
                        </a:rPr>
                        <a:t>=</a:t>
                      </a:r>
                      <a:r>
                        <a:rPr lang="en-US" sz="2800" b="0" i="0" u="none" strike="noStrike" dirty="0" smtClean="0">
                          <a:effectLst/>
                          <a:latin typeface="Arial Cyr"/>
                        </a:rPr>
                        <a:t>B1+B2</a:t>
                      </a:r>
                      <a:endParaRPr lang="ru-RU" sz="2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effectLst/>
                          <a:latin typeface="Arial Cyr"/>
                        </a:rPr>
                        <a:t>=</a:t>
                      </a:r>
                      <a:r>
                        <a:rPr lang="en-US" sz="2800" b="0" i="0" u="none" strike="noStrike" dirty="0" smtClean="0">
                          <a:effectLst/>
                          <a:latin typeface="Arial Cyr"/>
                        </a:rPr>
                        <a:t>C1+C2</a:t>
                      </a:r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effectLst/>
                          <a:latin typeface="Arial Cyr"/>
                        </a:rPr>
                        <a:t>=</a:t>
                      </a:r>
                      <a:r>
                        <a:rPr lang="en-US" sz="2800" b="0" i="0" u="none" strike="noStrike" dirty="0" smtClean="0">
                          <a:effectLst/>
                          <a:latin typeface="Arial Cyr"/>
                        </a:rPr>
                        <a:t>D1+D2</a:t>
                      </a:r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effectLst/>
                          <a:latin typeface="Arial Cyr"/>
                        </a:rPr>
                        <a:t>=</a:t>
                      </a:r>
                      <a:r>
                        <a:rPr lang="en-US" sz="2800" b="0" i="0" u="none" strike="noStrike" dirty="0" smtClean="0">
                          <a:effectLst/>
                          <a:latin typeface="Arial Cyr"/>
                        </a:rPr>
                        <a:t>E1+E2</a:t>
                      </a:r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5</a:t>
                      </a:r>
                      <a:endParaRPr lang="en-US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effectLst/>
                          <a:latin typeface="Arial Cyr"/>
                        </a:rPr>
                        <a:t>a-b=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 </a:t>
                      </a:r>
                      <a:r>
                        <a:rPr lang="ru-RU" sz="2800" b="0" i="0" u="none" strike="noStrike" dirty="0" smtClean="0">
                          <a:effectLst/>
                          <a:latin typeface="Arial Cyr"/>
                        </a:rPr>
                        <a:t>=</a:t>
                      </a:r>
                      <a:r>
                        <a:rPr lang="en-US" sz="2800" b="0" i="0" u="none" strike="noStrike" dirty="0" smtClean="0">
                          <a:effectLst/>
                          <a:latin typeface="Arial Cyr"/>
                        </a:rPr>
                        <a:t>B1-B2</a:t>
                      </a:r>
                      <a:endParaRPr lang="ru-RU" sz="2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effectLst/>
                          <a:latin typeface="Arial Cyr"/>
                        </a:rPr>
                        <a:t>=</a:t>
                      </a:r>
                      <a:r>
                        <a:rPr lang="en-US" sz="2800" b="0" i="0" u="none" strike="noStrike" dirty="0" smtClean="0">
                          <a:effectLst/>
                          <a:latin typeface="Arial Cyr"/>
                        </a:rPr>
                        <a:t>C1-C2</a:t>
                      </a:r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effectLst/>
                          <a:latin typeface="Arial Cyr"/>
                        </a:rPr>
                        <a:t>=</a:t>
                      </a:r>
                      <a:r>
                        <a:rPr lang="en-US" sz="2800" b="0" i="0" u="none" strike="noStrike" dirty="0" smtClean="0">
                          <a:effectLst/>
                          <a:latin typeface="Arial Cyr"/>
                        </a:rPr>
                        <a:t>D1-D2</a:t>
                      </a:r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effectLst/>
                          <a:latin typeface="Arial Cyr"/>
                        </a:rPr>
                        <a:t>=</a:t>
                      </a:r>
                      <a:r>
                        <a:rPr lang="en-US" sz="2800" b="0" i="0" u="none" strike="noStrike" dirty="0" smtClean="0">
                          <a:effectLst/>
                          <a:latin typeface="Arial Cyr"/>
                        </a:rPr>
                        <a:t>E1-E2</a:t>
                      </a:r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6</a:t>
                      </a:r>
                      <a:endParaRPr lang="en-US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effectLst/>
                          <a:latin typeface="Arial Cyr"/>
                        </a:rPr>
                        <a:t>a*b=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Arial Cyr"/>
                        </a:rPr>
                        <a:t>7</a:t>
                      </a:r>
                      <a:endParaRPr lang="en-US" sz="2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effectLst/>
                          <a:latin typeface="Arial Cyr"/>
                        </a:rPr>
                        <a:t>a/b=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18596" y="558924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При смещении формулы вправо в именах ячеек изменится буквенная часть.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3429000"/>
            <a:ext cx="1404000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3429000"/>
            <a:ext cx="1404000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3429000"/>
            <a:ext cx="1404000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861048"/>
            <a:ext cx="1404000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3861048"/>
            <a:ext cx="1404000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3861048"/>
            <a:ext cx="1404000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3429000"/>
            <a:ext cx="1404000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3861048"/>
            <a:ext cx="1404000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627784" y="3140968"/>
            <a:ext cx="5688632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Кольцо 15"/>
          <p:cNvSpPr/>
          <p:nvPr/>
        </p:nvSpPr>
        <p:spPr>
          <a:xfrm>
            <a:off x="8388424" y="47074"/>
            <a:ext cx="720080" cy="720080"/>
          </a:xfrm>
          <a:prstGeom prst="donut">
            <a:avLst>
              <a:gd name="adj" fmla="val 1027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  <a:endParaRPr lang="ru-RU" sz="3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1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484</Words>
  <Application>Microsoft Office PowerPoint</Application>
  <PresentationFormat>Экран (4:3)</PresentationFormat>
  <Paragraphs>209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Формула</vt:lpstr>
      <vt:lpstr>Обработка  числовой информации  в  электронных  таблицах ФОРМУЛЫ</vt:lpstr>
      <vt:lpstr>Перечислить элементы окна</vt:lpstr>
      <vt:lpstr>Презентация PowerPoint</vt:lpstr>
      <vt:lpstr>Презентация PowerPoint</vt:lpstr>
      <vt:lpstr>Формулы</vt:lpstr>
      <vt:lpstr>Ввод формулы</vt:lpstr>
      <vt:lpstr>Ввод формулы</vt:lpstr>
      <vt:lpstr>Режим отображения таблицы</vt:lpstr>
      <vt:lpstr>Копирование формул</vt:lpstr>
      <vt:lpstr>Копирование формул</vt:lpstr>
      <vt:lpstr>Вопросы и задания</vt:lpstr>
      <vt:lpstr>Вопросы и задания</vt:lpstr>
      <vt:lpstr>Компьютерный практикум</vt:lpstr>
      <vt:lpstr>Учебник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 ЧИСЛОВОЙ ИНФОРМАЦИИ  В  ЭЛЕКТРОННЫХ  ТАБЛИЦАХ</dc:title>
  <dc:creator>Коробкова Е.М.</dc:creator>
  <cp:lastModifiedBy>Коробкова Е.М.</cp:lastModifiedBy>
  <cp:revision>10</cp:revision>
  <dcterms:created xsi:type="dcterms:W3CDTF">2017-03-19T03:36:31Z</dcterms:created>
  <dcterms:modified xsi:type="dcterms:W3CDTF">2017-03-19T05:33:11Z</dcterms:modified>
</cp:coreProperties>
</file>