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7" r:id="rId2"/>
    <p:sldId id="260" r:id="rId3"/>
    <p:sldId id="259" r:id="rId4"/>
    <p:sldId id="263" r:id="rId5"/>
    <p:sldId id="264" r:id="rId6"/>
    <p:sldId id="265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3995F-4769-4496-8F45-441B1E66ADDC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8B27-75C2-4B1F-81FA-0CF5A263E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8B27-75C2-4B1F-81FA-0CF5A263EC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8B27-75C2-4B1F-81FA-0CF5A263EC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D7805F-66B3-4D35-933D-DCA99F1E2D5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BB03A-B181-4585-9603-2B98A865F6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club.foto.ru/gallery/images/preview/2011/05/03/1760915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rgentinetz.com/userfiles/image/nizhegorodskii_kreml_starye_fotografii/georgievskaya_bashny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Нижегородский кремль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Подготовила материал:</a:t>
            </a:r>
          </a:p>
          <a:p>
            <a:r>
              <a:rPr lang="ru-RU" sz="2000" dirty="0" smtClean="0"/>
              <a:t>Трифонова Людмила Петровна,</a:t>
            </a:r>
          </a:p>
          <a:p>
            <a:r>
              <a:rPr lang="ru-RU" sz="2000" dirty="0" smtClean="0"/>
              <a:t>у</a:t>
            </a:r>
            <a:r>
              <a:rPr lang="ru-RU" sz="2000" dirty="0" smtClean="0"/>
              <a:t>читель ИЗО, МХК,</a:t>
            </a:r>
          </a:p>
          <a:p>
            <a:r>
              <a:rPr lang="ru-RU" sz="2000" dirty="0" smtClean="0"/>
              <a:t>МБОУ </a:t>
            </a:r>
            <a:r>
              <a:rPr lang="ru-RU" sz="2000" dirty="0" err="1" smtClean="0"/>
              <a:t>Арефинская</a:t>
            </a:r>
            <a:r>
              <a:rPr lang="ru-RU" sz="2000" dirty="0" smtClean="0"/>
              <a:t> СОШ, </a:t>
            </a:r>
          </a:p>
          <a:p>
            <a:r>
              <a:rPr lang="ru-RU" sz="2000" dirty="0" smtClean="0"/>
              <a:t>Нижегородская область.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ash-kreml-s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286280" cy="439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382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СЕВЕРНАЯ И ЧАСОВАЯ БАШНИ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1428736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 круглые башни всего в 39 метрах друг от друга.</a:t>
            </a:r>
          </a:p>
          <a:p>
            <a:r>
              <a:rPr lang="ru-RU" dirty="0" smtClean="0"/>
              <a:t>Северная башня отнюдь не самая северная из башен Нижегородского кремля, но прясло от Тайницкой башни в сторону Северной совпадает с направлением на север, идет как бы по меридиану. </a:t>
            </a:r>
          </a:p>
          <a:p>
            <a:r>
              <a:rPr lang="ru-RU" dirty="0" smtClean="0"/>
              <a:t>А Часовая башня получила своё название по установленным на ней в </a:t>
            </a:r>
            <a:r>
              <a:rPr lang="en-US" dirty="0" smtClean="0"/>
              <a:t>XVI</a:t>
            </a:r>
            <a:r>
              <a:rPr lang="ru-RU" dirty="0" smtClean="0"/>
              <a:t> веке башенным часам. К тому же наверху возвышается башенка, напоминающая дозорную вышку для часового.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lub.foto.ru/gallery/images/preview/2011/05/03/176091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28860" y="2714620"/>
            <a:ext cx="2643206" cy="395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Taynitskaia"/>
          <p:cNvPicPr>
            <a:picLocks noChangeAspect="1" noChangeArrowheads="1"/>
          </p:cNvPicPr>
          <p:nvPr/>
        </p:nvPicPr>
        <p:blipFill>
          <a:blip r:embed="rId4" cstate="print"/>
          <a:srcRect l="1257" t="1770" r="51363" b="2065"/>
          <a:stretch>
            <a:fillRect/>
          </a:stretch>
        </p:blipFill>
        <p:spPr bwMode="auto">
          <a:xfrm>
            <a:off x="214282" y="428604"/>
            <a:ext cx="2643206" cy="38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457200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Тайницкая</a:t>
            </a:r>
            <a:r>
              <a:rPr lang="ru-RU" dirty="0" smtClean="0"/>
              <a:t> башня до и после реставрации в 1949-1965 гг.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357166"/>
            <a:ext cx="267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ТАЙНИЦКАЯ БАШНЯ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071546"/>
            <a:ext cx="38576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Круглая </a:t>
            </a:r>
            <a:r>
              <a:rPr lang="ru-RU" dirty="0" err="1" smtClean="0"/>
              <a:t>Тайницкая</a:t>
            </a:r>
            <a:r>
              <a:rPr lang="ru-RU" dirty="0" smtClean="0"/>
              <a:t> башня расположена над скатом кручи </a:t>
            </a:r>
            <a:r>
              <a:rPr lang="ru-RU" dirty="0" err="1" smtClean="0"/>
              <a:t>Почаинского</a:t>
            </a:r>
            <a:r>
              <a:rPr lang="ru-RU" dirty="0" smtClean="0"/>
              <a:t> оврага, по дну которого протекала речка </a:t>
            </a:r>
            <a:r>
              <a:rPr lang="ru-RU" dirty="0" err="1" smtClean="0"/>
              <a:t>Почайна</a:t>
            </a:r>
            <a:r>
              <a:rPr lang="ru-RU" dirty="0" smtClean="0"/>
              <a:t>. Башня получила название по подземному ходу - тайнику, который вел от нее вниз по склону к </a:t>
            </a:r>
            <a:r>
              <a:rPr lang="ru-RU" dirty="0" err="1" smtClean="0"/>
              <a:t>Почайне</a:t>
            </a:r>
            <a:r>
              <a:rPr lang="ru-RU" dirty="0" smtClean="0"/>
              <a:t>. Остатки тайника были обнаружены и уничтожены в 80-х годах XIX века при работах по благоустройству </a:t>
            </a:r>
            <a:r>
              <a:rPr lang="ru-RU" dirty="0" err="1" smtClean="0"/>
              <a:t>Зеленского</a:t>
            </a:r>
            <a:r>
              <a:rPr lang="ru-RU" dirty="0" smtClean="0"/>
              <a:t> съезда. В XVII веке башня имела на вооружении одну медную пищаль. В XVIII и XIX веках занималась под складские помещения. С 1893 по 1917 гг. в ней размещался архив. Высота Тайницкой башни вместе с кровлей и дозорной вышкой - 30 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ЗАЧАТЬЕВСКАЯ БАШНЯ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Двухъярусная </a:t>
            </a:r>
            <a:r>
              <a:rPr lang="ru-RU" dirty="0" smtClean="0"/>
              <a:t>башня с воротами. Названа по располагавшемуся рядом </a:t>
            </a:r>
            <a:r>
              <a:rPr lang="ru-RU" dirty="0" err="1" smtClean="0"/>
              <a:t>Зачатьевскому</a:t>
            </a:r>
            <a:r>
              <a:rPr lang="ru-RU" dirty="0" smtClean="0"/>
              <a:t> монастырю. Была разрушена оползнем в </a:t>
            </a:r>
            <a:r>
              <a:rPr lang="en-US" dirty="0" smtClean="0"/>
              <a:t>XVIII </a:t>
            </a:r>
            <a:r>
              <a:rPr lang="ru-RU" dirty="0" smtClean="0"/>
              <a:t>веке, восстановлена в 2012 году. С восстановлением башни, к радости нижегородцев,  замкнулось кольцо древней крепости.</a:t>
            </a:r>
            <a:endParaRPr lang="ru-RU" dirty="0"/>
          </a:p>
        </p:txBody>
      </p:sp>
      <p:pic>
        <p:nvPicPr>
          <p:cNvPr id="34818" name="Picture 2" descr="http://www.bk52.ru/imglib/Details/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4500562" cy="3000375"/>
          </a:xfrm>
          <a:prstGeom prst="rect">
            <a:avLst/>
          </a:prstGeom>
          <a:noFill/>
        </p:spPr>
      </p:pic>
      <p:pic>
        <p:nvPicPr>
          <p:cNvPr id="34820" name="Picture 4" descr="http://media.vremyan.ru/images/640_480/images_193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04"/>
            <a:ext cx="4572032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4000504"/>
            <a:ext cx="3252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Идут восстановительные работы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5929330"/>
            <a:ext cx="421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Подножие восстановленной башни – любимое место прогулок нижегородцев и гостей города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85728"/>
            <a:ext cx="5143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Белая башня – круглая, с четырьмя ярусами и деревянной кровлей. Нижняя часть наружного башенного фасада, обращённого в сторону Волги, более чем наполовину облицована белым известняком – отсюда название. </a:t>
            </a:r>
          </a:p>
          <a:p>
            <a:r>
              <a:rPr lang="ru-RU" dirty="0" smtClean="0"/>
              <a:t>С Белой и </a:t>
            </a:r>
            <a:r>
              <a:rPr lang="ru-RU" dirty="0" err="1" smtClean="0"/>
              <a:t>Зачатьевской</a:t>
            </a:r>
            <a:r>
              <a:rPr lang="ru-RU" dirty="0" smtClean="0"/>
              <a:t> башнями связана интересная легенда. Рассказывают, что 500 лет назад в нижегородской тюрьме отбывал наказание Данило </a:t>
            </a:r>
            <a:r>
              <a:rPr lang="ru-RU" dirty="0" err="1" smtClean="0"/>
              <a:t>Волховец</a:t>
            </a:r>
            <a:r>
              <a:rPr lang="ru-RU" dirty="0" smtClean="0"/>
              <a:t>. Работая на возведении крепостных стен, Данило проявил себя как талантливый зодчий, за что ему была обещана свобода. </a:t>
            </a:r>
          </a:p>
          <a:p>
            <a:endParaRPr lang="ru-RU" dirty="0"/>
          </a:p>
        </p:txBody>
      </p:sp>
      <p:pic>
        <p:nvPicPr>
          <p:cNvPr id="3" name="Рисунок 2" descr="http://xn--b1acdfjbh2acclca1a.xn--p1ai/references/arch/kreml/Bela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357166"/>
            <a:ext cx="19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БЕЛАЯ БАШНЯ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00037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Белая башня до реставрации (1948 г.) и после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643314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день праздника Зачатия Богородицы, к которому приурочили закладку фундаментов Белой и </a:t>
            </a:r>
            <a:r>
              <a:rPr lang="ru-RU" dirty="0" err="1" smtClean="0"/>
              <a:t>Зачатьевской</a:t>
            </a:r>
            <a:r>
              <a:rPr lang="ru-RU" dirty="0" smtClean="0"/>
              <a:t>  башен, Данило повздорил с заморским строителем Джованни </a:t>
            </a:r>
            <a:r>
              <a:rPr lang="ru-RU" dirty="0" err="1" smtClean="0"/>
              <a:t>Татти</a:t>
            </a:r>
            <a:r>
              <a:rPr lang="ru-RU" dirty="0" smtClean="0"/>
              <a:t>. Джованни попытался поцеловать невесту Данилы, Настасью Горожанку. Между мастерами завязалась драка, и они оба погибли. Над могилой Данилы его товарищи воздвигли Белую башню, собрав весь белый известняк с волжских берегов. В 150 метрах от Белой похоронили Джованни, водрузив над местом его погребения </a:t>
            </a:r>
            <a:r>
              <a:rPr lang="ru-RU" dirty="0" err="1" smtClean="0"/>
              <a:t>Зачатьевскую</a:t>
            </a:r>
            <a:r>
              <a:rPr lang="ru-RU" dirty="0" smtClean="0"/>
              <a:t> башню из красного кирпича. Настасья горько оплакивала своего жениха, и спустя века матушка-Волга словно услышала мольбы девушки. Грунтовые воды, подточив почву, вызвали оползень, который разрушил </a:t>
            </a:r>
            <a:r>
              <a:rPr lang="ru-RU" dirty="0" err="1" smtClean="0"/>
              <a:t>Зачатьевскую</a:t>
            </a:r>
            <a:r>
              <a:rPr lang="ru-RU" dirty="0" smtClean="0"/>
              <a:t> башню. А Белая башня выдержала натиск стихии и по сей день стоит  над тем местом, где покоится мастер Данила.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336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БОРИСОГЛЕБСКАЯ БАШНЯ</a:t>
            </a:r>
            <a:endParaRPr lang="ru-RU" b="1" dirty="0"/>
          </a:p>
        </p:txBody>
      </p:sp>
      <p:pic>
        <p:nvPicPr>
          <p:cNvPr id="3" name="Рисунок 2" descr="http://psvaqua.narod.ru/gallery/nnov/nnov3.jpg"/>
          <p:cNvPicPr/>
          <p:nvPr/>
        </p:nvPicPr>
        <p:blipFill>
          <a:blip r:embed="rId2" cstate="print"/>
          <a:srcRect l="26937" r="28167"/>
          <a:stretch>
            <a:fillRect/>
          </a:stretch>
        </p:blipFill>
        <p:spPr bwMode="auto">
          <a:xfrm>
            <a:off x="357158" y="714356"/>
            <a:ext cx="266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14678" y="571480"/>
            <a:ext cx="59293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Имя Борисоглебской башне дала церковь, </a:t>
            </a:r>
          </a:p>
          <a:p>
            <a:r>
              <a:rPr lang="ru-RU" dirty="0" smtClean="0"/>
              <a:t>возведенная в честь святых князей Бориса и Глеба, </a:t>
            </a:r>
          </a:p>
          <a:p>
            <a:r>
              <a:rPr lang="ru-RU" dirty="0" smtClean="0"/>
              <a:t>погибших от руки своего брата Святополка в борьбе за власть. </a:t>
            </a:r>
          </a:p>
          <a:p>
            <a:r>
              <a:rPr lang="ru-RU" dirty="0" smtClean="0"/>
              <a:t>Борисоглебский храм стоял ниже кремля на берегу Волги, но до наших дней не уцелел.</a:t>
            </a:r>
          </a:p>
          <a:p>
            <a:r>
              <a:rPr lang="ru-RU" dirty="0" smtClean="0"/>
              <a:t>От Георгиевской башни крепостная стена круто идёт вниз, спускаясь громадными каменными лестницами вдоль волжского берега. </a:t>
            </a:r>
          </a:p>
          <a:p>
            <a:r>
              <a:rPr lang="ru-RU" dirty="0" smtClean="0"/>
              <a:t>В XVIII веке участок Нижегородского кремля    вместе с </a:t>
            </a:r>
            <a:r>
              <a:rPr lang="ru-RU" dirty="0" err="1" smtClean="0"/>
              <a:t>Зачатьевской</a:t>
            </a:r>
            <a:r>
              <a:rPr lang="ru-RU" dirty="0" smtClean="0"/>
              <a:t>  и Борисоглебской башнями был разрушен оползнем и грунтовыми водами.</a:t>
            </a:r>
          </a:p>
          <a:p>
            <a:r>
              <a:rPr lang="ru-RU" dirty="0" smtClean="0"/>
              <a:t>В 1785 году по велению Екатерины II </a:t>
            </a:r>
          </a:p>
          <a:p>
            <a:r>
              <a:rPr lang="ru-RU" dirty="0" smtClean="0"/>
              <a:t>Борисоглебскую башню разобрали до конца и заменили на небольшие ворота с двумя сторожевыми помещениями по бокам.</a:t>
            </a:r>
          </a:p>
          <a:p>
            <a:r>
              <a:rPr lang="ru-RU" dirty="0" smtClean="0"/>
              <a:t>Нынешняя Борисоглебская башня, стоящая </a:t>
            </a:r>
          </a:p>
          <a:p>
            <a:r>
              <a:rPr lang="ru-RU" dirty="0" smtClean="0"/>
              <a:t>на переломе рельефа по склону горы, </a:t>
            </a:r>
          </a:p>
          <a:p>
            <a:r>
              <a:rPr lang="ru-RU" dirty="0" smtClean="0"/>
              <a:t>была построена в 1972 году под руководством </a:t>
            </a:r>
          </a:p>
          <a:p>
            <a:r>
              <a:rPr lang="ru-RU" dirty="0" smtClean="0"/>
              <a:t>нижегородского архитектора Святослава Агафонова. 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оргиевская башня. Нижний Новгород. Старые фото. Нижегородский кремл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7167"/>
            <a:ext cx="45933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 descr="http://nn.ozl.name/img2/center/kremlin/1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30" y="3699762"/>
            <a:ext cx="471066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8474" y="334211"/>
            <a:ext cx="299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ГЕОРГИЕВСКАЯ БАШНЯ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70647" y="1403903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Названа так по соседству с посадской Георгиевской церковью. До </a:t>
            </a:r>
            <a:r>
              <a:rPr lang="en-US" dirty="0" smtClean="0"/>
              <a:t>XVII</a:t>
            </a:r>
            <a:r>
              <a:rPr lang="ru-RU" dirty="0" smtClean="0"/>
              <a:t> века башня  была с подъёмным мостом. </a:t>
            </a:r>
          </a:p>
          <a:p>
            <a:r>
              <a:rPr lang="ru-RU" dirty="0" smtClean="0"/>
              <a:t>Расположена  в живописном месте – видна с площади Минина, с Чкаловской лестницы, с набережной.</a:t>
            </a:r>
          </a:p>
          <a:p>
            <a:r>
              <a:rPr lang="ru-RU" dirty="0" smtClean="0"/>
              <a:t>Сама башня избежала сильных разрушений, но в </a:t>
            </a:r>
            <a:r>
              <a:rPr lang="en-US" dirty="0" smtClean="0"/>
              <a:t>XIX  </a:t>
            </a:r>
            <a:r>
              <a:rPr lang="ru-RU" dirty="0" smtClean="0"/>
              <a:t>веке башня и стена от Георгиевской до Борисоглебской башни были подсыпаны грунтом на 3-4 метра, что уменьшило их высоту.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seum.nnov.ru/CultTour/ctimg/l93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695575" cy="381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00562" y="214290"/>
            <a:ext cx="46434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падением Казани в 1552 году Нижегородский кремль  утратил своё военное значение.</a:t>
            </a:r>
          </a:p>
          <a:p>
            <a:r>
              <a:rPr lang="ru-RU" dirty="0" smtClean="0"/>
              <a:t>Последние страницы боевого послужного списка кремля относятся к началу XVII века, ко времени иностранной интервенции и великого подвига нижегородского ополчения под предводительством Кузьмы Минина и Дмитрия Пожарского. Возле стен кремля, на Нижнем посаде, сентябрьским днем 1611 года прозвучало тревожное, как звучный набат, слово Кузьмы Минина. В честь народного ополчения 1612 года в Нижнем Новгороде в 1631 году был сооружен Архангельский собор в кремле. Он поставлен на месте своего предшественника, возведенного еще в XIII веке, "до Батыя". Под сводами собора, где хранятся знамена нижегородских ополчений 1612 и 1812 годов, покоится прах великого патриота России Кузьмы Минина.</a:t>
            </a:r>
            <a:endParaRPr lang="ru-RU" dirty="0"/>
          </a:p>
        </p:txBody>
      </p:sp>
      <p:pic>
        <p:nvPicPr>
          <p:cNvPr id="2052" name="Picture 4" descr="http://upload.wikimedia.org/wikipedia/commons/thumb/5/54/Obelisk_in_honor_of_Minin_and_Pozharskogo_in_the_Nizhni_Novgorod_Kremlin.jpg/300px-Obelisk_in_honor_of_Minin_and_Pozharskogo_in_the_Nizhni_Novgorod_Krem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928934"/>
            <a:ext cx="2323961" cy="31141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27003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Самый старый памятник  в городе – обелиск в честь Минина и Пожарского (1828)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071942"/>
            <a:ext cx="164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Архангельский </a:t>
            </a:r>
          </a:p>
          <a:p>
            <a:r>
              <a:rPr lang="ru-RU" sz="1600" dirty="0" smtClean="0"/>
              <a:t>собор в кремле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                              </a:t>
            </a:r>
            <a:r>
              <a:rPr lang="ru-RU" sz="3600" dirty="0" smtClean="0"/>
              <a:t>Источники: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Учебник. Изобразительное искусство. Дизайн и архитектура в жизни человека. 7класс: учеб. </a:t>
            </a:r>
            <a:r>
              <a:rPr lang="ru-RU" sz="2400" dirty="0" smtClean="0"/>
              <a:t>д</a:t>
            </a:r>
            <a:r>
              <a:rPr lang="ru-RU" sz="2400" dirty="0" smtClean="0"/>
              <a:t>ля 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</a:t>
            </a:r>
            <a:r>
              <a:rPr lang="ru-RU" sz="2400" dirty="0" smtClean="0"/>
              <a:t>о</a:t>
            </a:r>
            <a:r>
              <a:rPr lang="ru-RU" sz="2400" dirty="0" smtClean="0"/>
              <a:t>рганизаций / А.С.Питерских, Г.Е.Гуров; под ред.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. – 2-е изд. – М</a:t>
            </a:r>
            <a:r>
              <a:rPr lang="ru-RU" sz="2400" smtClean="0"/>
              <a:t>.: Просвещение, 2014.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714884"/>
            <a:ext cx="4143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Смотрю и говорю я сам с собою,</a:t>
            </a:r>
            <a:br>
              <a:rPr lang="ru-RU" dirty="0" smtClean="0"/>
            </a:br>
            <a:r>
              <a:rPr lang="ru-RU" dirty="0" smtClean="0"/>
              <a:t>О, как прекрасна русская земля!</a:t>
            </a:r>
            <a:br>
              <a:rPr lang="ru-RU" dirty="0" smtClean="0"/>
            </a:br>
            <a:r>
              <a:rPr lang="ru-RU" dirty="0" smtClean="0"/>
              <a:t>И чудо-град над гордою рекою,</a:t>
            </a:r>
            <a:br>
              <a:rPr lang="ru-RU" dirty="0" smtClean="0"/>
            </a:br>
            <a:r>
              <a:rPr lang="ru-RU" dirty="0" smtClean="0"/>
              <a:t>И неприступность древнего Кремля…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ile:Nizhny Novgorod Kremlin 2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868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м кон.bmp"/>
          <p:cNvPicPr/>
          <p:nvPr/>
        </p:nvPicPr>
        <p:blipFill>
          <a:blip r:embed="rId2" cstate="print"/>
          <a:srcRect l="44280" t="20222" r="24435" b="24444"/>
          <a:stretch>
            <a:fillRect/>
          </a:stretch>
        </p:blipFill>
        <p:spPr>
          <a:xfrm>
            <a:off x="214282" y="642918"/>
            <a:ext cx="1571635" cy="2000264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57356" y="642918"/>
            <a:ext cx="5165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основателе Нижнего Новгорода  (1221 г.)</a:t>
            </a:r>
          </a:p>
          <a:p>
            <a:r>
              <a:rPr lang="ru-RU" dirty="0" smtClean="0"/>
              <a:t>великом князе Юрии Всеволодовиче защитой города служила деревянная крепость – бревенчатые стены, глубокие рвы  и высокие валы. Город был опорным пунктом обороны границ  Руси на Волге.</a:t>
            </a:r>
            <a:endParaRPr lang="ru-RU" dirty="0"/>
          </a:p>
        </p:txBody>
      </p:sp>
      <p:pic>
        <p:nvPicPr>
          <p:cNvPr id="8" name="Рисунок 7" descr="https://encrypted-tbn2.gstatic.com/images?q=tbn:ANd9GcTQ9_ycAGGkyUBDUzwCIGstcWsH4A28LdHcl-97usBXdb6407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643050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8992" y="3214686"/>
            <a:ext cx="55255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1374 г. великий князь Дмитрий Константинович </a:t>
            </a:r>
          </a:p>
          <a:p>
            <a:r>
              <a:rPr lang="ru-RU" dirty="0" smtClean="0"/>
              <a:t>заложил кремль, но его постройка ограничилась </a:t>
            </a:r>
          </a:p>
          <a:p>
            <a:r>
              <a:rPr lang="ru-RU" dirty="0" smtClean="0"/>
              <a:t>одной башней, названной Дмитриевской (позднее</a:t>
            </a:r>
          </a:p>
          <a:p>
            <a:r>
              <a:rPr lang="ru-RU" dirty="0" smtClean="0"/>
              <a:t>на её месте была построена новая башня). </a:t>
            </a:r>
          </a:p>
          <a:p>
            <a:r>
              <a:rPr lang="ru-RU" dirty="0" smtClean="0"/>
              <a:t>Кремль выполнял сторожевые функции, в нём </a:t>
            </a:r>
          </a:p>
          <a:p>
            <a:r>
              <a:rPr lang="ru-RU" dirty="0" smtClean="0"/>
              <a:t>располагалось постоянное войско. При военных </a:t>
            </a:r>
          </a:p>
          <a:p>
            <a:r>
              <a:rPr lang="ru-RU" dirty="0" smtClean="0"/>
              <a:t>действиях  нижегородский кремль служил местом </a:t>
            </a:r>
          </a:p>
          <a:p>
            <a:r>
              <a:rPr lang="ru-RU" dirty="0" smtClean="0"/>
              <a:t>сбора русских войск. </a:t>
            </a:r>
          </a:p>
          <a:p>
            <a:r>
              <a:rPr lang="ru-RU" dirty="0" smtClean="0"/>
              <a:t>Деревянный кремль неоднократно горел;  </a:t>
            </a:r>
          </a:p>
          <a:p>
            <a:r>
              <a:rPr lang="ru-RU" dirty="0" smtClean="0"/>
              <a:t>в целях укрепления обороны при царе Иване </a:t>
            </a:r>
            <a:r>
              <a:rPr lang="en-US" dirty="0" smtClean="0"/>
              <a:t>III</a:t>
            </a:r>
            <a:endParaRPr lang="ru-RU" dirty="0" smtClean="0"/>
          </a:p>
          <a:p>
            <a:r>
              <a:rPr lang="ru-RU" dirty="0" smtClean="0"/>
              <a:t>началось возведение каменного кремля.</a:t>
            </a:r>
          </a:p>
          <a:p>
            <a:endParaRPr lang="ru-RU" dirty="0"/>
          </a:p>
        </p:txBody>
      </p:sp>
      <p:pic>
        <p:nvPicPr>
          <p:cNvPr id="10" name="Рисунок 9" descr="http://www.gorbibl.nnov.ru/files/images/urvs4.jpg"/>
          <p:cNvPicPr/>
          <p:nvPr/>
        </p:nvPicPr>
        <p:blipFill>
          <a:blip r:embed="rId4" cstate="print"/>
          <a:srcRect l="10435" t="10625" r="11884" b="21875"/>
          <a:stretch>
            <a:fillRect/>
          </a:stretch>
        </p:blipFill>
        <p:spPr bwMode="auto">
          <a:xfrm>
            <a:off x="357158" y="3571876"/>
            <a:ext cx="2981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Ивановская башня"/>
          <p:cNvPicPr>
            <a:picLocks noChangeAspect="1" noChangeArrowheads="1"/>
          </p:cNvPicPr>
          <p:nvPr/>
        </p:nvPicPr>
        <p:blipFill>
          <a:blip r:embed="rId3" cstate="print"/>
          <a:srcRect r="-1866" b="26999"/>
          <a:stretch>
            <a:fillRect/>
          </a:stretch>
        </p:blipFill>
        <p:spPr bwMode="auto">
          <a:xfrm>
            <a:off x="214282" y="3429000"/>
            <a:ext cx="32149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57752" y="285728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ИВАНОВСКАЯ БАШНЯ </a:t>
            </a:r>
            <a:r>
              <a:rPr lang="ru-RU" dirty="0" smtClean="0"/>
              <a:t>(1500 г.)</a:t>
            </a:r>
          </a:p>
          <a:p>
            <a:r>
              <a:rPr lang="ru-RU" dirty="0" smtClean="0"/>
              <a:t>Была первой постройкой нового каменного Кремля. Названа в честь близлежащего храма Рождества Иоанна Предтечи (</a:t>
            </a:r>
            <a:r>
              <a:rPr lang="en-US" dirty="0" smtClean="0"/>
              <a:t>XV </a:t>
            </a:r>
            <a:r>
              <a:rPr lang="ru-RU" dirty="0" smtClean="0"/>
              <a:t>в.). </a:t>
            </a:r>
          </a:p>
          <a:p>
            <a:r>
              <a:rPr lang="ru-RU" dirty="0" smtClean="0"/>
              <a:t>По другой версии, в названии башни увековечено имя её основателя –  царя Ивана </a:t>
            </a:r>
            <a:r>
              <a:rPr lang="en-US" dirty="0" smtClean="0"/>
              <a:t>III</a:t>
            </a:r>
            <a:r>
              <a:rPr lang="ru-RU" dirty="0" smtClean="0"/>
              <a:t>, который в 1500 г. начал перестраивать Нижегородский кремль в камне.</a:t>
            </a:r>
            <a:endParaRPr lang="ru-RU" sz="1600" dirty="0"/>
          </a:p>
        </p:txBody>
      </p:sp>
      <p:pic>
        <p:nvPicPr>
          <p:cNvPr id="102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 l="9541" t="7715" r="7066" b="2968"/>
          <a:stretch>
            <a:fillRect/>
          </a:stretch>
        </p:blipFill>
        <p:spPr bwMode="auto">
          <a:xfrm>
            <a:off x="214282" y="142852"/>
            <a:ext cx="459291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071810"/>
            <a:ext cx="4357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Спуск  к Ивановской башне (1906)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488668"/>
            <a:ext cx="372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Современный вид Ивановской башни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3214686"/>
            <a:ext cx="5286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Она всегда занимала наиболее ответственное  положение в системе обороны, её объёмное построение и планировка  отличались от остальных башен кремля. Защитники башни контролировали подступы к кремлю  и героически обороняли Нижнепосадский торг, начинавшийся у крепостных стен, а также волжскую пристань. </a:t>
            </a:r>
          </a:p>
          <a:p>
            <a:r>
              <a:rPr lang="ru-RU" dirty="0" smtClean="0"/>
              <a:t>Башня неоднократно подвергалась разрушениям и варварским переделкам. Поэтому реставрацию Нижегородского кремля в 1946 году начали именно с неё.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48" y="734400"/>
            <a:ext cx="4572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Считается самой старой башней кремля, так как  на её месте ранее стояла полукаменная башня (1374 г.), </a:t>
            </a:r>
          </a:p>
          <a:p>
            <a:r>
              <a:rPr lang="ru-RU" dirty="0" smtClean="0"/>
              <a:t>возведённая  при князе Дмитрии Константиновиче, в память о котором и получила своё название.</a:t>
            </a:r>
          </a:p>
          <a:p>
            <a:r>
              <a:rPr lang="ru-RU" dirty="0" smtClean="0"/>
              <a:t>В Нижегородском кремле главными считались квадратные башни. Дмитровская и Ивановская башни </a:t>
            </a:r>
          </a:p>
          <a:p>
            <a:r>
              <a:rPr lang="ru-RU" dirty="0" smtClean="0"/>
              <a:t>являлись основными узлами обороны нижней и верхней части кремля. Пожары (1540 г.), перестройки (1705, 1857), разрушения неоднократно искажали облик Дмитровской башни.</a:t>
            </a:r>
          </a:p>
          <a:p>
            <a:r>
              <a:rPr lang="ru-RU" dirty="0" smtClean="0"/>
              <a:t>В 1782 году было снесено предмостное укрепление, а в 1830 году засыпали ров, отчего башня потеряла в высоте более </a:t>
            </a:r>
          </a:p>
          <a:p>
            <a:r>
              <a:rPr lang="ru-RU" dirty="0" smtClean="0"/>
              <a:t>5 метров.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2844" y="142852"/>
            <a:ext cx="60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ДМИТРОВСКАЯ (ДМИТРИЕВСКАЯ) БАШНЯ (1509 г.)</a:t>
            </a:r>
            <a:endParaRPr lang="ru-RU" b="1" dirty="0"/>
          </a:p>
        </p:txBody>
      </p:sp>
      <p:pic>
        <p:nvPicPr>
          <p:cNvPr id="10" name="Рисунок 9" descr="Дмитриевская башня"/>
          <p:cNvPicPr/>
          <p:nvPr/>
        </p:nvPicPr>
        <p:blipFill>
          <a:blip r:embed="rId3" cstate="print"/>
          <a:srcRect t="2251" r="-21"/>
          <a:stretch>
            <a:fillRect/>
          </a:stretch>
        </p:blipFill>
        <p:spPr bwMode="auto">
          <a:xfrm>
            <a:off x="285720" y="785794"/>
            <a:ext cx="3857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000768"/>
            <a:ext cx="645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Первоначальный облик каменной Дмитровской башни. </a:t>
            </a:r>
          </a:p>
          <a:p>
            <a:r>
              <a:rPr lang="ru-RU" sz="1400" dirty="0" smtClean="0"/>
              <a:t>Рисунок-реконструкция реставратора кремля в 1946-1965 г.г. С. Л. Агафонова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d/d0/Nizhny_Novgorod_Dmitrovskaya_Tower_pre-1895.jpg/220px-Nizhny_Novgorod_Dmitrovskaya_Tower_pre-1895.jpg"/>
          <p:cNvPicPr/>
          <p:nvPr/>
        </p:nvPicPr>
        <p:blipFill>
          <a:blip r:embed="rId2" cstate="print"/>
          <a:srcRect l="5506" t="-459" r="8704"/>
          <a:stretch>
            <a:fillRect/>
          </a:stretch>
        </p:blipFill>
        <p:spPr bwMode="auto">
          <a:xfrm>
            <a:off x="214282" y="214290"/>
            <a:ext cx="282003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357430"/>
            <a:ext cx="24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Дмитровская башня</a:t>
            </a:r>
          </a:p>
          <a:p>
            <a:r>
              <a:rPr lang="ru-RU" sz="1400" dirty="0" smtClean="0"/>
              <a:t> до перестройки в 1895 году</a:t>
            </a:r>
            <a:endParaRPr lang="ru-RU" sz="1400" dirty="0"/>
          </a:p>
        </p:txBody>
      </p:sp>
      <p:pic>
        <p:nvPicPr>
          <p:cNvPr id="4" name="Picture 2" descr="Дмитриевская башня, Нижний Новгород"/>
          <p:cNvPicPr>
            <a:picLocks noChangeAspect="1" noChangeArrowheads="1"/>
          </p:cNvPicPr>
          <p:nvPr/>
        </p:nvPicPr>
        <p:blipFill>
          <a:blip r:embed="rId3" cstate="print"/>
          <a:srcRect l="3778" t="11148" b="13731"/>
          <a:stretch>
            <a:fillRect/>
          </a:stretch>
        </p:blipFill>
        <p:spPr bwMode="auto">
          <a:xfrm>
            <a:off x="6072198" y="214290"/>
            <a:ext cx="287564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428604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Реставрация 1895 года вернула Дмитровской башне былое величие и соразмерность. Справа – Дмитровская башня, перестроенная в 1895-1896 гг. под руководством архитектора Султанова.</a:t>
            </a:r>
            <a:endParaRPr lang="ru-RU" dirty="0"/>
          </a:p>
        </p:txBody>
      </p:sp>
      <p:pic>
        <p:nvPicPr>
          <p:cNvPr id="6" name="Рисунок 5" descr="http://f.a.d-cd.net/8107e9u-960.jpg"/>
          <p:cNvPicPr/>
          <p:nvPr/>
        </p:nvPicPr>
        <p:blipFill>
          <a:blip r:embed="rId4" cstate="print"/>
          <a:srcRect l="29985" r="27843" b="7653"/>
          <a:stretch>
            <a:fillRect/>
          </a:stretch>
        </p:blipFill>
        <p:spPr bwMode="auto">
          <a:xfrm>
            <a:off x="214282" y="3409950"/>
            <a:ext cx="25050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6050" y="4357694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1951 году  в ходе реставрационных работ  деревянные  конструкции кровли были заменены на металлические. На шпиле в 1965 году был установлен позолоченный герб Нижнего Новгорода, а над вратами – икона канонизированного в 1645 году основателя города – Святого Благоверного князя Юрия Всеволодовича.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378619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Дмитровская башня после</a:t>
            </a:r>
          </a:p>
          <a:p>
            <a:r>
              <a:rPr lang="ru-RU" sz="1400" dirty="0" smtClean="0"/>
              <a:t>перестройки в 1896 году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6500834"/>
            <a:ext cx="3407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Современный вид Дмитровской башни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28"/>
            <a:ext cx="4929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КЛАДОВАЯ БАШНЯ</a:t>
            </a:r>
          </a:p>
          <a:p>
            <a:r>
              <a:rPr lang="ru-RU" dirty="0" smtClean="0"/>
              <a:t>Верхние и нижние ярусы были оснащены бойницами , а «в </a:t>
            </a:r>
            <a:r>
              <a:rPr lang="ru-RU" dirty="0" err="1" smtClean="0"/>
              <a:t>середнем</a:t>
            </a:r>
            <a:r>
              <a:rPr lang="ru-RU" dirty="0" smtClean="0"/>
              <a:t> бою </a:t>
            </a:r>
            <a:r>
              <a:rPr lang="ru-RU" dirty="0" err="1" smtClean="0"/>
              <a:t>полатка</a:t>
            </a:r>
            <a:r>
              <a:rPr lang="ru-RU" dirty="0" smtClean="0"/>
              <a:t> каменная, кладут всякие городовые запасы».</a:t>
            </a:r>
          </a:p>
          <a:p>
            <a:r>
              <a:rPr lang="ru-RU" dirty="0" smtClean="0"/>
              <a:t>Отсюда название башни.  Современная Кладовая башня имеет 4 яруса. Нижний ярус, являющийся ныне подземным помещением, оборудован боковыми боевыми камерами с амбразурами, т. е. прежде подземным он не был. В ходе работ по частичной реставрации башни в 1953 г. эти амбразуры были вскрыты выемкой грунта с поверхности земли.</a:t>
            </a:r>
            <a:endParaRPr lang="ru-RU" dirty="0"/>
          </a:p>
        </p:txBody>
      </p:sp>
      <p:pic>
        <p:nvPicPr>
          <p:cNvPr id="3" name="Рисунок 2" descr="http://www.russiancity.ru/hbookil/h041v023.jpg"/>
          <p:cNvPicPr/>
          <p:nvPr/>
        </p:nvPicPr>
        <p:blipFill>
          <a:blip r:embed="rId2" cstate="print"/>
          <a:srcRect l="25335" r="13091"/>
          <a:stretch>
            <a:fillRect/>
          </a:stretch>
        </p:blipFill>
        <p:spPr bwMode="auto">
          <a:xfrm>
            <a:off x="285720" y="642918"/>
            <a:ext cx="32147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bibsech2010.ucoz.ru/kladovaja.jpg"/>
          <p:cNvPicPr/>
          <p:nvPr/>
        </p:nvPicPr>
        <p:blipFill>
          <a:blip r:embed="rId3" cstate="print"/>
          <a:srcRect l="4667" r="14889" b="20772"/>
          <a:stretch>
            <a:fillRect/>
          </a:stretch>
        </p:blipFill>
        <p:spPr bwMode="auto">
          <a:xfrm>
            <a:off x="4357686" y="3786190"/>
            <a:ext cx="4448182" cy="29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421481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Фотография Кладовой башни в 1951 году, перед реставрацией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6357958"/>
            <a:ext cx="2257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Современный вид башни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http://protown.ru/pic/bash-kreml-nik.jpg"/>
          <p:cNvPicPr>
            <a:picLocks noChangeAspect="1" noChangeArrowheads="1"/>
          </p:cNvPicPr>
          <p:nvPr/>
        </p:nvPicPr>
        <p:blipFill>
          <a:blip r:embed="rId2" cstate="print"/>
          <a:srcRect l="19000" t="-618" r="21167" b="2475"/>
          <a:stretch>
            <a:fillRect/>
          </a:stretch>
        </p:blipFill>
        <p:spPr bwMode="auto">
          <a:xfrm>
            <a:off x="5715008" y="2285992"/>
            <a:ext cx="3085778" cy="409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041v035"/>
          <p:cNvPicPr>
            <a:picLocks noChangeAspect="1" noChangeArrowheads="1"/>
          </p:cNvPicPr>
          <p:nvPr/>
        </p:nvPicPr>
        <p:blipFill>
          <a:blip r:embed="rId3" cstate="print"/>
          <a:srcRect t="3299" r="3380"/>
          <a:stretch>
            <a:fillRect/>
          </a:stretch>
        </p:blipFill>
        <p:spPr bwMode="auto">
          <a:xfrm>
            <a:off x="142844" y="214290"/>
            <a:ext cx="3267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8992" y="285728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НИКОЛЬСКАЯ БАШНЯ</a:t>
            </a:r>
          </a:p>
          <a:p>
            <a:endParaRPr lang="ru-RU" dirty="0" smtClean="0"/>
          </a:p>
          <a:p>
            <a:r>
              <a:rPr lang="ru-RU" dirty="0" smtClean="0"/>
              <a:t>Квадратная башня;  похожа на Дмитровскую. Названа по соседству с посадской церковью Николая Чудотворца. В башню ведёт пешеходный мост над Зеленским съездом, построенный в 1980-е годы.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00063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Фотография Никольской башни в конце </a:t>
            </a:r>
            <a:r>
              <a:rPr lang="en-US" sz="1400" dirty="0" smtClean="0"/>
              <a:t>XIX </a:t>
            </a:r>
            <a:r>
              <a:rPr lang="ru-RU" sz="1400" dirty="0" smtClean="0"/>
              <a:t>века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6357958"/>
            <a:ext cx="3299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Современный вид Никольской башни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orom"/>
          <p:cNvPicPr>
            <a:picLocks noChangeAspect="1" noChangeArrowheads="1"/>
          </p:cNvPicPr>
          <p:nvPr/>
        </p:nvPicPr>
        <p:blipFill>
          <a:blip r:embed="rId2" cstate="print"/>
          <a:srcRect r="16028"/>
          <a:stretch>
            <a:fillRect/>
          </a:stretch>
        </p:blipFill>
        <p:spPr bwMode="auto">
          <a:xfrm>
            <a:off x="214282" y="642918"/>
            <a:ext cx="35620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6214" y="146051"/>
            <a:ext cx="308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</a:rPr>
              <a:t>КОРОМЫСЛОВА БАШНЯ</a:t>
            </a:r>
            <a:endParaRPr lang="ru-RU" sz="1200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357166"/>
            <a:ext cx="521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Легенда о Коромысловой башне  гласит: «Осадила Нижний Новгород несметная вражья сила. </a:t>
            </a:r>
          </a:p>
          <a:p>
            <a:r>
              <a:rPr lang="ru-RU" dirty="0" smtClean="0"/>
              <a:t>В городе кончались запасы продовольствия, не хватало воды. Нашлась одна храбрая девушка,  вызвалась принести воду из реки </a:t>
            </a:r>
            <a:r>
              <a:rPr lang="ru-RU" dirty="0" err="1" smtClean="0"/>
              <a:t>Почайны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Рано утром под покровом тумана спустили ее со стены. Осторожно спустилась она к реке, набрала полные ведра воды и стала подниматься с ними в крутую гору.</a:t>
            </a:r>
          </a:p>
          <a:p>
            <a:r>
              <a:rPr lang="ru-RU" dirty="0" smtClean="0"/>
              <a:t> И были уже близко дружеские руки, как враг поднял тревогу.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714752"/>
            <a:ext cx="8987508" cy="209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 татарами и девушкой завязалась схватка, в которой она оборонялась своим коромыслом. Девушка убила им несколько татар, но и сама была убита.</a:t>
            </a:r>
          </a:p>
          <a:p>
            <a:r>
              <a:rPr lang="ru-RU" dirty="0" smtClean="0"/>
              <a:t> Храбрость девушки смутила врагов. Они рассуждали: «Если в этой крепости такие храбрые женщины, что одна из них без оружия убила несколько наших воинов, то каковы же должны быть мужчины?» </a:t>
            </a:r>
          </a:p>
          <a:p>
            <a:r>
              <a:rPr lang="ru-RU" dirty="0" smtClean="0"/>
              <a:t>Осада была снята. Убитую девушку с почестями похоронили под башней, положив с ней и ведра с коромыслом. С тех пор и зовется та башня Коромысловой».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3774" y="5657671"/>
            <a:ext cx="898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 легенда более красива и патриотична, но трудно поверить, что девушка коромыслом могла убить несколько воинов.  И всё же, видимо, есть зерно истины в этой легенде и неизвестная героиня  покоится под Коромысловой башней Нижегородского кремля.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1445</Words>
  <Application>Microsoft Office PowerPoint</Application>
  <PresentationFormat>Экран (4:3)</PresentationFormat>
  <Paragraphs>105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Нижегородский кремль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      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1-TOSHIBA-1</dc:creator>
  <cp:lastModifiedBy>User</cp:lastModifiedBy>
  <cp:revision>228</cp:revision>
  <dcterms:created xsi:type="dcterms:W3CDTF">2013-07-25T09:50:18Z</dcterms:created>
  <dcterms:modified xsi:type="dcterms:W3CDTF">2017-03-24T07:24:28Z</dcterms:modified>
</cp:coreProperties>
</file>