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303" r:id="rId3"/>
    <p:sldId id="268" r:id="rId4"/>
    <p:sldId id="267" r:id="rId5"/>
    <p:sldId id="294" r:id="rId6"/>
    <p:sldId id="295" r:id="rId7"/>
    <p:sldId id="296" r:id="rId8"/>
    <p:sldId id="263" r:id="rId9"/>
    <p:sldId id="292" r:id="rId10"/>
    <p:sldId id="291" r:id="rId11"/>
    <p:sldId id="297" r:id="rId12"/>
    <p:sldId id="298" r:id="rId13"/>
    <p:sldId id="299" r:id="rId14"/>
    <p:sldId id="300" r:id="rId15"/>
    <p:sldId id="301" r:id="rId16"/>
    <p:sldId id="302" r:id="rId17"/>
    <p:sldId id="282" r:id="rId18"/>
    <p:sldId id="283" r:id="rId19"/>
    <p:sldId id="284" r:id="rId20"/>
    <p:sldId id="285" r:id="rId21"/>
    <p:sldId id="306" r:id="rId22"/>
    <p:sldId id="307" r:id="rId23"/>
    <p:sldId id="308" r:id="rId24"/>
    <p:sldId id="309" r:id="rId25"/>
    <p:sldId id="286" r:id="rId26"/>
    <p:sldId id="289" r:id="rId27"/>
    <p:sldId id="304" r:id="rId28"/>
    <p:sldId id="305" r:id="rId29"/>
    <p:sldId id="31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22" autoAdjust="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913296410391069"/>
          <c:w val="0.67776067974666043"/>
          <c:h val="0.880866920657673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2"/>
              <c:delete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9882775473637512E-2"/>
          <c:y val="0.77434640696393664"/>
          <c:w val="0.62535745281622834"/>
          <c:h val="0.15628309476942184"/>
        </c:manualLayout>
      </c:layout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404559177632093"/>
          <c:y val="2.0071544104565308E-2"/>
          <c:w val="0.70959427100730077"/>
          <c:h val="0.979928455895435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Другой ответ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46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1978006098457859"/>
          <c:y val="0.75993394678354065"/>
          <c:w val="0.86580555314371266"/>
          <c:h val="0.18159351352718225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571847007998232"/>
          <c:y val="0.10188353442430345"/>
          <c:w val="0.64866521820063416"/>
          <c:h val="0.87831613588721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1139614816745839"/>
          <c:y val="0.76127337632110614"/>
          <c:w val="0.85989065836752321"/>
          <c:h val="0.20361047934892934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209055920064969E-2"/>
          <c:y val="3.2871968592453539E-2"/>
          <c:w val="0.64336409272471562"/>
          <c:h val="0.93977779548484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Безопасные</c:v>
                </c:pt>
                <c:pt idx="1">
                  <c:v>Не знают</c:v>
                </c:pt>
                <c:pt idx="2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1.5428929073766254E-2"/>
          <c:y val="0.77949849602903376"/>
          <c:w val="0.61922240712748788"/>
          <c:h val="9.5692230164079975E-2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731057318615761"/>
          <c:y val="1.1204238527439561E-3"/>
          <c:w val="0.6003912556909875"/>
          <c:h val="0.8755242664262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Рисуют пальцами</c:v>
                </c:pt>
                <c:pt idx="1">
                  <c:v>Не знают</c:v>
                </c:pt>
                <c:pt idx="2">
                  <c:v>Другой ответ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0233693220291541"/>
          <c:y val="0.79550145930774951"/>
          <c:w val="0.86150512878062757"/>
          <c:h val="0.19582279475255787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556343759374744"/>
          <c:y val="4.8210676861769663E-2"/>
          <c:w val="0.61619254914806154"/>
          <c:h val="0.908144899656784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Безопасные</c:v>
                </c:pt>
                <c:pt idx="1">
                  <c:v>Развитие речи</c:v>
                </c:pt>
                <c:pt idx="2">
                  <c:v>Развитие моторики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23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"/>
          <c:y val="0.7463541861909625"/>
          <c:w val="0.8140183556733126"/>
          <c:h val="0.21839911132917694"/>
        </c:manualLayout>
      </c:layout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261231896660698"/>
          <c:y val="5.5966686471459838E-2"/>
          <c:w val="0.61666245305284839"/>
          <c:h val="0.944033313528540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Рисуют пальцами</c:v>
                </c:pt>
                <c:pt idx="1">
                  <c:v>Не знают</c:v>
                </c:pt>
                <c:pt idx="2">
                  <c:v>Другой ответ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41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0326210063636874"/>
          <c:y val="0.81525446048529004"/>
          <c:w val="0.88057628662980769"/>
          <c:h val="0.1464403735743921"/>
        </c:manualLayout>
      </c:layout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105326966405651"/>
          <c:y val="0"/>
          <c:w val="0.6676345678892126"/>
          <c:h val="0.91102103609994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2"/>
          </c:dPt>
          <c:dLbls>
            <c:dLbl>
              <c:idx val="1"/>
              <c:delete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8247662612882939E-2"/>
          <c:y val="0.71314562235360757"/>
          <c:w val="0.97175233738711742"/>
          <c:h val="0.10032268056971684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1787822523513073"/>
          <c:y val="0"/>
          <c:w val="0.6399775067141944"/>
          <c:h val="0.911111280786547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Другой ответ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45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072448983832351"/>
          <c:y val="0.66635446386379904"/>
          <c:w val="0.87608854795603952"/>
          <c:h val="0.13597704630697174"/>
        </c:manualLayout>
      </c:layout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772508490417782E-2"/>
          <c:y val="0"/>
          <c:w val="0.78519377749829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Другой вариант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"/>
          <c:y val="0.72159189158477866"/>
          <c:w val="1"/>
          <c:h val="0.22086604382918246"/>
        </c:manualLayout>
      </c:layout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4AED55-6D0E-43BF-846E-CC6EDAEB4397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E7DF9-4A8B-4610-A501-FB060EA6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0DD90-ABBE-4F47-BFBD-5E171557BB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E7DF9-4A8B-4610-A501-FB060EA63B2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E7DF9-4A8B-4610-A501-FB060EA63B2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6A68-5844-4F9E-A31C-F74756B2599C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FEC4-8538-4A8E-AC7D-46A13B674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652E-F04B-4F5F-BB7F-69CC8A7C5B3D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4A8B-D0C6-4753-B464-FB650F9FF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1B81-5975-42D2-B79B-3FF5A16D6DDF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83C5-ADC5-4B72-8212-2E05AAF54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50FC-2485-4F81-8F89-3D1A3ACA1AD0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BA34-AE6A-4754-BCD7-722963F4D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14A1-53C0-4F16-AFEE-7C5A301FBCD9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E1D-49A6-48FF-852E-449897BDD1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ABC6-63F1-484B-87CF-AF4B95F4A6F0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0619-37F8-45D0-887F-A5CB08B73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757D-5109-4884-A2F3-FAB05A8CC144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418D-BC9E-4872-9AB7-E4529EB80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C942-4F8A-4B53-9BB2-34B68832BD20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DF14-28D4-416D-B123-7DA628D5B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557A-7C97-49C6-9368-682498B7D78D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3854-EF2E-4F3B-9930-9C771D4252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58B0-EB0B-42CA-84F1-DAB1E2D70E35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491B-C194-4736-9AB8-9361240F9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04F69-D006-47B5-B27F-2D6EBCD40071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0BBC-DB9C-4D6B-83DA-B9C65A7F21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4881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A6A22-8CD3-4F9F-ABCD-F618B3243F89}" type="datetimeFigureOut">
              <a:rPr lang="ru-RU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9C3D9F-03A9-435E-A92F-E1E7CC5E4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 spd="slow" advTm="4881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755650" y="3284538"/>
            <a:ext cx="3694113" cy="2665412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Работу выполнил:</a:t>
            </a:r>
            <a:endParaRPr lang="ru-RU" dirty="0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Быков Андрей,</a:t>
            </a:r>
            <a:endParaRPr lang="ru-RU" dirty="0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ученик 4 Г класса</a:t>
            </a:r>
            <a:endParaRPr lang="ru-RU" dirty="0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 </a:t>
            </a:r>
          </a:p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Руководитель:</a:t>
            </a:r>
            <a:endParaRPr lang="ru-RU" dirty="0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Пасынок Юлия Юрьевна,</a:t>
            </a:r>
            <a:endParaRPr lang="ru-RU" dirty="0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ru-RU" b="1" dirty="0" smtClean="0"/>
              <a:t>заместитель директора по УВР,</a:t>
            </a:r>
            <a:r>
              <a:rPr lang="ru-RU" dirty="0" smtClean="0"/>
              <a:t> </a:t>
            </a:r>
            <a:r>
              <a:rPr lang="ru-RU" b="1" dirty="0" smtClean="0"/>
              <a:t>учитель начальных классов.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14282" y="1142984"/>
            <a:ext cx="8501122" cy="1643074"/>
          </a:xfrm>
        </p:spPr>
        <p:txBody>
          <a:bodyPr rtlCol="0">
            <a:normAutofit fontScale="25000" lnSpcReduction="2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9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9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</a:t>
            </a:r>
            <a:r>
              <a:rPr lang="ru-RU" sz="9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исследования: </a:t>
            </a:r>
            <a:endParaRPr lang="ru-RU" sz="9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9000" b="1" dirty="0" smtClean="0"/>
              <a:t>На кончиках пальцев…                  </a:t>
            </a:r>
            <a:endParaRPr lang="ru-RU" sz="9000" b="1" dirty="0" smtClean="0"/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9000" b="1" dirty="0" smtClean="0"/>
              <a:t> </a:t>
            </a:r>
            <a:r>
              <a:rPr lang="ru-RU" sz="9000" b="1" dirty="0" smtClean="0"/>
              <a:t>(или Волшебные краски средневекового художника)</a:t>
            </a:r>
            <a:r>
              <a:rPr lang="ru-RU" sz="9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9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 descr="3-14103_1_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8678" r="8678"/>
          <a:stretch>
            <a:fillRect/>
          </a:stretch>
        </p:blipFill>
        <p:spPr>
          <a:xfrm>
            <a:off x="3857620" y="3052422"/>
            <a:ext cx="4643470" cy="3147193"/>
          </a:xfrm>
        </p:spPr>
      </p:pic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642938" y="214313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НАЧАЛЬНАЯ ОБЩЕОБРАЗОВАТЕЛЬНАЯ ШКОЛА № 21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Г. ЮЖНО-САХАЛИНСКА САХАЛИНСКОЙ ОБЛАСТИ</a:t>
            </a:r>
          </a:p>
        </p:txBody>
      </p:sp>
    </p:spTree>
    <p:custDataLst>
      <p:tags r:id="rId1"/>
    </p:custDataLst>
  </p:cSld>
  <p:clrMapOvr>
    <a:masterClrMapping/>
  </p:clrMapOvr>
  <p:transition spd="slow" advTm="832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06388" y="333375"/>
            <a:ext cx="86407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Самый главный плюс красок для рисования </a:t>
            </a:r>
            <a:r>
              <a:rPr lang="ru-RU" sz="2000" dirty="0" smtClean="0"/>
              <a:t>пальцами – это </a:t>
            </a:r>
            <a:r>
              <a:rPr lang="ru-RU" sz="2000" dirty="0"/>
              <a:t>развитие мелкой моторики детских рук. А развивая мелкую моторику рук, ребенок развивает и умение говорить.</a:t>
            </a:r>
          </a:p>
          <a:p>
            <a:pPr algn="just"/>
            <a:endParaRPr lang="ru-RU" sz="2000" b="1" dirty="0">
              <a:latin typeface="Trebuchet MS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2143116"/>
            <a:ext cx="8535321" cy="431022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292872606.2986851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428736"/>
            <a:ext cx="3571900" cy="4851831"/>
          </a:xfrm>
          <a:prstGeom prst="rect">
            <a:avLst/>
          </a:prstGeom>
        </p:spPr>
      </p:pic>
      <p:pic>
        <p:nvPicPr>
          <p:cNvPr id="8" name="Рисунок 7" descr="4cd3929e76b641a1199aedcdd31477ef_24069d3de76d1775a8b85d54e688bd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43182"/>
            <a:ext cx="4572032" cy="3045551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06388" y="333375"/>
            <a:ext cx="86407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/>
              <a:t>Анкетирование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lvl="0" algn="ctr"/>
            <a:r>
              <a:rPr lang="ru-RU" sz="2400" b="1" dirty="0"/>
              <a:t>Знаете ли Вы, что такое пальчиковые краски?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     Взрослые                                        </a:t>
            </a:r>
            <a:r>
              <a:rPr lang="ru-RU" sz="2400" b="1" dirty="0" smtClean="0"/>
              <a:t>Дети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3212976"/>
            <a:ext cx="583264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2000240"/>
          <a:ext cx="42862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00562" y="2214554"/>
          <a:ext cx="435771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06388" y="333375"/>
            <a:ext cx="86407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/>
              <a:t>Чем пальчиковые краски отличаются от обычных красок?</a:t>
            </a:r>
            <a:endParaRPr lang="ru-RU" sz="2400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</a:t>
            </a:r>
            <a:r>
              <a:rPr lang="ru-RU" sz="2400" b="1" dirty="0"/>
              <a:t>Взрослые                                             Дети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3212976"/>
            <a:ext cx="583264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1" y="1857364"/>
          <a:ext cx="4286279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143372" y="2643183"/>
          <a:ext cx="47149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06388" y="333375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/>
              <a:t>В чем польза пальчиковых красок?</a:t>
            </a:r>
            <a:endParaRPr lang="ru-RU" sz="2400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r>
              <a:rPr lang="ru-RU" sz="2400" b="1" dirty="0"/>
              <a:t>   </a:t>
            </a:r>
            <a:r>
              <a:rPr lang="ru-RU" sz="2400" b="1" dirty="0" smtClean="0"/>
              <a:t>          Взрослые                                             </a:t>
            </a:r>
            <a:r>
              <a:rPr lang="ru-RU" sz="2400" b="1" dirty="0"/>
              <a:t>Дети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3212976"/>
            <a:ext cx="583264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857364"/>
          <a:ext cx="4643469" cy="421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429124" y="2000240"/>
          <a:ext cx="471487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06388" y="333375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 smtClean="0"/>
              <a:t>Считаете </a:t>
            </a:r>
            <a:r>
              <a:rPr lang="ru-RU" sz="2400" b="1" dirty="0"/>
              <a:t>ли Вы, что при помощи пальчиковых красок, можно развить речь ребенка?</a:t>
            </a:r>
            <a:endParaRPr lang="ru-RU" sz="2400" dirty="0"/>
          </a:p>
          <a:p>
            <a:pPr algn="ctr"/>
            <a:endParaRPr lang="ru-RU" sz="2400" b="1" dirty="0"/>
          </a:p>
          <a:p>
            <a:r>
              <a:rPr lang="ru-RU" sz="2400" b="1" dirty="0"/>
              <a:t>   </a:t>
            </a:r>
            <a:r>
              <a:rPr lang="ru-RU" sz="2400" b="1" dirty="0" smtClean="0"/>
              <a:t>       Взрослые                                             </a:t>
            </a:r>
            <a:r>
              <a:rPr lang="ru-RU" sz="2400" b="1" dirty="0"/>
              <a:t>Дети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3212976"/>
            <a:ext cx="583264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5" y="2000240"/>
          <a:ext cx="492922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6248" y="1928802"/>
          <a:ext cx="4572031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06388" y="333375"/>
            <a:ext cx="8640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400" b="1" dirty="0"/>
              <a:t>Можно ли изготовить пальчиковые краски в домашних условиях?</a:t>
            </a:r>
            <a:endParaRPr lang="ru-RU" sz="2400" dirty="0"/>
          </a:p>
          <a:p>
            <a:pPr algn="ctr"/>
            <a:endParaRPr lang="ru-RU" sz="2400" dirty="0"/>
          </a:p>
          <a:p>
            <a:r>
              <a:rPr lang="ru-RU" sz="2400" b="1" dirty="0"/>
              <a:t>   </a:t>
            </a:r>
            <a:r>
              <a:rPr lang="ru-RU" sz="2400" b="1" dirty="0" smtClean="0"/>
              <a:t>        Взрослые                                             </a:t>
            </a:r>
            <a:r>
              <a:rPr lang="ru-RU" sz="2400" b="1" dirty="0"/>
              <a:t>Дети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1" y="3212976"/>
            <a:ext cx="583264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714488"/>
          <a:ext cx="4143404" cy="485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6248" y="1928802"/>
          <a:ext cx="4643469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57158" y="285727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>
              <a:tabLst>
                <a:tab pos="1247775" algn="l"/>
                <a:tab pos="3241675" algn="l"/>
              </a:tabLst>
            </a:pPr>
            <a:r>
              <a:rPr lang="ru-RU" sz="2400" b="1" u="sng" dirty="0" smtClean="0"/>
              <a:t>Экспериментальная часть</a:t>
            </a:r>
          </a:p>
          <a:p>
            <a:r>
              <a:rPr lang="ru-RU" sz="2400" dirty="0" smtClean="0"/>
              <a:t>Нами </a:t>
            </a:r>
            <a:r>
              <a:rPr lang="ru-RU" sz="2400" dirty="0"/>
              <a:t>было использовано три методики производства красок в домашних условиях: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	</a:t>
            </a:r>
            <a:r>
              <a:rPr lang="ru-RU" sz="2400" b="1" dirty="0"/>
              <a:t>Рецепт №1</a:t>
            </a:r>
            <a:endParaRPr lang="ru-RU" sz="2400" dirty="0"/>
          </a:p>
          <a:p>
            <a:r>
              <a:rPr lang="ru-RU" sz="2400" dirty="0"/>
              <a:t>1 стакан муки; </a:t>
            </a:r>
            <a:r>
              <a:rPr lang="ru-RU" sz="2400" dirty="0" smtClean="0"/>
              <a:t>вода</a:t>
            </a:r>
            <a:r>
              <a:rPr lang="ru-RU" sz="2400" dirty="0"/>
              <a:t>; </a:t>
            </a:r>
            <a:r>
              <a:rPr lang="ru-RU" sz="2400" dirty="0" smtClean="0"/>
              <a:t>½ </a:t>
            </a:r>
            <a:r>
              <a:rPr lang="ru-RU" sz="2400" dirty="0"/>
              <a:t>ст.ложки растительного масла; </a:t>
            </a:r>
            <a:r>
              <a:rPr lang="ru-RU" sz="2400" dirty="0" smtClean="0"/>
              <a:t>4 </a:t>
            </a:r>
            <a:r>
              <a:rPr lang="ru-RU" sz="2400" dirty="0"/>
              <a:t>ст.ложки соли.</a:t>
            </a:r>
          </a:p>
          <a:p>
            <a:pPr indent="450850" eaLnBrk="0" hangingPunct="0">
              <a:tabLst>
                <a:tab pos="1247775" algn="l"/>
                <a:tab pos="3241675" algn="l"/>
              </a:tabLst>
            </a:pPr>
            <a:endParaRPr lang="ru-RU" sz="3200" b="1" dirty="0" smtClean="0"/>
          </a:p>
          <a:p>
            <a:pPr indent="450850" eaLnBrk="0" hangingPunct="0">
              <a:tabLst>
                <a:tab pos="1247775" algn="l"/>
                <a:tab pos="3241675" algn="l"/>
              </a:tabLst>
            </a:pPr>
            <a:endParaRPr lang="ru-RU" sz="3200" dirty="0">
              <a:cs typeface="Arial" charset="0"/>
            </a:endParaRPr>
          </a:p>
        </p:txBody>
      </p:sp>
      <p:pic>
        <p:nvPicPr>
          <p:cNvPr id="3" name="Рисунок 2" descr="IMG_8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3813694" cy="3357562"/>
          </a:xfrm>
          <a:prstGeom prst="rect">
            <a:avLst/>
          </a:prstGeom>
        </p:spPr>
      </p:pic>
      <p:pic>
        <p:nvPicPr>
          <p:cNvPr id="4" name="Рисунок 3" descr="IMG_8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3857652" cy="2070741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28596" y="357166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Рецепт </a:t>
            </a:r>
            <a:r>
              <a:rPr lang="ru-RU" sz="2400" b="1" dirty="0"/>
              <a:t>№2</a:t>
            </a:r>
            <a:endParaRPr lang="ru-RU" sz="2400" dirty="0"/>
          </a:p>
          <a:p>
            <a:r>
              <a:rPr lang="ru-RU" sz="2400" dirty="0"/>
              <a:t>Крахмал 80г; </a:t>
            </a:r>
            <a:r>
              <a:rPr lang="ru-RU" sz="2400" dirty="0" smtClean="0"/>
              <a:t>сахар </a:t>
            </a:r>
            <a:r>
              <a:rPr lang="ru-RU" sz="2400" dirty="0"/>
              <a:t>2 ст.ложки; </a:t>
            </a:r>
            <a:r>
              <a:rPr lang="ru-RU" sz="2400" dirty="0" smtClean="0"/>
              <a:t>вода </a:t>
            </a:r>
            <a:r>
              <a:rPr lang="ru-RU" sz="2400" dirty="0"/>
              <a:t>500мл; </a:t>
            </a:r>
            <a:r>
              <a:rPr lang="ru-RU" sz="2400" dirty="0" smtClean="0"/>
              <a:t>средство </a:t>
            </a:r>
            <a:r>
              <a:rPr lang="ru-RU" sz="2400" dirty="0"/>
              <a:t>для мытья посуды 50мл; </a:t>
            </a:r>
            <a:r>
              <a:rPr lang="ru-RU" sz="2400" dirty="0" smtClean="0"/>
              <a:t>пищевые </a:t>
            </a:r>
            <a:r>
              <a:rPr lang="ru-RU" sz="2400" dirty="0"/>
              <a:t>красители. </a:t>
            </a:r>
            <a:r>
              <a:rPr lang="ru-RU" dirty="0">
                <a:latin typeface="Trebuchet MS" pitchFamily="34" charset="0"/>
              </a:rPr>
              <a:t> </a:t>
            </a:r>
          </a:p>
        </p:txBody>
      </p:sp>
      <p:pic>
        <p:nvPicPr>
          <p:cNvPr id="3" name="Рисунок 2" descr="IMG_8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4938232" cy="3264704"/>
          </a:xfrm>
          <a:prstGeom prst="rect">
            <a:avLst/>
          </a:prstGeom>
        </p:spPr>
      </p:pic>
      <p:pic>
        <p:nvPicPr>
          <p:cNvPr id="4" name="Рисунок 3" descr="IMG_8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643314"/>
            <a:ext cx="3228817" cy="1898724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214289"/>
            <a:ext cx="87852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/>
          </a:p>
          <a:p>
            <a:pPr algn="ctr"/>
            <a:r>
              <a:rPr lang="ru-RU" sz="2400" b="1" dirty="0"/>
              <a:t>Рецепт №3</a:t>
            </a:r>
            <a:endParaRPr lang="ru-RU" sz="2400" dirty="0"/>
          </a:p>
          <a:p>
            <a:pPr algn="ctr"/>
            <a:r>
              <a:rPr lang="ru-RU" sz="2400" dirty="0"/>
              <a:t>Пена для бритья; </a:t>
            </a:r>
            <a:r>
              <a:rPr lang="ru-RU" sz="2400" dirty="0" smtClean="0"/>
              <a:t>Гуашь</a:t>
            </a:r>
            <a:endParaRPr lang="ru-RU" sz="2400" dirty="0"/>
          </a:p>
          <a:p>
            <a:pPr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4" name="Рисунок 3" descr="IMG_8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5357850" cy="2816645"/>
          </a:xfrm>
          <a:prstGeom prst="rect">
            <a:avLst/>
          </a:prstGeom>
        </p:spPr>
      </p:pic>
      <p:pic>
        <p:nvPicPr>
          <p:cNvPr id="5" name="Рисунок 4" descr="IMG_8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572008"/>
            <a:ext cx="2562599" cy="1799594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9646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/>
              <a:t>В ходе рисования я дал характеристику полученным </a:t>
            </a:r>
            <a:r>
              <a:rPr lang="ru-RU" sz="2000" b="1" dirty="0" smtClean="0"/>
              <a:t>краскам</a:t>
            </a: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7" y="1000108"/>
          <a:ext cx="8572560" cy="5040115"/>
        </p:xfrm>
        <a:graphic>
          <a:graphicData uri="http://schemas.openxmlformats.org/drawingml/2006/table">
            <a:tbl>
              <a:tblPr/>
              <a:tblGrid>
                <a:gridCol w="957727"/>
                <a:gridCol w="2821855"/>
                <a:gridCol w="4792978"/>
              </a:tblGrid>
              <a:tr h="810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рец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Консистенция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рисования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Немного жидковатые.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 крупицами соли.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Опускал пальчики в краску, вынимал и наблюдал, как краска капает с пальцев рук. Рисовал на листе бумаги. Жаловался на песок во время рисования.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Густые. Желеобразные.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Рисовал менее охотно, т.к. краска оказалась густой, плохо размазывалась по бумаге. Приходилось прикладывать усилия.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Воздушные, мягкие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Рисовать легко, быстро. Рисунки яркие.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4285473_Iz_chego_sdelat_sedobnuye_kraski_dlya_grudni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802454" cy="5101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14291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Детям необходимо все хватать, трогать, гладить и пробовать на вкус! </a:t>
            </a:r>
          </a:p>
        </p:txBody>
      </p:sp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 eaLnBrk="0" hangingPunct="0"/>
            <a:r>
              <a:rPr lang="ru-RU" sz="2200" dirty="0"/>
              <a:t>Целью нашей работы было не только сделать пальчиковые краски, но и начать их постоянно использовать в творчестве брата, наблюдая за развитием его речи.</a:t>
            </a:r>
            <a:endParaRPr lang="ru-RU" sz="2200" dirty="0">
              <a:cs typeface="Arial" charset="0"/>
            </a:endParaRPr>
          </a:p>
        </p:txBody>
      </p:sp>
      <p:pic>
        <p:nvPicPr>
          <p:cNvPr id="3" name="Рисунок 2" descr="IMG_804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061550" cy="2828237"/>
          </a:xfrm>
          <a:prstGeom prst="rect">
            <a:avLst/>
          </a:prstGeom>
        </p:spPr>
      </p:pic>
      <p:pic>
        <p:nvPicPr>
          <p:cNvPr id="4" name="Рисунок 3" descr="IMG_8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499357" cy="2330572"/>
          </a:xfrm>
          <a:prstGeom prst="rect">
            <a:avLst/>
          </a:prstGeom>
        </p:spPr>
      </p:pic>
      <p:pic>
        <p:nvPicPr>
          <p:cNvPr id="5" name="Рисунок 4" descr="IMG_8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00504"/>
            <a:ext cx="3715420" cy="2474469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</p:nvPr>
        </p:nvGraphicFramePr>
        <p:xfrm>
          <a:off x="395536" y="304061"/>
          <a:ext cx="8280920" cy="605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712"/>
                <a:gridCol w="6610208"/>
              </a:tblGrid>
              <a:tr h="48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Дата рисования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Наблюдения за речью Вадима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02.11.2016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Молча рассмотрел краски. Боялся испачкать руки. Рисовал не охотно.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9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06.11.2016.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Увидев краски – обрадовался. Спросил – что рисовать будем? Я предлагал рисовать фигуры. Вадим повторял за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мной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названия фигур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6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09.11.2016.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Вадим рад занятиям рисования. Комментирует процесс рисования простыми предложениями. Многие слова произносит еще плохо, с ошибками. (Рисую кирпич!)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13.11.2016.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время рисования, Вадим, чаще стал комментировать свои действия.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IMG_8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8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3933056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51520" y="142311"/>
          <a:ext cx="8712968" cy="619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70"/>
                <a:gridCol w="6923698"/>
              </a:tblGrid>
              <a:tr h="47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рисования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Наблюдения за речью Вадима</a:t>
                      </a:r>
                    </a:p>
                  </a:txBody>
                  <a:tcPr marL="68580" marR="68580" marT="0" marB="0"/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16.11.2016.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Ждет рисования пальчиковыми красками. Иногда сам предлагает тему для рисования. (Рисуем солнце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28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20.11.2016.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Любит рисовать как пальчиками так и полной ладонью.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Болтает во время рисования на «своем» языке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2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23.11.2016.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время рисования Вадим называет фигуры, цвета красок, предлагает тему для рисования. Если я делаю замечание о неправильно произнесенном слове. Говорю, как нужно произносить. Вадим повторяет слово без ошибки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IMG_8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1839590" cy="105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8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1728192" cy="160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8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85184"/>
            <a:ext cx="1440160" cy="127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81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395536" y="260648"/>
          <a:ext cx="8496944" cy="606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7687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Дата рисования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Наблюдения за речью Вадима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27.11.2016.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 заметил, что есть слова в речи Вадима, которые он пытается произнести правильно. Останавливает рассказ и пробует вновь повторить слово, чтоб прозвучало оно правильно!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30.11.2016.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Во время рисования, Вадим, чаще стал комментировать свои действия.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04.12.2016.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Ждет рисования пальчиковыми красками. Сам предлагает тему для рисования.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07.12.2016.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Просит рисовать красками. Спрашивает – что будем рисовать! Ждет от меня тему для рисования. (Рисую тучку с дождиком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!)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Рисовать очень нравится. С нетерпением ждет нового экспериментального дня. Просит рисовать!!! В процессе рисования у Вадима больше самостоятельных комментариев рисунка.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Я заметил что предложения Вадима становятся более сложными. Во время рисования он придумывает смешные истории.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IMG_8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1728192" cy="17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81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395536" y="260648"/>
          <a:ext cx="8352928" cy="6181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624736"/>
              </a:tblGrid>
              <a:tr h="411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Дата рисования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Наблюдения за речью Вадима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Вадим с удовольствием рисует. Балуется. Придумывает истории в процессе рисования.(Солнце яркое проснулось.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Стало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сильно светить нам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!)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Многие слова Вадим стал произносить более четко. Без искажения звуков.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13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Мне кажется, мой брат слишком много говорить - рисует и разговаривает без остановки. Фантазия Вадима меня просто удивляет. (Андрей, давай рисовать море. Синее море. Волны морские. Яркое,  желтое солнце нарисую сейчас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!)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28.12.2016.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Вадим придумывает свои буквы, цифры, пытается писать красками предложения. Во время написания зашифрованных геометрических предложений он комментирует происходящие события накануне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IMG_81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8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1799902" cy="13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81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14282" y="285728"/>
            <a:ext cx="87154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200" dirty="0"/>
              <a:t>Я считаю, что пальчиковые краски внесли свой вклад в речевое развитие моего брата. </a:t>
            </a:r>
            <a:r>
              <a:rPr lang="ru-RU" sz="2200" dirty="0" smtClean="0"/>
              <a:t>Его </a:t>
            </a:r>
            <a:r>
              <a:rPr lang="ru-RU" sz="2200" dirty="0"/>
              <a:t>словарный запас увеличивается с каждым днем. </a:t>
            </a:r>
            <a:r>
              <a:rPr lang="ru-RU" sz="2200" dirty="0" smtClean="0"/>
              <a:t>Речь </a:t>
            </a:r>
            <a:r>
              <a:rPr lang="ru-RU" sz="2200" dirty="0"/>
              <a:t>брата мне </a:t>
            </a:r>
            <a:r>
              <a:rPr lang="ru-RU" sz="2200" dirty="0" smtClean="0"/>
              <a:t>понятна</a:t>
            </a:r>
            <a:r>
              <a:rPr lang="ru-RU" sz="2200" dirty="0"/>
              <a:t>, ошибки  встречаются только в произношении новых </a:t>
            </a:r>
            <a:r>
              <a:rPr lang="ru-RU" sz="2200" dirty="0" smtClean="0"/>
              <a:t>слов. Пальчики </a:t>
            </a:r>
            <a:r>
              <a:rPr lang="ru-RU" sz="2200" dirty="0"/>
              <a:t>стали более сильными и ловкими.</a:t>
            </a:r>
          </a:p>
        </p:txBody>
      </p:sp>
      <p:pic>
        <p:nvPicPr>
          <p:cNvPr id="3" name="Рисунок 2" descr="IMG_8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256"/>
            <a:ext cx="3357586" cy="2236152"/>
          </a:xfrm>
          <a:prstGeom prst="rect">
            <a:avLst/>
          </a:prstGeom>
        </p:spPr>
      </p:pic>
      <p:pic>
        <p:nvPicPr>
          <p:cNvPr id="4" name="Рисунок 3" descr="IMG_8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5" y="4286256"/>
            <a:ext cx="3357586" cy="2236153"/>
          </a:xfrm>
          <a:prstGeom prst="rect">
            <a:avLst/>
          </a:prstGeom>
        </p:spPr>
      </p:pic>
      <p:pic>
        <p:nvPicPr>
          <p:cNvPr id="6" name="Рисунок 5" descr="IMG_8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143116"/>
            <a:ext cx="2568199" cy="1928826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7188" y="357166"/>
            <a:ext cx="82867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ctr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ctr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 исследовательской работы, можно сделать следующие выводы: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ребенка, оказывает влияние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краски хорошо развивают мелкую моторику, что влияет не только на умение малыша использовать свои руки, но и способствует развитию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ctr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ct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гипотеза о том, что действуя на кончики пальцев с использованием пальчиковых красок, приготовленных в домашних условиях, можно развить речь ребенка, подтвердилась.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42844" y="142852"/>
            <a:ext cx="850112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братом часто рисуем красками, приготовленными своими руками из пищевых ингредиентов. Рисование доставляет огромное удовольствие, ведь маленькие дети любят новые игры, свободу творчества, а если при этом еще можно пачкать руки, то буря восторга нам гарантирована!!!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IMG_8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000240"/>
            <a:ext cx="2714644" cy="2156818"/>
          </a:xfrm>
          <a:prstGeom prst="rect">
            <a:avLst/>
          </a:prstGeom>
        </p:spPr>
      </p:pic>
      <p:pic>
        <p:nvPicPr>
          <p:cNvPr id="6" name="Рисунок 5" descr="IMG_8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86256"/>
            <a:ext cx="2286016" cy="2406180"/>
          </a:xfrm>
          <a:prstGeom prst="rect">
            <a:avLst/>
          </a:prstGeom>
        </p:spPr>
      </p:pic>
      <p:pic>
        <p:nvPicPr>
          <p:cNvPr id="7" name="Рисунок 6" descr="IMG_8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357694"/>
            <a:ext cx="2224852" cy="2314332"/>
          </a:xfrm>
          <a:prstGeom prst="rect">
            <a:avLst/>
          </a:prstGeom>
        </p:spPr>
      </p:pic>
      <p:pic>
        <p:nvPicPr>
          <p:cNvPr id="9" name="Рисунок 8" descr="IMG_8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14488"/>
            <a:ext cx="2214578" cy="2399526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" name="Рисунок 9" descr="IMG_8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714908" cy="4584130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571472" y="1071546"/>
            <a:ext cx="800105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Алексеева В. В.Что такое искусство? – М.: Советский художник, 1973.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Белая А. Я., </a:t>
            </a:r>
            <a:r>
              <a:rPr lang="ru-RU" sz="1400" dirty="0" err="1" smtClean="0"/>
              <a:t>Мирясова</a:t>
            </a:r>
            <a:r>
              <a:rPr lang="ru-RU" sz="1400" dirty="0" smtClean="0"/>
              <a:t> В. И. Пальчиковые игры (для развития речи дошкольников). Пособие для родителей и педагогов. Москва, 1999.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/>
              <a:t>Берестнева</a:t>
            </a:r>
            <a:r>
              <a:rPr lang="ru-RU" sz="1400" dirty="0" smtClean="0"/>
              <a:t> Е.В. Проектная деятельность учащихся начальной школы//Начальная школа. – 2011. - №6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Большая детская иллюстрированная энциклопедия. М.: Эгмонт Россия Лтд. 2005.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Дитрих А.К., </a:t>
            </a:r>
            <a:r>
              <a:rPr lang="ru-RU" sz="1400" dirty="0" err="1" smtClean="0"/>
              <a:t>Юрмин</a:t>
            </a:r>
            <a:r>
              <a:rPr lang="ru-RU" sz="1400" dirty="0" smtClean="0"/>
              <a:t> Г.А., </a:t>
            </a:r>
            <a:r>
              <a:rPr lang="ru-RU" sz="1400" dirty="0" err="1" smtClean="0"/>
              <a:t>Кошурников</a:t>
            </a:r>
            <a:r>
              <a:rPr lang="ru-RU" sz="1400" dirty="0" smtClean="0"/>
              <a:t> Р. В. Почемучка. М.: Педагогика – Пресс, 1993.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Журнал «</a:t>
            </a:r>
            <a:r>
              <a:rPr lang="en-US" sz="1400" dirty="0" smtClean="0"/>
              <a:t>W</a:t>
            </a:r>
            <a:r>
              <a:rPr lang="ru-RU" sz="1400" dirty="0" smtClean="0"/>
              <a:t>.</a:t>
            </a:r>
            <a:r>
              <a:rPr lang="en-US" sz="1400" dirty="0" smtClean="0"/>
              <a:t>I</a:t>
            </a:r>
            <a:r>
              <a:rPr lang="ru-RU" sz="1400" dirty="0" smtClean="0"/>
              <a:t>.</a:t>
            </a:r>
            <a:r>
              <a:rPr lang="en-US" sz="1400" dirty="0" smtClean="0"/>
              <a:t>T</a:t>
            </a:r>
            <a:r>
              <a:rPr lang="ru-RU" sz="1400" dirty="0" smtClean="0"/>
              <a:t>. </a:t>
            </a:r>
            <a:r>
              <a:rPr lang="en-US" sz="1400" dirty="0" smtClean="0"/>
              <a:t>C</a:t>
            </a:r>
            <a:r>
              <a:rPr lang="ru-RU" sz="1400" dirty="0" smtClean="0"/>
              <a:t>.</a:t>
            </a:r>
            <a:r>
              <a:rPr lang="en-US" sz="1400" dirty="0" smtClean="0"/>
              <a:t>H</a:t>
            </a:r>
            <a:r>
              <a:rPr lang="ru-RU" sz="1400" dirty="0" smtClean="0"/>
              <a:t>.Чародейки», № 09 (79), сентябрь 2009.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Кольцова М.М., </a:t>
            </a:r>
            <a:r>
              <a:rPr lang="ru-RU" sz="1400" dirty="0" err="1" smtClean="0"/>
              <a:t>Рузина</a:t>
            </a:r>
            <a:r>
              <a:rPr lang="ru-RU" sz="1400" dirty="0" smtClean="0"/>
              <a:t> М.С. Страна пальчиковых игр. – СПб.,1997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Кузин В.С., </a:t>
            </a:r>
            <a:r>
              <a:rPr lang="ru-RU" sz="1400" dirty="0" err="1" smtClean="0"/>
              <a:t>Кубышкина</a:t>
            </a:r>
            <a:r>
              <a:rPr lang="ru-RU" sz="1400" dirty="0" smtClean="0"/>
              <a:t> Э.И. Изобразительное  искусство. 1-2 </a:t>
            </a:r>
            <a:r>
              <a:rPr lang="ru-RU" sz="1400" dirty="0" err="1" smtClean="0"/>
              <a:t>кл</a:t>
            </a:r>
            <a:r>
              <a:rPr lang="ru-RU" sz="1400" dirty="0" smtClean="0"/>
              <a:t>.: Учеб. Для </a:t>
            </a:r>
            <a:r>
              <a:rPr lang="ru-RU" sz="1400" dirty="0" err="1" smtClean="0"/>
              <a:t>общеобразоват</a:t>
            </a:r>
            <a:r>
              <a:rPr lang="ru-RU" sz="1400" dirty="0" smtClean="0"/>
              <a:t>. Учеб. Заведений. М.: Дрофа, 1995.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Лопухина И.С. Логопедия – речь, ритм, движение: пособие для логопедов и родителей. – СПб.: Дельта, 1997. – 256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Новиковская О.А. Ум на кончиках пальцев: маленькие подсказки для      родителей – М.: АСТ; СПб.: Сова, 2007. – 93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Орлова Н. Г. Иконопись – М.: Белый город, 2004.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/>
              <a:t>Толбакова</a:t>
            </a:r>
            <a:r>
              <a:rPr lang="ru-RU" sz="1400" dirty="0" smtClean="0"/>
              <a:t> А.К. Пальцы помогают говорить //Дошкольное воспитание. – 1988. - № 4; 1989. - № 10 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/>
              <a:t>Цвынтарный</a:t>
            </a:r>
            <a:r>
              <a:rPr lang="ru-RU" sz="1400" dirty="0" smtClean="0"/>
              <a:t> В.В. Играем пальчиками и развиваем речь. - Нижний Новгород, 1995. – 110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/>
              <a:t>Энциклопедия для детей: Искусство. Часть 2.- М.: </a:t>
            </a:r>
            <a:r>
              <a:rPr lang="ru-RU" sz="1400" dirty="0" err="1" smtClean="0"/>
              <a:t>Аванта+</a:t>
            </a:r>
            <a:r>
              <a:rPr lang="ru-RU" sz="1400" dirty="0" smtClean="0"/>
              <a:t>, 2005.</a:t>
            </a:r>
            <a:endParaRPr lang="ru-RU" sz="1400" dirty="0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143000" y="571500"/>
            <a:ext cx="714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Литература: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latin typeface="+mn-lt"/>
              </a:rPr>
              <a:t>ГИПОТЕЗА ИССЛЕДОВАНИЯ</a:t>
            </a:r>
            <a:r>
              <a:rPr lang="ru-RU" sz="2000" b="1" dirty="0" smtClean="0">
                <a:latin typeface="+mn-lt"/>
              </a:rPr>
              <a:t>: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dirty="0" smtClean="0"/>
              <a:t>Мы </a:t>
            </a:r>
            <a:r>
              <a:rPr lang="ru-RU" sz="2000" dirty="0"/>
              <a:t>предположили, что  воздействуя на кончики пальцев с использованием пальчиковых красок, приготовленных в домашних условиях, можно развить речь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+mn-lt"/>
              </a:rPr>
              <a:t>ЦЕЛЬ </a:t>
            </a:r>
            <a:r>
              <a:rPr lang="ru-RU" sz="2000" b="1" u="sng" dirty="0" smtClean="0">
                <a:latin typeface="+mn-lt"/>
              </a:rPr>
              <a:t>ИССЛЕДОВАНИЯ</a:t>
            </a:r>
            <a:r>
              <a:rPr lang="ru-RU" sz="2000" b="1" dirty="0" smtClean="0">
                <a:latin typeface="+mn-lt"/>
              </a:rPr>
              <a:t>:  </a:t>
            </a:r>
            <a:r>
              <a:rPr lang="ru-RU" sz="2000" dirty="0" smtClean="0"/>
              <a:t>изучить </a:t>
            </a:r>
            <a:r>
              <a:rPr lang="ru-RU" sz="2000" dirty="0"/>
              <a:t>влияние пальчиковых красок на развитие ребенка, при этом самостоятельно изготовить их в домашних условиях.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+mn-lt"/>
              </a:rPr>
              <a:t>ОБЪЕКТ ИССЛЕДОВАНИЯ</a:t>
            </a:r>
            <a:r>
              <a:rPr lang="ru-RU" sz="2000" b="1" u="sng" dirty="0" smtClean="0">
                <a:latin typeface="+mn-lt"/>
              </a:rPr>
              <a:t>: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ребенок и </a:t>
            </a:r>
            <a:r>
              <a:rPr lang="ru-RU" sz="2000" dirty="0" smtClean="0"/>
              <a:t>пальчиковые краски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latin typeface="+mn-lt"/>
              </a:rPr>
              <a:t>ПРЕДМЕТ ИССЛЕДОВАНИЯ</a:t>
            </a:r>
            <a:r>
              <a:rPr lang="ru-RU" sz="2000" b="1" u="sng" dirty="0" smtClean="0">
                <a:latin typeface="+mn-lt"/>
              </a:rPr>
              <a:t>:</a:t>
            </a:r>
            <a:r>
              <a:rPr lang="ru-RU" sz="2000" dirty="0" smtClean="0"/>
              <a:t> </a:t>
            </a:r>
            <a:r>
              <a:rPr lang="ru-RU" sz="2000" dirty="0"/>
              <a:t>рисование пальчиковыми красками и влияние их на речевое развитие ребенка.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>
              <a:latin typeface="+mn-lt"/>
            </a:endParaRPr>
          </a:p>
          <a:p>
            <a:r>
              <a:rPr lang="ru-RU" sz="2000" b="1" u="sng" dirty="0">
                <a:latin typeface="+mn-lt"/>
              </a:rPr>
              <a:t>ЗАДАЧИ ИССЛЕДОВАНИЯ</a:t>
            </a:r>
            <a:r>
              <a:rPr lang="ru-RU" sz="2000" b="1" u="sng" dirty="0" smtClean="0">
                <a:latin typeface="+mn-lt"/>
              </a:rPr>
              <a:t>:</a:t>
            </a:r>
            <a:r>
              <a:rPr lang="ru-RU" sz="2000" b="1" dirty="0" smtClean="0">
                <a:latin typeface="+mn-lt"/>
              </a:rPr>
              <a:t> </a:t>
            </a:r>
          </a:p>
          <a:p>
            <a:r>
              <a:rPr lang="ru-RU" sz="2000" dirty="0" smtClean="0"/>
              <a:t>1</a:t>
            </a:r>
            <a:r>
              <a:rPr lang="ru-RU" sz="2000" dirty="0"/>
              <a:t>. Изучить историю появления красок.</a:t>
            </a:r>
          </a:p>
          <a:p>
            <a:r>
              <a:rPr lang="ru-RU" sz="2000" dirty="0"/>
              <a:t>2. Выяснить, что такое мелкая моторика.</a:t>
            </a:r>
          </a:p>
          <a:p>
            <a:r>
              <a:rPr lang="ru-RU" sz="2000" dirty="0"/>
              <a:t>3.Узнать, из чего состоят пальчиковые краски.</a:t>
            </a:r>
          </a:p>
          <a:p>
            <a:r>
              <a:rPr lang="ru-RU" sz="2000" dirty="0"/>
              <a:t>4.Опытным путем попробовать приготовить пальчиковые краски в домашних условиях. </a:t>
            </a:r>
          </a:p>
          <a:p>
            <a:r>
              <a:rPr lang="ru-RU" sz="2000" dirty="0"/>
              <a:t>5. Определить, какое влияние оказывают пальчиковые краски на развитие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15439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07950" y="227013"/>
            <a:ext cx="90360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 smtClean="0"/>
              <a:t>История </a:t>
            </a:r>
            <a:r>
              <a:rPr lang="ru-RU" sz="2000" b="1" u="sng" dirty="0"/>
              <a:t>появления красок</a:t>
            </a:r>
            <a:endParaRPr lang="ru-RU" sz="2000" dirty="0"/>
          </a:p>
          <a:p>
            <a:r>
              <a:rPr lang="ru-RU" sz="2000" dirty="0"/>
              <a:t>Материал для изготовления красок человек первоначально брал из того, что его окружало - это были натуральные пигменты и другие красящие вещества природного происхождения. Краски существуют так давно, что невозможно сказать, когда и кем они были изобретены. С древнейших времен люди растирали сажу, пережженную глину, замешивали на животном клее и творили в свое удовольствие. Охрами, красками на основе глины, и сажей расписаны пещеры — первые свидетели труда живописцев, дошедших до наших времен.</a:t>
            </a:r>
          </a:p>
          <a:p>
            <a:endParaRPr lang="ru-RU" sz="2000" dirty="0">
              <a:latin typeface="Trebuchet MS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71670" y="3500438"/>
            <a:ext cx="4752975" cy="28511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Tm="579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Состав краски</a:t>
            </a:r>
            <a:br>
              <a:rPr lang="ru-RU" sz="4400" dirty="0" smtClean="0"/>
            </a:br>
            <a:endParaRPr lang="ru-RU" sz="4400" dirty="0"/>
          </a:p>
        </p:txBody>
      </p:sp>
      <p:graphicFrame>
        <p:nvGraphicFramePr>
          <p:cNvPr id="8195" name="Organization Chart 3"/>
          <p:cNvGraphicFramePr>
            <a:graphicFrameLocks/>
          </p:cNvGraphicFramePr>
          <p:nvPr/>
        </p:nvGraphicFramePr>
        <p:xfrm>
          <a:off x="642910" y="1285860"/>
          <a:ext cx="8175655" cy="4473595"/>
        </p:xfrm>
        <a:graphic>
          <a:graphicData uri="http://schemas.openxmlformats.org/drawingml/2006/compatibility">
            <com:legacyDrawing xmlns:com="http://schemas.openxmlformats.org/drawingml/2006/compatibility" spid="_x0000_s8195"/>
          </a:graphicData>
        </a:graphic>
      </p:graphicFrame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785794"/>
            <a:ext cx="3929063" cy="2659063"/>
          </a:xfrm>
          <a:prstGeom prst="rect">
            <a:avLst/>
          </a:prstGeom>
          <a:noFill/>
          <a:ln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2205038"/>
            <a:ext cx="413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/>
              <a:t>Связующее вещество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81300"/>
            <a:ext cx="2701925" cy="360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596" y="214290"/>
            <a:ext cx="413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Пигмент</a:t>
            </a:r>
            <a:endParaRPr lang="ru-RU" sz="2800" b="1" dirty="0"/>
          </a:p>
        </p:txBody>
      </p:sp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3143248"/>
            <a:ext cx="8358217" cy="3714752"/>
          </a:xfrm>
        </p:spPr>
        <p:txBody>
          <a:bodyPr/>
          <a:lstStyle/>
          <a:p>
            <a:r>
              <a:rPr lang="ru-RU" sz="3200" dirty="0" smtClean="0"/>
              <a:t> 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2800" dirty="0"/>
          </a:p>
        </p:txBody>
      </p:sp>
      <p:pic>
        <p:nvPicPr>
          <p:cNvPr id="10244" name="Picture 4" descr="проект Насти Бонд"/>
          <p:cNvPicPr>
            <a:picLocks noChangeAspect="1" noChangeArrowheads="1"/>
          </p:cNvPicPr>
          <p:nvPr/>
        </p:nvPicPr>
        <p:blipFill>
          <a:blip r:embed="rId2" cstate="print"/>
          <a:srcRect l="-650" t="40256" r="2026" b="17020"/>
          <a:stretch>
            <a:fillRect/>
          </a:stretch>
        </p:blipFill>
        <p:spPr bwMode="auto">
          <a:xfrm>
            <a:off x="0" y="3286124"/>
            <a:ext cx="898933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8572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 моей прошлогодней исследовательской работе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мы изучали сферу применения куриных яиц в деятельности человека. Средневековые иконописцы применяли </a:t>
            </a: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темперные краски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Существует несколько видов яичной темперы: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из цельного яйца, белковая, но самое широкое распространение получила желтковая темпера.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Яичная темпера оставалась основным материалом художников на протяжении почти 800 лет. 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После добавления к желтку раствора уксусной кислоты состав размешивался деревянной лопаточкой. В приготовленную эмульсию добавляли пигмент.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5941325" cy="5381790"/>
          </a:xfrm>
        </p:spPr>
        <p:txBody>
          <a:bodyPr>
            <a:normAutofit/>
          </a:bodyPr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effectLst/>
              </a:rPr>
              <a:t>                      </a:t>
            </a:r>
            <a:r>
              <a:rPr lang="ru-RU" sz="1400" dirty="0" smtClean="0">
                <a:effectLst/>
              </a:rPr>
              <a:t/>
            </a:r>
            <a:br>
              <a:rPr lang="ru-RU" sz="1400" dirty="0" smtClean="0">
                <a:effectLst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Мелкая моторика – совокупность скоординированных действий нервной, </a:t>
            </a:r>
            <a:endParaRPr lang="ru-RU" sz="2800" dirty="0" smtClean="0"/>
          </a:p>
          <a:p>
            <a:pPr algn="ctr"/>
            <a:r>
              <a:rPr lang="ru-RU" sz="2800" dirty="0" smtClean="0"/>
              <a:t>мышечной </a:t>
            </a:r>
            <a:r>
              <a:rPr lang="ru-RU" sz="2800" dirty="0"/>
              <a:t>и костной систем</a:t>
            </a:r>
          </a:p>
        </p:txBody>
      </p:sp>
      <p:pic>
        <p:nvPicPr>
          <p:cNvPr id="9" name="Рисунок 8" descr="melkaya-motorika-u-doshkolnik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857364"/>
            <a:ext cx="4762500" cy="4476750"/>
          </a:xfrm>
          <a:prstGeom prst="rect">
            <a:avLst/>
          </a:prstGeom>
        </p:spPr>
      </p:pic>
    </p:spTree>
  </p:cSld>
  <p:clrMapOvr>
    <a:masterClrMapping/>
  </p:clrMapOvr>
  <p:transition spd="slow" advTm="1103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1" y="3212976"/>
            <a:ext cx="5832648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                    </a:t>
            </a:r>
            <a: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1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539750" y="115888"/>
            <a:ext cx="7488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rebuchet MS" pitchFamily="34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Ученые </a:t>
            </a:r>
            <a:r>
              <a:rPr lang="ru-RU" sz="2000" b="1" dirty="0" smtClean="0"/>
              <a:t>установили</a:t>
            </a:r>
            <a:r>
              <a:rPr lang="ru-RU" sz="2000" b="1" dirty="0"/>
              <a:t> </a:t>
            </a:r>
            <a:r>
              <a:rPr lang="ru-RU" b="1" dirty="0" smtClean="0"/>
              <a:t>– уровень развития </a:t>
            </a:r>
            <a:r>
              <a:rPr lang="ru-RU" b="1" dirty="0"/>
              <a:t>речи детей находится в прямой зависимости от степени </a:t>
            </a:r>
            <a:r>
              <a:rPr lang="ru-RU" b="1" dirty="0" smtClean="0"/>
              <a:t>сформирования </a:t>
            </a:r>
            <a:r>
              <a:rPr lang="ru-RU" b="1" dirty="0"/>
              <a:t>тонких движений пальцев рук.</a:t>
            </a:r>
          </a:p>
        </p:txBody>
      </p:sp>
      <p:pic>
        <p:nvPicPr>
          <p:cNvPr id="7" name="Рисунок 6" descr="__html_25a55b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620000" cy="5080000"/>
          </a:xfrm>
          <a:prstGeom prst="rect">
            <a:avLst/>
          </a:prstGeom>
        </p:spPr>
      </p:pic>
    </p:spTree>
  </p:cSld>
  <p:clrMapOvr>
    <a:masterClrMapping/>
  </p:clrMapOvr>
  <p:transition spd="slow" advTm="4881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2|1.3|0.6|0.5|0.6|0.5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презентация 2015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2015</Template>
  <TotalTime>311</TotalTime>
  <Words>1432</Words>
  <Application>Microsoft Office PowerPoint</Application>
  <PresentationFormat>Экран (4:3)</PresentationFormat>
  <Paragraphs>204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Trebuchet MS</vt:lpstr>
      <vt:lpstr>Georgia</vt:lpstr>
      <vt:lpstr>Calibri</vt:lpstr>
      <vt:lpstr>Times New Roman</vt:lpstr>
      <vt:lpstr>презентация 2015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Юлия</cp:lastModifiedBy>
  <cp:revision>39</cp:revision>
  <dcterms:created xsi:type="dcterms:W3CDTF">2015-02-11T09:25:10Z</dcterms:created>
  <dcterms:modified xsi:type="dcterms:W3CDTF">2017-03-30T12:12:35Z</dcterms:modified>
</cp:coreProperties>
</file>