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1" r:id="rId4"/>
    <p:sldId id="263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4" r:id="rId14"/>
    <p:sldId id="265" r:id="rId15"/>
    <p:sldId id="266" r:id="rId16"/>
    <p:sldId id="267" r:id="rId17"/>
    <p:sldId id="279" r:id="rId18"/>
    <p:sldId id="268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3366FF"/>
    <a:srgbClr val="669900"/>
    <a:srgbClr val="E2FC60"/>
    <a:srgbClr val="CC0000"/>
    <a:srgbClr val="FF0066"/>
    <a:srgbClr val="FF3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5329B-812C-487D-887A-40E17A00FF47}" type="datetimeFigureOut">
              <a:rPr lang="ru-RU"/>
              <a:pPr>
                <a:defRPr/>
              </a:pPr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4BA83-38EF-4041-8081-8FA189701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FE73E-E123-4140-BC5C-0D2B694233A8}" type="datetimeFigureOut">
              <a:rPr lang="ru-RU"/>
              <a:pPr>
                <a:defRPr/>
              </a:pPr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DD81E-B848-43B5-B293-D0E0F1BE5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52F5F-D353-4E86-89AF-5EA84E809FAD}" type="datetimeFigureOut">
              <a:rPr lang="ru-RU"/>
              <a:pPr>
                <a:defRPr/>
              </a:pPr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6A7C-1CA4-4F97-A11C-54F2101DA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98C09-B485-46AD-A8F2-5C7008E4CD7C}" type="datetimeFigureOut">
              <a:rPr lang="ru-RU"/>
              <a:pPr>
                <a:defRPr/>
              </a:pPr>
              <a:t>02.04.2017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8ED9-A7B7-4AE8-8F36-B77098CB2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1D6D-7A4E-4D0D-8684-EE35F9B4DF15}" type="datetimeFigureOut">
              <a:rPr lang="ru-RU"/>
              <a:pPr>
                <a:defRPr/>
              </a:pPr>
              <a:t>02.04.2017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EC75-0A52-408C-925A-FF78BB7EC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A885-FDBE-488D-AFA9-DF7B9B958021}" type="datetimeFigureOut">
              <a:rPr lang="ru-RU"/>
              <a:pPr>
                <a:defRPr/>
              </a:pPr>
              <a:t>02.04.2017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A6C7E-F5B7-405C-9BEB-600DB278D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918B9-D62A-4F64-81FA-57F9839BD1EC}" type="datetimeFigureOut">
              <a:rPr lang="ru-RU"/>
              <a:pPr>
                <a:defRPr/>
              </a:pPr>
              <a:t>02.04.2017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E157F-F053-435A-8925-CDF9DF1A1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5757-AF58-44A8-A96B-500EB828A9A2}" type="datetimeFigureOut">
              <a:rPr lang="ru-RU"/>
              <a:pPr>
                <a:defRPr/>
              </a:pPr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CA6B-6E19-4702-A963-67B7EF389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B72DF-A119-4462-BE11-4478869BFA4B}" type="datetimeFigureOut">
              <a:rPr lang="ru-RU"/>
              <a:pPr>
                <a:defRPr/>
              </a:pPr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F786-E496-4885-B515-0580B61F9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F6802-CD91-4B30-955B-8FB3CEB3D027}" type="datetimeFigureOut">
              <a:rPr lang="ru-RU"/>
              <a:pPr>
                <a:defRPr/>
              </a:pPr>
              <a:t>02.04.2017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487A0-6C8B-4D06-9B76-4EB9BE4C1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92E8C-F004-41DD-BF97-04CB2B828CC9}" type="datetimeFigureOut">
              <a:rPr lang="ru-RU"/>
              <a:pPr>
                <a:defRPr/>
              </a:pPr>
              <a:t>02.04.2017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AA6F-E39E-474B-A2E4-48ACE9549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33117-F495-4185-81CE-D6A506F9365F}" type="datetimeFigureOut">
              <a:rPr lang="ru-RU"/>
              <a:pPr>
                <a:defRPr/>
              </a:pPr>
              <a:t>02.04.2017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AAA1-040C-456A-904C-63C7B9012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6F19-C408-40F7-B872-F8B2C51963BB}" type="datetimeFigureOut">
              <a:rPr lang="ru-RU"/>
              <a:pPr>
                <a:defRPr/>
              </a:pPr>
              <a:t>02.04.2017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02D2-9957-4BCF-B0C0-68A864399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F5567-7FA7-411B-BC8D-A68E882EC79A}" type="datetimeFigureOut">
              <a:rPr lang="ru-RU"/>
              <a:pPr>
                <a:defRPr/>
              </a:pPr>
              <a:t>02.04.2017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FC90C-3592-4E2C-8637-B1CFC643C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8FA1-A10A-48C7-BD39-101B6918BDD8}" type="datetimeFigureOut">
              <a:rPr lang="ru-RU"/>
              <a:pPr>
                <a:defRPr/>
              </a:pPr>
              <a:t>02.04.2017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9CFF6-087E-4594-8F6D-5FCC67679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A19A5D-24E9-4918-BBB9-5AC775143132}" type="datetimeFigureOut">
              <a:rPr lang="ru-RU"/>
              <a:pPr>
                <a:defRPr/>
              </a:pPr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A26924-5DF8-4B27-9BD6-E22B16A1F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87;&#1086;&#1083;&#1100;&#1079;&#1086;&#1074;&#1072;&#1090;&#1077;&#1083;&#1100;\&#1056;&#1072;&#1073;&#1086;&#1095;&#1080;&#1081;%20&#1089;&#1090;&#1086;&#1083;\Pesni_o_knigah_-_CHitajte_(iPlayer.fm).mp3" TargetMode="Externa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o.mail.ru/search_images?rf=10445&amp;fm=1&amp;q=%D0%BA%D0%B0%D1%80%D182%D0%B8%D0%BD%D0%BA%D0%B8%20%D0%BA%D0%BD%D0%B8%D0%B3%250%D0%BD%D0%BE%D1%81%D0%BE%D0%B2%D0%B0&amp;frm=web" TargetMode="External"/><Relationship Id="rId2" Type="http://schemas.openxmlformats.org/officeDocument/2006/relationships/hyperlink" Target="http://www.school-essays.info/zhizn-i-tvorchestvo-n-n-nosov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edsovet.su/load/393-1-0-42862" TargetMode="External"/><Relationship Id="rId4" Type="http://schemas.openxmlformats.org/officeDocument/2006/relationships/hyperlink" Target="http://iplayer.fm/q/%D0%BF%D0%B5%D1%81%D0%BD%D1%8F+%D0%BE+%D0%25B%0d%D0%BD%D0%B8%D0%B3%D0%B5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395288" y="3933825"/>
            <a:ext cx="5400675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i="1">
                <a:solidFill>
                  <a:srgbClr val="669900"/>
                </a:solidFill>
              </a:rPr>
              <a:t>Автор работы:</a:t>
            </a:r>
          </a:p>
          <a:p>
            <a:pPr algn="ctr">
              <a:lnSpc>
                <a:spcPct val="114000"/>
              </a:lnSpc>
            </a:pPr>
            <a:r>
              <a:rPr lang="ru-RU" b="1" i="1">
                <a:solidFill>
                  <a:srgbClr val="669900"/>
                </a:solidFill>
              </a:rPr>
              <a:t>Мурашева Валентина Николаевна,</a:t>
            </a:r>
          </a:p>
          <a:p>
            <a:pPr algn="ctr">
              <a:lnSpc>
                <a:spcPct val="114000"/>
              </a:lnSpc>
            </a:pPr>
            <a:r>
              <a:rPr lang="ru-RU" b="1" i="1">
                <a:solidFill>
                  <a:srgbClr val="669900"/>
                </a:solidFill>
              </a:rPr>
              <a:t>учитель начальных классов</a:t>
            </a:r>
          </a:p>
          <a:p>
            <a:pPr algn="ctr">
              <a:lnSpc>
                <a:spcPct val="114000"/>
              </a:lnSpc>
            </a:pPr>
            <a:r>
              <a:rPr lang="ru-RU" b="1" i="1">
                <a:solidFill>
                  <a:srgbClr val="669900"/>
                </a:solidFill>
              </a:rPr>
              <a:t>высшей квалификационной категории,</a:t>
            </a:r>
          </a:p>
          <a:p>
            <a:pPr algn="ctr">
              <a:lnSpc>
                <a:spcPct val="114000"/>
              </a:lnSpc>
            </a:pPr>
            <a:r>
              <a:rPr lang="ru-RU" b="1" i="1">
                <a:solidFill>
                  <a:srgbClr val="669900"/>
                </a:solidFill>
              </a:rPr>
              <a:t>МБОУ «Евдская школа»,</a:t>
            </a:r>
          </a:p>
          <a:p>
            <a:pPr algn="ctr">
              <a:lnSpc>
                <a:spcPct val="114000"/>
              </a:lnSpc>
            </a:pPr>
            <a:r>
              <a:rPr lang="ru-RU" b="1" i="1">
                <a:solidFill>
                  <a:srgbClr val="669900"/>
                </a:solidFill>
              </a:rPr>
              <a:t>Красноборский район,</a:t>
            </a:r>
          </a:p>
          <a:p>
            <a:pPr algn="ctr">
              <a:lnSpc>
                <a:spcPct val="114000"/>
              </a:lnSpc>
            </a:pPr>
            <a:r>
              <a:rPr lang="ru-RU" b="1" i="1">
                <a:solidFill>
                  <a:srgbClr val="669900"/>
                </a:solidFill>
              </a:rPr>
              <a:t>Архангельская область</a:t>
            </a:r>
          </a:p>
          <a:p>
            <a:pPr algn="r">
              <a:lnSpc>
                <a:spcPct val="114000"/>
              </a:lnSpc>
            </a:pPr>
            <a:r>
              <a:rPr lang="ru-RU" b="1" i="1">
                <a:solidFill>
                  <a:srgbClr val="669900"/>
                </a:solidFill>
              </a:rPr>
              <a:t>д. Городищенская, 2017 г.</a:t>
            </a:r>
          </a:p>
          <a:p>
            <a:pPr algn="r">
              <a:lnSpc>
                <a:spcPct val="114000"/>
              </a:lnSpc>
            </a:pPr>
            <a:endParaRPr lang="ru-RU" b="1" i="1">
              <a:solidFill>
                <a:srgbClr val="669900"/>
              </a:solidFill>
            </a:endParaRPr>
          </a:p>
        </p:txBody>
      </p:sp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1258888" y="1125538"/>
            <a:ext cx="68421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Жизнь и творчество</a:t>
            </a:r>
          </a:p>
          <a:p>
            <a:pPr algn="ctr"/>
            <a:r>
              <a:rPr lang="ru-RU" sz="36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Николая Николаевича Носова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Сказочная трилогия о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Незнайке – второй этап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творчества.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 Если в повестях и рассказах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мы узнали, как сварить кашу,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построить инкубатор,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научиться арифметике, то в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трилогии Н.Носов выводит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нас далеко за рамки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житейского опыта. Автор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наполняет свою трилогию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массой научных сведений: от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технических до космических.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000" b="1" smtClean="0">
              <a:solidFill>
                <a:srgbClr val="336600"/>
              </a:solidFill>
              <a:latin typeface="Arial" charset="0"/>
            </a:endParaRPr>
          </a:p>
        </p:txBody>
      </p:sp>
      <p:pic>
        <p:nvPicPr>
          <p:cNvPr id="26627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692150"/>
            <a:ext cx="2395538" cy="3157538"/>
          </a:xfrm>
          <a:noFill/>
        </p:spPr>
      </p:pic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341438"/>
            <a:ext cx="2378075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3573463"/>
            <a:ext cx="2281237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"Приключениях Незнайки" Носов подробно рассказывает о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таких машинах, приборах, инструментах, которым только ещё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предстояло появиться. Первое издание "Незнайки в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солнечном городе" вышло в свет в 1958 году - тогда подробно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описываемая в книге телевизионная система наблюдения за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уличным движением была еще фантастикой. Современные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читатели знают, что такая система существует на самом деле.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Значит, умел писатель заглянуть в будущее... Это очень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весёлая сказка, герои которой подозрительно похожи на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своих маленьких читателей. Особенно, Незнайка. Ну, точь-в-точь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мальчишка-сорванец, из-за своего неумения и зазнайства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попадающий в самые разные истории. Поэтому и полюбился он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больше всех. И не только нашим (тогда — советским) ребятам, но и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зарубежным, так как стараниями переводчиков очень скоро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заговорил на многих языках мира. Даже - по-японски!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800" b="1" smtClean="0">
              <a:solidFill>
                <a:srgbClr val="3366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Все книги Носова наполнены юмором - весёлым,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доброжелательным изображением героев в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смешном виде. Открывай любую страницу – без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улыбки, а то и неудержимого смеха читать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невозможно. Проведите опыт: спросите кого-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нибудь из взрослых, читали ли они книги Николая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Носова. В ответ человек обязательно улыбнется и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вспомнит смешной эпизод из "Незнайки" или "Вити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Малеева", "Весёлой семейки" или сказки "Бобик в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гостях у Барбоса"...  Рассказы стали у ребят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самыми любимыми, они издавались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огромными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тиражами.</a:t>
            </a:r>
            <a:endParaRPr lang="ru-RU" sz="2000" b="1" smtClean="0">
              <a:solidFill>
                <a:srgbClr val="336600"/>
              </a:solidFill>
              <a:latin typeface="Arial" charset="0"/>
            </a:endParaRPr>
          </a:p>
        </p:txBody>
      </p:sp>
      <p:pic>
        <p:nvPicPr>
          <p:cNvPr id="28675" name="Picture 4" descr="de8c5c6d07d953b89d65c80bb1d44b5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88913"/>
            <a:ext cx="18542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Rectangl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Носова все называли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«Весёлым писателем». Может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показаться странным, но в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жизни, в общении с детьми, в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школах, с издателями,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коллегами Н.Н.Носов никогда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не давал повода сказать о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нём «весёлый человек». Он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был сдержан, лукав, чаще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задумчив, доброжелателен.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Улыбался чаще лишь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глазами, то есть настроение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его проявлялось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во взгляде. </a:t>
            </a:r>
          </a:p>
        </p:txBody>
      </p:sp>
      <p:pic>
        <p:nvPicPr>
          <p:cNvPr id="29699" name="Picture 8" descr="27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1412875"/>
            <a:ext cx="1627188" cy="2447925"/>
          </a:xfrm>
          <a:noFill/>
        </p:spPr>
      </p:pic>
      <p:pic>
        <p:nvPicPr>
          <p:cNvPr id="29700" name="Picture 9" descr="t22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12875"/>
            <a:ext cx="16573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0" descr="1286374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692275" y="3938588"/>
            <a:ext cx="1655763" cy="2370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Н.Н. Носов почти сорок лет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отдал благороднейшему делу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воспитания девчонок и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мальчишек.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Его неустанный труд отмечен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Высокими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Правительственными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наградами: Государственная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премия РСФСР им. Н.К.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Крупской, Государственная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премия СССР ( за «Витю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Малеева…»).</a:t>
            </a:r>
          </a:p>
        </p:txBody>
      </p:sp>
      <p:pic>
        <p:nvPicPr>
          <p:cNvPr id="30723" name="Picture 8" descr="Nosov_N_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260350"/>
            <a:ext cx="3311525" cy="2447925"/>
          </a:xfrm>
          <a:noFill/>
        </p:spPr>
      </p:pic>
      <p:pic>
        <p:nvPicPr>
          <p:cNvPr id="30724" name="Picture 9" descr="nosov_78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2924175"/>
            <a:ext cx="2355850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Он доверил нам свою самую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главную тайну – весёлые и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умные книги. Он владел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«золотым ключиком» к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сердцам девчонок и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мальчишек. Счастье – не в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золоте, найденном на дне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старого колодца. Тайна в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человеке. В умении добывать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и ценить знания, а главное,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думать, жить честно,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трудиться, ценить каждый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день своей жизни, не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растрачивая себя по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336600"/>
                </a:solidFill>
                <a:latin typeface="Arial" charset="0"/>
              </a:rPr>
              <a:t>пустякам.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000" b="1" smtClean="0">
              <a:solidFill>
                <a:srgbClr val="336600"/>
              </a:solidFill>
              <a:latin typeface="Arial" charset="0"/>
            </a:endParaRPr>
          </a:p>
        </p:txBody>
      </p:sp>
      <p:pic>
        <p:nvPicPr>
          <p:cNvPr id="31747" name="Picture 7" descr="012198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484313"/>
            <a:ext cx="2663825" cy="3600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2954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336600"/>
                </a:solidFill>
                <a:latin typeface="Arial" charset="0"/>
              </a:rPr>
              <a:t>Умер Н.Н.Носов в 1976 году.</a:t>
            </a:r>
            <a:r>
              <a:rPr lang="ru-RU" smtClean="0"/>
              <a:t> </a:t>
            </a:r>
          </a:p>
        </p:txBody>
      </p:sp>
      <p:pic>
        <p:nvPicPr>
          <p:cNvPr id="32770" name="Picture 6" descr="1334502777_nosov_mogila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844675"/>
            <a:ext cx="4537075" cy="3671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336600"/>
                </a:solidFill>
                <a:latin typeface="Arial" charset="0"/>
              </a:rPr>
              <a:t>Если вам когда-нибудь станет скучно,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336600"/>
                </a:solidFill>
                <a:latin typeface="Arial" charset="0"/>
              </a:rPr>
              <a:t>а на душе – одиноко, возьмите в руки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336600"/>
                </a:solidFill>
                <a:latin typeface="Arial" charset="0"/>
              </a:rPr>
              <a:t>книгу, любую из этих, и… немедленно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336600"/>
                </a:solidFill>
                <a:latin typeface="Arial" charset="0"/>
              </a:rPr>
              <a:t>читайте. Читайте для себя. Для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336600"/>
                </a:solidFill>
                <a:latin typeface="Arial" charset="0"/>
              </a:rPr>
              <a:t>удовольствия. И вы почувствуете, что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336600"/>
                </a:solidFill>
                <a:latin typeface="Arial" charset="0"/>
              </a:rPr>
              <a:t>улыбаетесь. На душе - такое приятное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336600"/>
                </a:solidFill>
                <a:latin typeface="Arial" charset="0"/>
              </a:rPr>
              <a:t>чувство одушевлённой встречи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336600"/>
                </a:solidFill>
                <a:latin typeface="Arial" charset="0"/>
              </a:rPr>
              <a:t>с хорошими людьми. </a:t>
            </a:r>
          </a:p>
        </p:txBody>
      </p:sp>
      <p:pic>
        <p:nvPicPr>
          <p:cNvPr id="33794" name="Picture 4" descr="48373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7451725" y="188913"/>
            <a:ext cx="1176338" cy="1439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429000"/>
            <a:ext cx="20716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8" descr="1855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2276475"/>
            <a:ext cx="17907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4"/>
          <p:cNvSpPr>
            <a:spLocks noGrp="1"/>
          </p:cNvSpPr>
          <p:nvPr>
            <p:ph type="title"/>
          </p:nvPr>
        </p:nvSpPr>
        <p:spPr>
          <a:xfrm>
            <a:off x="539750" y="692150"/>
            <a:ext cx="8353425" cy="20161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3F3F"/>
                </a:solidFill>
                <a:latin typeface="Arial" charset="0"/>
              </a:rPr>
              <a:t>Читайте книги Н. Носова, постигайте мудрость героев, познавайте тайну Н.Носова!</a:t>
            </a:r>
            <a:br>
              <a:rPr lang="ru-RU" sz="3200" b="1" smtClean="0">
                <a:solidFill>
                  <a:srgbClr val="FF3F3F"/>
                </a:solidFill>
                <a:latin typeface="Arial" charset="0"/>
              </a:rPr>
            </a:br>
            <a:endParaRPr lang="ru-RU" sz="3200" b="1" smtClean="0">
              <a:solidFill>
                <a:srgbClr val="FF3F3F"/>
              </a:solidFill>
              <a:latin typeface="Arial" charset="0"/>
            </a:endParaRPr>
          </a:p>
        </p:txBody>
      </p:sp>
      <p:pic>
        <p:nvPicPr>
          <p:cNvPr id="34820" name="Picture 6" descr="rabota-nad-vyrazitiel-nost-iu-v-proizviedienii-nikolaia-nosova-zhivaia-shliapa_1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50825" y="1989138"/>
            <a:ext cx="2381250" cy="2857500"/>
          </a:xfrm>
          <a:noFill/>
        </p:spPr>
      </p:pic>
      <p:pic>
        <p:nvPicPr>
          <p:cNvPr id="34821" name="Picture 7" descr="imgprevi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4437063"/>
            <a:ext cx="16383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Рисунок 3" descr="Club_9347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4408488"/>
            <a:ext cx="1550987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7538" y="2276475"/>
            <a:ext cx="19478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3690938"/>
            <a:ext cx="20193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72225" y="2060575"/>
            <a:ext cx="22066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9925" y="3789363"/>
            <a:ext cx="19129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esni_o_knigah_-_CHitajte_(iPlayer.f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55650" y="404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37" fill="hold"/>
                                        <p:tgtEl>
                                          <p:spTgt spid="348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336600"/>
                </a:solidFill>
                <a:latin typeface="Arial" charset="0"/>
              </a:rPr>
              <a:t>Источники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rgbClr val="336600"/>
                </a:solidFill>
                <a:latin typeface="Arial" charset="0"/>
              </a:rPr>
              <a:t>Жизнь и творчество Н.Носова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latin typeface="Arial" charset="0"/>
                <a:hlinkClick r:id="rId2"/>
              </a:rPr>
              <a:t>http://www.school-essays.info/zhizn-i-tvorchestvo-n-n-nosova/</a:t>
            </a:r>
            <a:endParaRPr lang="ru-RU" sz="16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rgbClr val="336600"/>
                </a:solidFill>
                <a:latin typeface="Arial" charset="0"/>
              </a:rPr>
              <a:t>Картинки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latin typeface="Arial" charset="0"/>
                <a:hlinkClick r:id="rId3"/>
              </a:rPr>
              <a:t>https://go.mail.ru/search_images?rf=10445&amp;fm=1&amp;q=%D0%BA%D0%B0%D1%80%D1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latin typeface="Arial" charset="0"/>
                <a:hlinkClick r:id="rId3"/>
              </a:rPr>
              <a:t>82%D0%B8%D0%BD%D0%BA%D0%B8%20%D0%BA%D0%BD%D0%B8%D0%B3%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latin typeface="Arial" charset="0"/>
                <a:hlinkClick r:id="rId3"/>
              </a:rPr>
              <a:t>0%D0%BD%D0%BE%D1%81%D0%BE%D0%B2%D0%B0&amp;frm=web#urlhash=469309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latin typeface="Arial" charset="0"/>
                <a:hlinkClick r:id="rId3"/>
              </a:rPr>
              <a:t>474972591444</a:t>
            </a:r>
            <a:endParaRPr lang="ru-RU" sz="16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rgbClr val="336600"/>
                </a:solidFill>
                <a:latin typeface="Arial" charset="0"/>
              </a:rPr>
              <a:t>Песни о книгах. Читайте.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latin typeface="Arial" charset="0"/>
                <a:hlinkClick r:id="rId4"/>
              </a:rPr>
              <a:t>http://iplayer.fm/q/%D0%BF%D0%B5%D1%81%D0%BD%D1%8F+%D0%BE+%D0%B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latin typeface="Arial" charset="0"/>
                <a:hlinkClick r:id="rId4"/>
              </a:rPr>
              <a:t>%D0%BD%D0%B8%D0%B3%D0%B5/</a:t>
            </a:r>
            <a:endParaRPr lang="ru-RU" sz="16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rgbClr val="336600"/>
                </a:solidFill>
                <a:latin typeface="Arial" charset="0"/>
              </a:rPr>
              <a:t>Автор шаблона: Ранько Елена Алексеевна, учитель начальных классов  МАОУ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rgbClr val="336600"/>
                </a:solidFill>
                <a:latin typeface="Arial" charset="0"/>
              </a:rPr>
              <a:t>лицей №21 г. Иваново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latin typeface="Arial" charset="0"/>
                <a:hlinkClick r:id="rId5"/>
              </a:rPr>
              <a:t>http://pedsovet.su/load/393-1-0-42862</a:t>
            </a:r>
            <a:endParaRPr lang="ru-RU" sz="1600" smtClean="0">
              <a:solidFill>
                <a:srgbClr val="3366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1600" smtClean="0">
              <a:solidFill>
                <a:srgbClr val="3366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Rectangle 9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rgbClr val="336600"/>
                </a:solidFill>
                <a:latin typeface="Arial" charset="0"/>
              </a:rPr>
              <a:t>Родился Николай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rgbClr val="336600"/>
                </a:solidFill>
                <a:latin typeface="Arial" charset="0"/>
              </a:rPr>
              <a:t>Носов в 1908 году в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rgbClr val="336600"/>
                </a:solidFill>
                <a:latin typeface="Arial" charset="0"/>
              </a:rPr>
              <a:t>семье актёра. 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rgbClr val="336600"/>
                </a:solidFill>
                <a:latin typeface="Arial" charset="0"/>
              </a:rPr>
              <a:t>Детство его прошло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rgbClr val="336600"/>
                </a:solidFill>
                <a:latin typeface="Arial" charset="0"/>
              </a:rPr>
              <a:t>в посёлке Ирпень,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rgbClr val="336600"/>
                </a:solidFill>
                <a:latin typeface="Arial" charset="0"/>
              </a:rPr>
              <a:t>недалеко от Киева,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rgbClr val="336600"/>
                </a:solidFill>
                <a:latin typeface="Arial" charset="0"/>
              </a:rPr>
              <a:t>где мальчик начал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rgbClr val="336600"/>
                </a:solidFill>
                <a:latin typeface="Arial" charset="0"/>
              </a:rPr>
              <a:t>учиться в гимназии. </a:t>
            </a:r>
          </a:p>
        </p:txBody>
      </p:sp>
      <p:sp>
        <p:nvSpPr>
          <p:cNvPr id="18435" name="Rectangle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8436" name="Picture 7" descr="aca370fbd0ba233f3e7cbfd95d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628775"/>
            <a:ext cx="29527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628775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Девятнадцати лет он выдержал экзамен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в Киевский художественный институт.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В 1929 году перевёлся в Московский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государственный институт кинематографии 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до 1951 года работал в сфере кино: режиссёр,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постановщик мультипликационных, научных,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учебных картин. В годы Великой Отечественной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войны ставил военно-технические фильмы.</a:t>
            </a:r>
          </a:p>
        </p:txBody>
      </p:sp>
      <p:pic>
        <p:nvPicPr>
          <p:cNvPr id="19459" name="Picture 4" descr="0_ae1fd_14e28a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652963"/>
            <a:ext cx="2233612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Rectangle 6"/>
          <p:cNvSpPr>
            <a:spLocks noGrp="1"/>
          </p:cNvSpPr>
          <p:nvPr>
            <p:ph type="body" sz="half" idx="2"/>
          </p:nvPr>
        </p:nvSpPr>
        <p:spPr>
          <a:xfrm>
            <a:off x="4643438" y="476250"/>
            <a:ext cx="4038600" cy="5576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336600"/>
                </a:solidFill>
                <a:latin typeface="Arial" charset="0"/>
              </a:rPr>
              <a:t>По словам самого Носова, в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336600"/>
                </a:solidFill>
                <a:latin typeface="Arial" charset="0"/>
              </a:rPr>
              <a:t>литературу он пришёл случайно: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336600"/>
                </a:solidFill>
                <a:latin typeface="Arial" charset="0"/>
              </a:rPr>
              <a:t>родился сын, и нужно было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336600"/>
                </a:solidFill>
                <a:latin typeface="Arial" charset="0"/>
              </a:rPr>
              <a:t>рассказывать ему всё новые 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336600"/>
                </a:solidFill>
                <a:latin typeface="Arial" charset="0"/>
              </a:rPr>
              <a:t>новые сказки, забавные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336600"/>
                </a:solidFill>
                <a:latin typeface="Arial" charset="0"/>
              </a:rPr>
              <a:t>рассказы для него и его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336600"/>
                </a:solidFill>
                <a:latin typeface="Arial" charset="0"/>
              </a:rPr>
              <a:t>приятелей - дошкольников...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336600"/>
                </a:solidFill>
                <a:latin typeface="Arial" charset="0"/>
              </a:rPr>
              <a:t>«Постепенно я понял, что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336600"/>
                </a:solidFill>
                <a:latin typeface="Arial" charset="0"/>
              </a:rPr>
              <a:t>сочинять для детей —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336600"/>
                </a:solidFill>
                <a:latin typeface="Arial" charset="0"/>
              </a:rPr>
              <a:t>наилучшая работа. Она требует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336600"/>
                </a:solidFill>
                <a:latin typeface="Arial" charset="0"/>
              </a:rPr>
              <a:t>очень много знаний, и не только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336600"/>
                </a:solidFill>
                <a:latin typeface="Arial" charset="0"/>
              </a:rPr>
              <a:t>литературных, ещё больше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336600"/>
                </a:solidFill>
                <a:latin typeface="Arial" charset="0"/>
              </a:rPr>
              <a:t>психологии детей. Главное -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336600"/>
                </a:solidFill>
                <a:latin typeface="Arial" charset="0"/>
              </a:rPr>
              <a:t>любви к ним. И уважения. Я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336600"/>
                </a:solidFill>
                <a:latin typeface="Arial" charset="0"/>
              </a:rPr>
              <a:t>понял, когда у меня рос сын, что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336600"/>
                </a:solidFill>
                <a:latin typeface="Arial" charset="0"/>
              </a:rPr>
              <a:t>к детям нужно относиться с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336600"/>
                </a:solidFill>
                <a:latin typeface="Arial" charset="0"/>
              </a:rPr>
              <a:t>самым большим и очень тёплым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336600"/>
                </a:solidFill>
                <a:latin typeface="Arial" charset="0"/>
              </a:rPr>
              <a:t>уважением»,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336600"/>
                </a:solidFill>
                <a:latin typeface="Arial" charset="0"/>
              </a:rPr>
              <a:t>- говорил Н.Носов. </a:t>
            </a:r>
          </a:p>
        </p:txBody>
      </p:sp>
      <p:pic>
        <p:nvPicPr>
          <p:cNvPr id="20483" name="Picture 7" descr="0006-005-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5350" y="1600200"/>
            <a:ext cx="31623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/>
          </p:cNvSpPr>
          <p:nvPr>
            <p:ph type="title"/>
          </p:nvPr>
        </p:nvSpPr>
        <p:spPr>
          <a:xfrm>
            <a:off x="457200" y="765175"/>
            <a:ext cx="8002588" cy="22320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Самый первый рассказ Николая Носова – «Затейники» - был опубликован в 1938 году. В последующие годы он стал писать для всесоюзных детских изданий, таких как «Костёр», «Мурзилка», «Пионерская правда». Именно там впервые был напечатаны любимые всеми «Весёлая семейка» - о том, как закадычные друзья Мишка и Коля задумали смастерить инкубатор и вывести цыплят. </a:t>
            </a:r>
            <a:br>
              <a:rPr lang="ru-RU" sz="20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2000" b="1" smtClean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1506" name="Picture 6" descr="978-5-353-05587-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3068638"/>
            <a:ext cx="2520950" cy="3384550"/>
          </a:xfrm>
          <a:noFill/>
        </p:spPr>
      </p:pic>
      <p:pic>
        <p:nvPicPr>
          <p:cNvPr id="21507" name="Picture 7" descr="1367931408_defa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068638"/>
            <a:ext cx="236696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91513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«Мишкина каша» - в котором те же два друга пытаются сварить себе на ужин кашу, а та лезет и лезет из кастрюли; «Телефон» - где Мишка и Коля покупают себе практически настоящие телефонные аппараты, а потом портят и ломают их, причём, исключительно из исследовательских целей – уж очень хотелось посмотреть, как они устроены; «Дневник Коли Синицына» - о школьниках, ставших пчеловодами. </a:t>
            </a:r>
            <a:br>
              <a:rPr lang="ru-RU" sz="20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2000" b="1" smtClean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2530" name="Picture 6" descr="1b614c78-c59b-58dd-9094-d09af3258d8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068638"/>
            <a:ext cx="2609850" cy="3455987"/>
          </a:xfrm>
          <a:noFill/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3068638"/>
            <a:ext cx="26035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068638"/>
            <a:ext cx="2663825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43" name="Rectangle 7"/>
          <p:cNvSpPr>
            <a:spLocks noGrp="1"/>
          </p:cNvSpPr>
          <p:nvPr>
            <p:ph type="body" sz="half" idx="1"/>
          </p:nvPr>
        </p:nvSpPr>
        <p:spPr>
          <a:xfrm>
            <a:off x="457200" y="836613"/>
            <a:ext cx="4038600" cy="52895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Повесть «Витя Малеев в школе и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дома» называют одной из самых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удачных в творчестве Носова: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несмотря на достаточно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обычный  материал –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пионерские сборы, школьные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уроки, разговоры учителей с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учениками – в ней необычайно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реалистично описана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повседневная жизнь мальчишек,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причём сделано это настолько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интересно и естественно, что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любой читатель узнаёт в них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себя. И это неудивительно –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ведь очень многие сюжеты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Николай Носов не выдумывал, а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брал из жизни, общаясь с сыном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 его приятелями, подсматривая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 находя повсюду: на улице, в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гостях, в школах, куда его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приглашали на творческие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встречи…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600" b="1" smtClean="0">
              <a:solidFill>
                <a:srgbClr val="336600"/>
              </a:solidFill>
              <a:latin typeface="Arial" charset="0"/>
            </a:endParaRPr>
          </a:p>
        </p:txBody>
      </p:sp>
      <p:pic>
        <p:nvPicPr>
          <p:cNvPr id="23555" name="Picture 9" descr="vitya-maleev-v-shkole-i-do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125538"/>
            <a:ext cx="38100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Одна из его книг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называется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«Фантазёры». Иногда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это слово употребляют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как обидное, укоряющее: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«Эх ты, фантазёр!». Кто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такой фантазёр?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Это мечтатель, сердце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которого наполнено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смелыми 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неожиданными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замыслами.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b="1" smtClean="0">
              <a:solidFill>
                <a:srgbClr val="336600"/>
              </a:solidFill>
              <a:latin typeface="Arial" charset="0"/>
            </a:endParaRPr>
          </a:p>
        </p:txBody>
      </p:sp>
      <p:pic>
        <p:nvPicPr>
          <p:cNvPr id="24579" name="Picture 7" descr="de8c5c6d07d953b89d65c80bb1d44b5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0" y="1690688"/>
            <a:ext cx="2794000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Николай Носов сам был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редкостным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фантазёром. Как раз его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фантазия и подарила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всем нам Незнайку 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других коротышек -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маленьких человечков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ростом с огурец - с их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увлекательнейшими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путешествиями в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Цветочном городе 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336600"/>
                </a:solidFill>
                <a:latin typeface="Arial" charset="0"/>
              </a:rPr>
              <a:t>даже на Луне.</a:t>
            </a:r>
          </a:p>
          <a:p>
            <a:pPr eaLnBrk="1" hangingPunct="1">
              <a:lnSpc>
                <a:spcPct val="80000"/>
              </a:lnSpc>
            </a:pPr>
            <a:endParaRPr lang="ru-RU" sz="2400" b="1" smtClean="0">
              <a:solidFill>
                <a:srgbClr val="3366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b="1" smtClean="0">
              <a:solidFill>
                <a:srgbClr val="336600"/>
              </a:solidFill>
              <a:latin typeface="Arial" charset="0"/>
            </a:endParaRPr>
          </a:p>
        </p:txBody>
      </p:sp>
      <p:pic>
        <p:nvPicPr>
          <p:cNvPr id="25603" name="Picture 7" descr="0004-009-Nosov-Nikolaj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188913"/>
            <a:ext cx="2079625" cy="3095625"/>
          </a:xfrm>
          <a:noFill/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620713"/>
            <a:ext cx="2120900" cy="292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84538"/>
            <a:ext cx="237807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1" descr="Рисунок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3429000"/>
            <a:ext cx="220503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873</Words>
  <Application>Microsoft Office PowerPoint</Application>
  <PresentationFormat>Экран (4:3)</PresentationFormat>
  <Paragraphs>197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Schoolbook</vt:lpstr>
      <vt:lpstr>Calibri</vt:lpstr>
      <vt:lpstr>Тема Office</vt:lpstr>
      <vt:lpstr>Тема Office</vt:lpstr>
      <vt:lpstr>Слайд 1</vt:lpstr>
      <vt:lpstr>Слайд 2</vt:lpstr>
      <vt:lpstr>Слайд 3</vt:lpstr>
      <vt:lpstr>Слайд 4</vt:lpstr>
      <vt:lpstr>Самый первый рассказ Николая Носова – «Затейники» - был опубликован в 1938 году. В последующие годы он стал писать для всесоюзных детских изданий, таких как «Костёр», «Мурзилка», «Пионерская правда». Именно там впервые был напечатаны любимые всеми «Весёлая семейка» - о том, как закадычные друзья Мишка и Коля задумали смастерить инкубатор и вывести цыплят.  </vt:lpstr>
      <vt:lpstr>«Мишкина каша» - в котором те же два друга пытаются сварить себе на ужин кашу, а та лезет и лезет из кастрюли; «Телефон» - где Мишка и Коля покупают себе практически настоящие телефонные аппараты, а потом портят и ломают их, причём, исключительно из исследовательских целей – уж очень хотелось посмотреть, как они устроены; «Дневник Коли Синицына» - о школьниках, ставших пчеловодами.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Умер Н.Н.Носов в 1976 году. </vt:lpstr>
      <vt:lpstr>Слайд 17</vt:lpstr>
      <vt:lpstr>Читайте книги Н. Носова, постигайте мудрость героев, познавайте тайну Н.Носова! 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Носова</dc:title>
  <dc:creator>Мурашева</dc:creator>
  <cp:lastModifiedBy>пользователь</cp:lastModifiedBy>
  <cp:revision>2</cp:revision>
  <dcterms:created xsi:type="dcterms:W3CDTF">2014-06-15T09:49:01Z</dcterms:created>
  <dcterms:modified xsi:type="dcterms:W3CDTF">2017-04-02T14:55:21Z</dcterms:modified>
</cp:coreProperties>
</file>