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66" r:id="rId6"/>
    <p:sldId id="267" r:id="rId7"/>
    <p:sldId id="268" r:id="rId8"/>
    <p:sldId id="271" r:id="rId9"/>
    <p:sldId id="270" r:id="rId10"/>
    <p:sldId id="269" r:id="rId11"/>
    <p:sldId id="272" r:id="rId12"/>
    <p:sldId id="280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000"/>
    <a:srgbClr val="993300"/>
    <a:srgbClr val="44269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0A69B-C407-4B7C-BDA3-1644B7E3B3C5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9CA67-44BF-46F6-81B9-7B1CFD685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151CD-036B-4825-B4FD-D335D114B620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06DB1-9299-439A-B459-B894D1765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21CF1-B922-449F-8B80-23541E9818BC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EBA59-56AF-438A-8033-E64449ACE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03E9E-DF52-4827-9D36-4D552F3CAEE0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38B66-969E-4356-9FA5-34C88B9FB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D77EC-3545-498B-81C1-E9A61BE3AAD4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AFEF7-C843-415C-B432-76071C72F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DD5E0-B15E-42E7-9864-8DF821088CEB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C5F2D-6529-4771-A513-C6B358D65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49ED3-8807-456B-B342-458973CDA438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96BEC-4003-4D45-B295-F7F06ED17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37FB7-B469-4617-945B-CD67518787FF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EF794-8ED4-43D2-AA02-5BD3702A8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2BA85-C094-4422-B1D9-A4E2105DE003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44B93-9492-48B0-83CB-936CA6198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4C856-83FA-48F2-8E21-9C2183F36F01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AAA9C-3354-4BB6-9859-DAFFA46A9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3D20F-C9A8-442A-B747-8010165DFBE4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DD24F-1029-40A6-9040-4C5C4D137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B1308-44B4-41B0-BD4D-A9A4E148E7FF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84FBD-65AE-42E2-8E95-53C4E4A9F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0E1B9-98A1-4653-A612-FDE50505021E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224A3-A62E-4D27-923D-CDB595172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85D9-92D2-4BF9-A656-BB98391EECE4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7FCDB-8CC0-4C0A-96FE-91C3E9C04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5630D-E072-4079-9381-018B45CF724A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96296-7BCF-4EAF-A217-15FC66CEF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99A10F-9891-4E6B-BC21-31A130F38F55}" type="datetimeFigureOut">
              <a:rPr lang="ru-RU"/>
              <a:pPr>
                <a:defRPr/>
              </a:pPr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38D9A5-7710-4DD4-9DC9-1938A0BDE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  <p:sldLayoutId id="214748365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yourspeech.ru/training/memory/uprazhneniya-dlya-razvitiya-pamyati-i-vnimaniya-u-shkolnikov.html" TargetMode="External"/><Relationship Id="rId7" Type="http://schemas.openxmlformats.org/officeDocument/2006/relationships/hyperlink" Target="http://ru.wikihow.com/%D1%85%D0%BE%D1%80%D0%BE%D1%88%D0%BE-%D1%83%D1%87%D0%B8%D1%82%D1%8C%D1%81%D1%8F-%D0%B2-%D1%88%D0%BA%D0%BE%D0%BB%D0%B5" TargetMode="External"/><Relationship Id="rId2" Type="http://schemas.openxmlformats.org/officeDocument/2006/relationships/hyperlink" Target="http://festival.1september.ru/articles/570795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veselajashkola.ru/shkola/uprazhneniya-na-razvitie-vnimaniya-dlya-shkolnikov/" TargetMode="External"/><Relationship Id="rId5" Type="http://schemas.openxmlformats.org/officeDocument/2006/relationships/hyperlink" Target="http://garnett.ru/10-klass/uprazhneniia-dlia-razvitiia-vnimaniia-mladshikh-shkolnikov" TargetMode="External"/><Relationship Id="rId4" Type="http://schemas.openxmlformats.org/officeDocument/2006/relationships/hyperlink" Target="http://sh11.ucoz.ru/publ/nekotorye_sekrety_uspeshnoj_ucheby/1-1-0-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одзаголовок 2"/>
          <p:cNvSpPr>
            <a:spLocks noGrp="1"/>
          </p:cNvSpPr>
          <p:nvPr>
            <p:ph type="subTitle" idx="4294967295"/>
          </p:nvPr>
        </p:nvSpPr>
        <p:spPr>
          <a:xfrm rot="21104606">
            <a:off x="5059363" y="1054100"/>
            <a:ext cx="3073400" cy="3175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 b="1" i="1" smtClean="0">
                <a:solidFill>
                  <a:schemeClr val="hlink"/>
                </a:solidFill>
                <a:latin typeface="Georgia" pitchFamily="18" charset="0"/>
                <a:cs typeface="Times New Roman" pitchFamily="18" charset="0"/>
              </a:rPr>
              <a:t>Автор работы: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 b="1" i="1" smtClean="0">
                <a:solidFill>
                  <a:schemeClr val="hlink"/>
                </a:solidFill>
                <a:latin typeface="Georgia" pitchFamily="18" charset="0"/>
                <a:cs typeface="Times New Roman" pitchFamily="18" charset="0"/>
              </a:rPr>
              <a:t>Киприянова Алёна,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 b="1" i="1" smtClean="0">
                <a:solidFill>
                  <a:schemeClr val="hlink"/>
                </a:solidFill>
                <a:latin typeface="Georgia" pitchFamily="18" charset="0"/>
                <a:cs typeface="Times New Roman" pitchFamily="18" charset="0"/>
              </a:rPr>
              <a:t>ученица 3 класса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 b="1" i="1" smtClean="0">
                <a:solidFill>
                  <a:schemeClr val="hlink"/>
                </a:solidFill>
                <a:latin typeface="Georgia" pitchFamily="18" charset="0"/>
                <a:cs typeface="Times New Roman" pitchFamily="18" charset="0"/>
              </a:rPr>
              <a:t>МБОУ «Евдская школа»</a:t>
            </a:r>
            <a:endParaRPr lang="ru-RU" sz="1600" b="1" i="1" smtClean="0">
              <a:solidFill>
                <a:schemeClr val="hlink"/>
              </a:solidFill>
              <a:latin typeface="Arial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 b="1" i="1" smtClean="0">
                <a:solidFill>
                  <a:schemeClr val="hlink"/>
                </a:solidFill>
                <a:latin typeface="Georgia" pitchFamily="18" charset="0"/>
                <a:cs typeface="Times New Roman" pitchFamily="18" charset="0"/>
              </a:rPr>
              <a:t>Руководитель: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 b="1" i="1" smtClean="0">
                <a:solidFill>
                  <a:schemeClr val="hlink"/>
                </a:solidFill>
                <a:latin typeface="Georgia" pitchFamily="18" charset="0"/>
                <a:cs typeface="Times New Roman" pitchFamily="18" charset="0"/>
              </a:rPr>
              <a:t>Мурашева В.Н.</a:t>
            </a:r>
            <a:r>
              <a:rPr lang="ru-RU" sz="1600" b="1" i="1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 b="1" i="1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учитель начальных классов высшей квалификационной категории,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 b="1" i="1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МБОУ «Евдская школа»,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 b="1" i="1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Красноборский район,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 b="1" i="1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Архангельская область 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ru-RU" sz="1600" b="1" i="1" smtClean="0">
              <a:solidFill>
                <a:schemeClr val="hlink"/>
              </a:solidFill>
              <a:latin typeface="Georgia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 b="1" i="1" smtClean="0">
                <a:solidFill>
                  <a:schemeClr val="hlink"/>
                </a:solidFill>
                <a:latin typeface="Georgia" pitchFamily="18" charset="0"/>
                <a:cs typeface="Times New Roman" pitchFamily="18" charset="0"/>
              </a:rPr>
              <a:t>д. Городищенская,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 b="1" i="1" smtClean="0">
                <a:solidFill>
                  <a:schemeClr val="hlink"/>
                </a:solidFill>
                <a:latin typeface="Georgia" pitchFamily="18" charset="0"/>
                <a:cs typeface="Times New Roman" pitchFamily="18" charset="0"/>
              </a:rPr>
              <a:t>2017 г.</a:t>
            </a:r>
          </a:p>
          <a:p>
            <a:pPr eaLnBrk="1" hangingPunct="1">
              <a:spcBef>
                <a:spcPct val="0"/>
              </a:spcBef>
            </a:pPr>
            <a:endParaRPr lang="ru-RU" sz="1600" b="1" i="1" smtClean="0">
              <a:solidFill>
                <a:schemeClr val="hlink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410" name="Заголовок 1"/>
          <p:cNvSpPr txBox="1">
            <a:spLocks/>
          </p:cNvSpPr>
          <p:nvPr/>
        </p:nvSpPr>
        <p:spPr bwMode="auto">
          <a:xfrm rot="-520033">
            <a:off x="539750" y="1965325"/>
            <a:ext cx="36449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i="1">
                <a:solidFill>
                  <a:schemeClr val="hlink"/>
                </a:solidFill>
                <a:latin typeface="Georgia" pitchFamily="18" charset="0"/>
              </a:rPr>
              <a:t>Презентация исследовательской работы</a:t>
            </a:r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 «Секреты успешной учёбы»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EE0000"/>
                </a:solidFill>
                <a:latin typeface="Georgia" pitchFamily="18" charset="0"/>
              </a:rPr>
              <a:t>Тренируй своё внимание</a:t>
            </a:r>
            <a:r>
              <a:rPr lang="ru-RU" smtClean="0"/>
              <a:t> </a:t>
            </a:r>
          </a:p>
        </p:txBody>
      </p:sp>
      <p:sp>
        <p:nvSpPr>
          <p:cNvPr id="26626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rgbClr val="EE0000"/>
                </a:solidFill>
                <a:latin typeface="Georgia" pitchFamily="18" charset="0"/>
              </a:rPr>
              <a:t>Задание №1.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rgbClr val="993300"/>
                </a:solidFill>
                <a:latin typeface="Georgia" pitchFamily="18" charset="0"/>
              </a:rPr>
              <a:t>Считать вслух от 1 до 31, но испытуемый не должен называть числа,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rgbClr val="993300"/>
                </a:solidFill>
                <a:latin typeface="Georgia" pitchFamily="18" charset="0"/>
              </a:rPr>
              <a:t>включающие тройку или кратные трём. Вместо этих чисел он должен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rgbClr val="993300"/>
                </a:solidFill>
                <a:latin typeface="Georgia" pitchFamily="18" charset="0"/>
              </a:rPr>
              <a:t>говорить: «Не собьюсь». К примеру: «Один, два, не собьюсь, четыре,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rgbClr val="993300"/>
                </a:solidFill>
                <a:latin typeface="Georgia" pitchFamily="18" charset="0"/>
              </a:rPr>
              <a:t>пять, не собьюсь…»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rgbClr val="993300"/>
                </a:solidFill>
                <a:latin typeface="Georgia" pitchFamily="18" charset="0"/>
              </a:rPr>
              <a:t>Образец правильного счета: 1, 2, -, 4, 5, -, 7, 8, -, 10, 11, -, -, 14, -, 16, 17, -, 19,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rgbClr val="993300"/>
                </a:solidFill>
                <a:latin typeface="Georgia" pitchFamily="18" charset="0"/>
              </a:rPr>
              <a:t>20,-, 22, -, -, 25, 26, -, 28, 29, -, — _черта замещает числа, которые нельзя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rgbClr val="993300"/>
                </a:solidFill>
                <a:latin typeface="Georgia" pitchFamily="18" charset="0"/>
              </a:rPr>
              <a:t>произносить).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rgbClr val="EE0000"/>
                </a:solidFill>
                <a:latin typeface="Georgia" pitchFamily="18" charset="0"/>
              </a:rPr>
              <a:t>Задание №2.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rgbClr val="993300"/>
                </a:solidFill>
                <a:latin typeface="Georgia" pitchFamily="18" charset="0"/>
              </a:rPr>
              <a:t>Участники игры по очереди называют свои имена, но к своему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rgbClr val="993300"/>
                </a:solidFill>
                <a:latin typeface="Georgia" pitchFamily="18" charset="0"/>
              </a:rPr>
              <a:t>имени каждый участник добавляет ещё дату своего дня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rgbClr val="993300"/>
                </a:solidFill>
                <a:latin typeface="Georgia" pitchFamily="18" charset="0"/>
              </a:rPr>
              <a:t>рождения. Второй – имя предыдущего и дату его дня рождения,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rgbClr val="993300"/>
                </a:solidFill>
                <a:latin typeface="Georgia" pitchFamily="18" charset="0"/>
              </a:rPr>
              <a:t>своё имя и дату своего дня рождения, третий – имена и дни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rgbClr val="993300"/>
                </a:solidFill>
                <a:latin typeface="Georgia" pitchFamily="18" charset="0"/>
              </a:rPr>
              <a:t>                          рождения двух предыдущих и своё имя и дату своего дня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rgbClr val="993300"/>
                </a:solidFill>
                <a:latin typeface="Georgia" pitchFamily="18" charset="0"/>
              </a:rPr>
              <a:t>                          рождения и т.д. Последний должен назвать имена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rgbClr val="993300"/>
                </a:solidFill>
                <a:latin typeface="Georgia" pitchFamily="18" charset="0"/>
              </a:rPr>
              <a:t>                          и даты дней рождения всех играющих.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rgbClr val="993300"/>
                </a:solidFill>
                <a:latin typeface="Georgia" pitchFamily="18" charset="0"/>
              </a:rPr>
              <a:t>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EE0000"/>
                </a:solidFill>
                <a:latin typeface="Georgia" pitchFamily="18" charset="0"/>
              </a:rPr>
              <a:t>Тренируй свою память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786688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993300"/>
                </a:solidFill>
                <a:latin typeface="Georgia" pitchFamily="18" charset="0"/>
              </a:rPr>
              <a:t>Курица - яйцо, ножницы - резать,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993300"/>
                </a:solidFill>
                <a:latin typeface="Georgia" pitchFamily="18" charset="0"/>
              </a:rPr>
              <a:t>лошадь - сено, книга - учить, 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993300"/>
                </a:solidFill>
                <a:latin typeface="Georgia" pitchFamily="18" charset="0"/>
              </a:rPr>
              <a:t>бабочка - муха,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993300"/>
                </a:solidFill>
                <a:latin typeface="Georgia" pitchFamily="18" charset="0"/>
              </a:rPr>
              <a:t>щётка - зубы, барабан –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993300"/>
                </a:solidFill>
                <a:latin typeface="Georgia" pitchFamily="18" charset="0"/>
              </a:rPr>
              <a:t>пионер, снег – зима,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993300"/>
                </a:solidFill>
                <a:latin typeface="Georgia" pitchFamily="18" charset="0"/>
              </a:rPr>
              <a:t>петух - кричать,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993300"/>
                </a:solidFill>
                <a:latin typeface="Georgia" pitchFamily="18" charset="0"/>
              </a:rPr>
              <a:t>чернила - тетрадь,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993300"/>
                </a:solidFill>
                <a:latin typeface="Georgia" pitchFamily="18" charset="0"/>
              </a:rPr>
              <a:t>корова - молоко,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993300"/>
                </a:solidFill>
                <a:latin typeface="Georgia" pitchFamily="18" charset="0"/>
              </a:rPr>
              <a:t>паровоз - ехать, груша –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993300"/>
                </a:solidFill>
                <a:latin typeface="Georgia" pitchFamily="18" charset="0"/>
              </a:rPr>
              <a:t>                      компот,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993300"/>
                </a:solidFill>
                <a:latin typeface="Georgia" pitchFamily="18" charset="0"/>
              </a:rPr>
              <a:t>                         лампа - вечер. </a:t>
            </a:r>
          </a:p>
        </p:txBody>
      </p:sp>
      <p:pic>
        <p:nvPicPr>
          <p:cNvPr id="27651" name="Picture 4" descr="school_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708275"/>
            <a:ext cx="43926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91513" cy="1295400"/>
          </a:xfrm>
        </p:spPr>
        <p:txBody>
          <a:bodyPr/>
          <a:lstStyle/>
          <a:p>
            <a:r>
              <a:rPr lang="ru-RU" sz="3600" b="1" smtClean="0">
                <a:solidFill>
                  <a:srgbClr val="EE0000"/>
                </a:solidFill>
                <a:latin typeface="Georgia" pitchFamily="18" charset="0"/>
              </a:rPr>
              <a:t>Используй памятки  -  помощники. </a:t>
            </a:r>
            <a:br>
              <a:rPr lang="ru-RU" sz="3600" b="1" smtClean="0">
                <a:solidFill>
                  <a:srgbClr val="EE0000"/>
                </a:solidFill>
                <a:latin typeface="Georgia" pitchFamily="18" charset="0"/>
              </a:rPr>
            </a:br>
            <a:endParaRPr lang="ru-RU" sz="3600" b="1" smtClean="0">
              <a:solidFill>
                <a:srgbClr val="EE0000"/>
              </a:solidFill>
              <a:latin typeface="Georgia" pitchFamily="18" charset="0"/>
            </a:endParaRP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b="1" smtClean="0">
                <a:solidFill>
                  <a:srgbClr val="993300"/>
                </a:solidFill>
                <a:latin typeface="Georgia" pitchFamily="18" charset="0"/>
              </a:rPr>
              <a:t>В конце каждого учебника у нас есть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993300"/>
                </a:solidFill>
                <a:latin typeface="Georgia" pitchFamily="18" charset="0"/>
              </a:rPr>
              <a:t>памятки – помощники. Нужно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993300"/>
                </a:solidFill>
                <a:latin typeface="Georgia" pitchFamily="18" charset="0"/>
              </a:rPr>
              <a:t>научиться ими пользоваться и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993300"/>
                </a:solidFill>
                <a:latin typeface="Georgia" pitchFamily="18" charset="0"/>
              </a:rPr>
              <a:t>постепенно постараться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993300"/>
                </a:solidFill>
                <a:latin typeface="Georgia" pitchFamily="18" charset="0"/>
              </a:rPr>
              <a:t>запомнить наизусть.</a:t>
            </a:r>
          </a:p>
        </p:txBody>
      </p:sp>
      <p:pic>
        <p:nvPicPr>
          <p:cNvPr id="28675" name="Picture 4" descr="408b1884dd1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4149725"/>
            <a:ext cx="237648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EE0000"/>
                </a:solidFill>
                <a:latin typeface="Georgia" pitchFamily="18" charset="0"/>
              </a:rPr>
              <a:t>Методика исследования</a:t>
            </a:r>
            <a:r>
              <a:rPr lang="ru-RU" smtClean="0"/>
              <a:t> 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chemeClr val="hlink"/>
                </a:solidFill>
                <a:latin typeface="Georgia" pitchFamily="18" charset="0"/>
              </a:rPr>
              <a:t>В исследовании участвовало </a:t>
            </a:r>
            <a:r>
              <a:rPr lang="ru-RU" sz="1600" b="1" smtClean="0">
                <a:solidFill>
                  <a:srgbClr val="EE0000"/>
                </a:solidFill>
                <a:latin typeface="Georgia" pitchFamily="18" charset="0"/>
              </a:rPr>
              <a:t>45</a:t>
            </a:r>
            <a:r>
              <a:rPr lang="ru-RU" sz="1600" b="1" smtClean="0">
                <a:solidFill>
                  <a:schemeClr val="hlink"/>
                </a:solidFill>
                <a:latin typeface="Georgia" pitchFamily="18" charset="0"/>
              </a:rPr>
              <a:t>   учащихся нашей школы, из них  - </a:t>
            </a:r>
            <a:r>
              <a:rPr lang="ru-RU" sz="1600" b="1" smtClean="0">
                <a:solidFill>
                  <a:srgbClr val="EE0000"/>
                </a:solidFill>
                <a:latin typeface="Georgia" pitchFamily="18" charset="0"/>
              </a:rPr>
              <a:t>30 </a:t>
            </a:r>
            <a:r>
              <a:rPr lang="ru-RU" sz="1600" b="1" smtClean="0">
                <a:solidFill>
                  <a:schemeClr val="hlink"/>
                </a:solidFill>
                <a:latin typeface="Georgia" pitchFamily="18" charset="0"/>
              </a:rPr>
              <a:t>учащихся 2 – 4 классов и </a:t>
            </a:r>
            <a:r>
              <a:rPr lang="ru-RU" sz="1600" b="1" smtClean="0">
                <a:solidFill>
                  <a:srgbClr val="EE0000"/>
                </a:solidFill>
                <a:latin typeface="Georgia" pitchFamily="18" charset="0"/>
              </a:rPr>
              <a:t>15</a:t>
            </a:r>
            <a:r>
              <a:rPr lang="ru-RU" sz="1600" b="1" smtClean="0">
                <a:solidFill>
                  <a:schemeClr val="hlink"/>
                </a:solidFill>
                <a:latin typeface="Georgia" pitchFamily="18" charset="0"/>
              </a:rPr>
              <a:t> учащихся 5 – 9 классов.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chemeClr val="hlink"/>
                </a:solidFill>
                <a:latin typeface="Georgia" pitchFamily="18" charset="0"/>
              </a:rPr>
              <a:t>Из проведённой анкеты я узнала следующее (первые ответы учащихся 2 – 4 классов, вторые – 5 – 9 классов):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rgbClr val="EE0000"/>
                </a:solidFill>
                <a:latin typeface="Georgia" pitchFamily="18" charset="0"/>
              </a:rPr>
              <a:t>1. Нравится ли тебе учиться?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hlink"/>
                </a:solidFill>
                <a:latin typeface="Georgia" pitchFamily="18" charset="0"/>
              </a:rPr>
              <a:t>Да – 25 человек, 4 человека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hlink"/>
                </a:solidFill>
                <a:latin typeface="Georgia" pitchFamily="18" charset="0"/>
              </a:rPr>
              <a:t>Нет – 5 человек, 11 человек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rgbClr val="EE0000"/>
                </a:solidFill>
                <a:latin typeface="Georgia" pitchFamily="18" charset="0"/>
              </a:rPr>
              <a:t>2. Внимательно ли ты слушаешь учителя на уроке?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hlink"/>
                </a:solidFill>
                <a:latin typeface="Georgia" pitchFamily="18" charset="0"/>
              </a:rPr>
              <a:t>Да – 21 человек, 6 человек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hlink"/>
                </a:solidFill>
                <a:latin typeface="Georgia" pitchFamily="18" charset="0"/>
              </a:rPr>
              <a:t>Нет – 9 человек, 9 человек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rgbClr val="EE0000"/>
                </a:solidFill>
                <a:latin typeface="Georgia" pitchFamily="18" charset="0"/>
              </a:rPr>
              <a:t>3. Всегда ли ты активен на уроке?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hlink"/>
                </a:solidFill>
                <a:latin typeface="Georgia" pitchFamily="18" charset="0"/>
              </a:rPr>
              <a:t>Да – 6 человек, 2 человека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hlink"/>
                </a:solidFill>
                <a:latin typeface="Georgia" pitchFamily="18" charset="0"/>
              </a:rPr>
              <a:t>Нет – 3 человека, 0 человек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hlink"/>
                </a:solidFill>
                <a:latin typeface="Georgia" pitchFamily="18" charset="0"/>
              </a:rPr>
              <a:t>Иногда – 21 человек, 13 человек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rgbClr val="EE0000"/>
                </a:solidFill>
                <a:latin typeface="Georgia" pitchFamily="18" charset="0"/>
              </a:rPr>
              <a:t>                          4. Помогаешь ли ты своим товарищам в учёбе?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chemeClr val="hlink"/>
                </a:solidFill>
                <a:latin typeface="Georgia" pitchFamily="18" charset="0"/>
              </a:rPr>
              <a:t>                                     Да – 5 человек, 1 человек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chemeClr val="hlink"/>
                </a:solidFill>
                <a:latin typeface="Georgia" pitchFamily="18" charset="0"/>
              </a:rPr>
              <a:t>                                    Нет – 3 человека, 0 человек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chemeClr val="hlink"/>
                </a:solidFill>
                <a:latin typeface="Georgia" pitchFamily="18" charset="0"/>
              </a:rPr>
              <a:t>                                    Иногда – 22 человека, 14 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EE0000"/>
                </a:solidFill>
                <a:latin typeface="Georgia" pitchFamily="18" charset="0"/>
              </a:rPr>
              <a:t>Методика исследования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i="1" smtClean="0">
                <a:solidFill>
                  <a:srgbClr val="EE0000"/>
                </a:solidFill>
                <a:latin typeface="Georgia" pitchFamily="18" charset="0"/>
              </a:rPr>
              <a:t>5. Всегда ли ты делаешь домашнее задание?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chemeClr val="hlink"/>
                </a:solidFill>
                <a:latin typeface="Georgia" pitchFamily="18" charset="0"/>
              </a:rPr>
              <a:t>Да – 28 человек, 6 человек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chemeClr val="hlink"/>
                </a:solidFill>
                <a:latin typeface="Georgia" pitchFamily="18" charset="0"/>
              </a:rPr>
              <a:t>Нет – 2 человека, 9 человек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i="1" smtClean="0">
                <a:solidFill>
                  <a:srgbClr val="EE0000"/>
                </a:solidFill>
                <a:latin typeface="Georgia" pitchFamily="18" charset="0"/>
              </a:rPr>
              <a:t>6. Сколько времени ты тратишь на домашнее задание?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chemeClr val="hlink"/>
                </a:solidFill>
                <a:latin typeface="Georgia" pitchFamily="18" charset="0"/>
              </a:rPr>
              <a:t>Менее 30 минут – 13 человек, 0 человек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chemeClr val="hlink"/>
                </a:solidFill>
                <a:latin typeface="Georgia" pitchFamily="18" charset="0"/>
              </a:rPr>
              <a:t>1 час – 12 человек, 4 человека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chemeClr val="hlink"/>
                </a:solidFill>
                <a:latin typeface="Georgia" pitchFamily="18" charset="0"/>
              </a:rPr>
              <a:t>2 часа – 3 человека, 11 человек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chemeClr val="hlink"/>
                </a:solidFill>
                <a:latin typeface="Georgia" pitchFamily="18" charset="0"/>
              </a:rPr>
              <a:t>Более 3 часов – 2 человека, 0 человек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i="1" smtClean="0">
                <a:solidFill>
                  <a:srgbClr val="EE0000"/>
                </a:solidFill>
                <a:latin typeface="Georgia" pitchFamily="18" charset="0"/>
              </a:rPr>
              <a:t>7. Используешь ли при подготовке домашнего задания дополнительный материал, кроме учебника?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chemeClr val="hlink"/>
                </a:solidFill>
                <a:latin typeface="Georgia" pitchFamily="18" charset="0"/>
              </a:rPr>
              <a:t>Да – 9 человек, 4 человека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chemeClr val="hlink"/>
                </a:solidFill>
                <a:latin typeface="Georgia" pitchFamily="18" charset="0"/>
              </a:rPr>
              <a:t>Нет – 10 человек, 0 человек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chemeClr val="hlink"/>
                </a:solidFill>
                <a:latin typeface="Georgia" pitchFamily="18" charset="0"/>
              </a:rPr>
              <a:t>Иногда – 11 человек, 11 человек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i="1" smtClean="0">
                <a:solidFill>
                  <a:srgbClr val="EE0000"/>
                </a:solidFill>
                <a:latin typeface="Georgia" pitchFamily="18" charset="0"/>
              </a:rPr>
              <a:t>                                8. Много ли ты читаешь?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chemeClr val="hlink"/>
                </a:solidFill>
                <a:latin typeface="Georgia" pitchFamily="18" charset="0"/>
              </a:rPr>
              <a:t>                                      Да – 14 человек, 4 человека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chemeClr val="hlink"/>
                </a:solidFill>
                <a:latin typeface="Georgia" pitchFamily="18" charset="0"/>
              </a:rPr>
              <a:t>                                     Нет – 16 человек, 11 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EE0000"/>
                </a:solidFill>
                <a:latin typeface="Georgia" pitchFamily="18" charset="0"/>
              </a:rPr>
              <a:t>Результаты исследования</a:t>
            </a:r>
            <a:r>
              <a:rPr lang="ru-RU" smtClean="0"/>
              <a:t> 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chemeClr val="hlink"/>
                </a:solidFill>
                <a:latin typeface="Georgia" pitchFamily="18" charset="0"/>
              </a:rPr>
              <a:t>Почему некоторые учащиеся плохо учатся?</a:t>
            </a:r>
          </a:p>
          <a:p>
            <a:pPr eaLnBrk="1" hangingPunct="1">
              <a:buFont typeface="Arial" charset="0"/>
              <a:buNone/>
            </a:pPr>
            <a:r>
              <a:rPr lang="ru-RU" b="1" i="1" smtClean="0">
                <a:solidFill>
                  <a:srgbClr val="EE0000"/>
                </a:solidFill>
                <a:latin typeface="Georgia" pitchFamily="18" charset="0"/>
              </a:rPr>
              <a:t>Я узнала несколько причин:</a:t>
            </a:r>
          </a:p>
          <a:p>
            <a:pPr eaLnBrk="1" hangingPunct="1"/>
            <a:r>
              <a:rPr lang="ru-RU" sz="2000" b="1" smtClean="0">
                <a:solidFill>
                  <a:schemeClr val="hlink"/>
                </a:solidFill>
                <a:latin typeface="Georgia" pitchFamily="18" charset="0"/>
              </a:rPr>
              <a:t>неустойчивое внимание; </a:t>
            </a:r>
          </a:p>
          <a:p>
            <a:pPr eaLnBrk="1" hangingPunct="1"/>
            <a:r>
              <a:rPr lang="ru-RU" sz="2000" b="1" smtClean="0">
                <a:solidFill>
                  <a:schemeClr val="hlink"/>
                </a:solidFill>
                <a:latin typeface="Georgia" pitchFamily="18" charset="0"/>
              </a:rPr>
              <a:t>замедленный темп работы; </a:t>
            </a:r>
          </a:p>
          <a:p>
            <a:pPr eaLnBrk="1" hangingPunct="1"/>
            <a:r>
              <a:rPr lang="ru-RU" sz="2000" b="1" smtClean="0">
                <a:solidFill>
                  <a:schemeClr val="hlink"/>
                </a:solidFill>
                <a:latin typeface="Georgia" pitchFamily="18" charset="0"/>
              </a:rPr>
              <a:t>инертность мышления; </a:t>
            </a:r>
          </a:p>
          <a:p>
            <a:pPr eaLnBrk="1" hangingPunct="1"/>
            <a:r>
              <a:rPr lang="ru-RU" sz="2000" b="1" smtClean="0">
                <a:solidFill>
                  <a:schemeClr val="hlink"/>
                </a:solidFill>
                <a:latin typeface="Georgia" pitchFamily="18" charset="0"/>
              </a:rPr>
              <a:t>слабые навыки чтения; </a:t>
            </a:r>
          </a:p>
          <a:p>
            <a:pPr eaLnBrk="1" hangingPunct="1"/>
            <a:r>
              <a:rPr lang="ru-RU" sz="2000" b="1" smtClean="0">
                <a:solidFill>
                  <a:schemeClr val="hlink"/>
                </a:solidFill>
                <a:latin typeface="Georgia" pitchFamily="18" charset="0"/>
              </a:rPr>
              <a:t>низкий уровень речевой культуры; 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>
                <a:solidFill>
                  <a:schemeClr val="hlink"/>
                </a:solidFill>
                <a:latin typeface="Georgia" pitchFamily="18" charset="0"/>
              </a:rPr>
              <a:t>                       отрицательное отношение к учению.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EE0000"/>
                </a:solidFill>
                <a:latin typeface="Georgia" pitchFamily="18" charset="0"/>
              </a:rPr>
              <a:t>Результаты исследования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179388" y="1052513"/>
            <a:ext cx="8713787" cy="5073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chemeClr val="hlink"/>
                </a:solidFill>
                <a:latin typeface="Georgia" pitchFamily="18" charset="0"/>
              </a:rPr>
              <a:t>Успешность учёбы во многом зависит от настроя на работу. Только 58% учащихся положительно настроены на учёбу.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chemeClr val="hlink"/>
                </a:solidFill>
                <a:latin typeface="Georgia" pitchFamily="18" charset="0"/>
              </a:rPr>
              <a:t>54% учащихся запоминают материал с урока, так как внимательно слушают учителя.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chemeClr val="hlink"/>
                </a:solidFill>
                <a:latin typeface="Georgia" pitchFamily="18" charset="0"/>
              </a:rPr>
              <a:t>Помогая товарищу, ты сам закрепляешь изученный материал, а это делают 12% учащихся.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chemeClr val="hlink"/>
                </a:solidFill>
                <a:latin typeface="Georgia" pitchFamily="18" charset="0"/>
              </a:rPr>
              <a:t>При выполнении домашнего задания можно понять, всё ли ты усвоил на уроке, а выполняют домашнее задание 68% учащихся.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chemeClr val="hlink"/>
                </a:solidFill>
                <a:latin typeface="Georgia" pitchFamily="18" charset="0"/>
              </a:rPr>
              <a:t>Норма времени, которое ученик должен тратить на домашнюю работу, во 2 – 4 классах составляет до 1,5 часа, в 5 – 9 классах – от 2,5 до 3,5 часов. Положенное время на выполнение домашнего задания тратят 24% учащихся 2 – 4 классов и 4% учащихся 5 – 9 классов.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latin typeface="Georgia" pitchFamily="18" charset="0"/>
              </a:rPr>
              <a:t>Чтение </a:t>
            </a:r>
            <a:r>
              <a:rPr lang="ru-RU" sz="2000" b="1" smtClean="0">
                <a:solidFill>
                  <a:schemeClr val="hlink"/>
                </a:solidFill>
                <a:latin typeface="Georgia" pitchFamily="18" charset="0"/>
              </a:rPr>
              <a:t>– вот лучшее учение. С этим знакомы только </a:t>
            </a:r>
            <a:r>
              <a:rPr lang="ru-RU" sz="2000" b="1" smtClean="0">
                <a:latin typeface="Georgia" pitchFamily="18" charset="0"/>
              </a:rPr>
              <a:t>28%</a:t>
            </a:r>
            <a:r>
              <a:rPr lang="ru-RU" sz="2000" b="1" smtClean="0">
                <a:solidFill>
                  <a:schemeClr val="hlink"/>
                </a:solidFill>
                <a:latin typeface="Georgia" pitchFamily="18" charset="0"/>
              </a:rPr>
              <a:t> </a:t>
            </a:r>
            <a:r>
              <a:rPr lang="ru-RU" sz="2000" b="1" smtClean="0">
                <a:latin typeface="Georgia" pitchFamily="18" charset="0"/>
              </a:rPr>
              <a:t>учащихся</a:t>
            </a:r>
            <a:r>
              <a:rPr lang="ru-RU" sz="2000" b="1" smtClean="0">
                <a:solidFill>
                  <a:schemeClr val="hlink"/>
                </a:solidFill>
                <a:latin typeface="Georgia" pitchFamily="18" charset="0"/>
              </a:rPr>
              <a:t> 2 – 4 классов и 8% учащихся 5 – 9 классов.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EE0000"/>
                </a:solidFill>
                <a:latin typeface="Georgia" pitchFamily="18" charset="0"/>
              </a:rPr>
              <a:t>Основные секреты успешной учёбы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chemeClr val="hlink"/>
                </a:solidFill>
                <a:latin typeface="Georgia" pitchFamily="18" charset="0"/>
              </a:rPr>
              <a:t>Найдите мотивацию. 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chemeClr val="hlink"/>
                </a:solidFill>
                <a:latin typeface="Georgia" pitchFamily="18" charset="0"/>
              </a:rPr>
              <a:t>Определитесь с режимом дня.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chemeClr val="hlink"/>
                </a:solidFill>
                <a:latin typeface="Georgia" pitchFamily="18" charset="0"/>
              </a:rPr>
              <a:t>Развивайтесь дополнительно.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chemeClr val="hlink"/>
                </a:solidFill>
                <a:latin typeface="Georgia" pitchFamily="18" charset="0"/>
              </a:rPr>
              <a:t>Читайте больше книг.</a:t>
            </a:r>
          </a:p>
          <a:p>
            <a:pPr eaLnBrk="1" hangingPunct="1">
              <a:buFont typeface="Arial" charset="0"/>
              <a:buNone/>
            </a:pPr>
            <a:endParaRPr lang="ru-RU" b="1" smtClean="0">
              <a:solidFill>
                <a:schemeClr val="hlink"/>
              </a:solidFill>
              <a:latin typeface="Georgia" pitchFamily="18" charset="0"/>
            </a:endParaRPr>
          </a:p>
        </p:txBody>
      </p:sp>
      <p:pic>
        <p:nvPicPr>
          <p:cNvPr id="33795" name="Picture 4" descr="0cc7d9db0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4365625"/>
            <a:ext cx="16573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585c40b5e0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9725"/>
            <a:ext cx="28432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7" descr="bc6f5b95721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6800" y="3284538"/>
            <a:ext cx="17272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9" descr="d883253630e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3860800"/>
            <a:ext cx="230505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EE0000"/>
                </a:solidFill>
                <a:latin typeface="Georgia" pitchFamily="18" charset="0"/>
              </a:rPr>
              <a:t>Ребята!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chemeClr val="hlink"/>
                </a:solidFill>
                <a:latin typeface="Georgia" pitchFamily="18" charset="0"/>
              </a:rPr>
              <a:t>Учёба очень важна для вашей будущей жизни! </a:t>
            </a:r>
          </a:p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chemeClr val="hlink"/>
                </a:solidFill>
                <a:latin typeface="Georgia" pitchFamily="18" charset="0"/>
              </a:rPr>
              <a:t>Успех учёбы  зависит только от вас самих!</a:t>
            </a:r>
          </a:p>
        </p:txBody>
      </p:sp>
      <p:pic>
        <p:nvPicPr>
          <p:cNvPr id="34819" name="Picture 4" descr="prodelkin_v_shkole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789363"/>
            <a:ext cx="4859337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 descr="39c50833bca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500438"/>
            <a:ext cx="26638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EE0000"/>
                </a:solidFill>
                <a:latin typeface="Georgia" pitchFamily="18" charset="0"/>
              </a:rPr>
              <a:t>Успехов вам в учёбе!</a:t>
            </a:r>
          </a:p>
        </p:txBody>
      </p:sp>
      <p:pic>
        <p:nvPicPr>
          <p:cNvPr id="35842" name="Picture 4" descr="school_0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125538"/>
            <a:ext cx="7272338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b="1" smtClean="0">
              <a:solidFill>
                <a:schemeClr val="bg1"/>
              </a:solidFill>
              <a:latin typeface="Georgia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  <a:latin typeface="Georgia" pitchFamily="18" charset="0"/>
              </a:rPr>
              <a:t>Спасибо</a:t>
            </a:r>
          </a:p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  <a:latin typeface="Georgia" pitchFamily="18" charset="0"/>
              </a:rPr>
              <a:t>за </a:t>
            </a:r>
          </a:p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  <a:latin typeface="Georgia" pitchFamily="18" charset="0"/>
              </a:rPr>
              <a:t>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EE0000"/>
                </a:solidFill>
                <a:latin typeface="Georgia" pitchFamily="18" charset="0"/>
              </a:rPr>
              <a:t>Проблема: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chemeClr val="hlink"/>
                </a:solidFill>
                <a:latin typeface="Georgia" pitchFamily="18" charset="0"/>
              </a:rPr>
              <a:t>В чём состоит секрет успешной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chemeClr val="hlink"/>
                </a:solidFill>
                <a:latin typeface="Georgia" pitchFamily="18" charset="0"/>
              </a:rPr>
              <a:t>учёбы, что нужно, чтобы хорошо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chemeClr val="hlink"/>
                </a:solidFill>
                <a:latin typeface="Georgia" pitchFamily="18" charset="0"/>
              </a:rPr>
              <a:t>учиться, и могут ли все ребята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chemeClr val="hlink"/>
                </a:solidFill>
                <a:latin typeface="Georgia" pitchFamily="18" charset="0"/>
              </a:rPr>
              <a:t>нашего класса учиться на «4» и «5». </a:t>
            </a:r>
          </a:p>
        </p:txBody>
      </p:sp>
      <p:pic>
        <p:nvPicPr>
          <p:cNvPr id="18435" name="Picture 4" descr="0_8a8ab_81f5a898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933825"/>
            <a:ext cx="27352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01bd74f2019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4005263"/>
            <a:ext cx="15843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EE0000"/>
                </a:solidFill>
                <a:latin typeface="Georgia" pitchFamily="18" charset="0"/>
              </a:rPr>
              <a:t>Источники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ru-RU" sz="1400" smtClean="0">
                <a:solidFill>
                  <a:srgbClr val="993300"/>
                </a:solidFill>
                <a:latin typeface="Georgia" pitchFamily="18" charset="0"/>
              </a:rPr>
              <a:t>Алейникова Т.Г. Секреты успешной учёбы </a:t>
            </a:r>
            <a:r>
              <a:rPr lang="ru-RU" sz="1400" smtClean="0">
                <a:solidFill>
                  <a:srgbClr val="44269A"/>
                </a:solidFill>
                <a:latin typeface="Georgia" pitchFamily="18" charset="0"/>
                <a:hlinkClick r:id="rId2"/>
              </a:rPr>
              <a:t>http://festival.1september.ru/articles/570795/</a:t>
            </a:r>
            <a:endParaRPr lang="ru-RU" sz="1400" smtClean="0">
              <a:solidFill>
                <a:srgbClr val="44269A"/>
              </a:solidFill>
              <a:latin typeface="Georgia" pitchFamily="18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ru-RU" sz="1400" smtClean="0">
                <a:solidFill>
                  <a:srgbClr val="993300"/>
                </a:solidFill>
                <a:latin typeface="Georgia" pitchFamily="18" charset="0"/>
              </a:rPr>
              <a:t>Как профессионально развивать память у детей младшего школьного возраста </a:t>
            </a:r>
            <a:r>
              <a:rPr lang="ru-RU" sz="1400" smtClean="0">
                <a:solidFill>
                  <a:srgbClr val="993300"/>
                </a:solidFill>
                <a:latin typeface="Georgia" pitchFamily="18" charset="0"/>
                <a:hlinkClick r:id="rId3"/>
              </a:rPr>
              <a:t>http://yourspeech.ru/training/memory/uprazhneniya-dlya-razvitiya-pamyati-i-vnimaniya-u-shkolnikov.html</a:t>
            </a:r>
            <a:endParaRPr lang="ru-RU" sz="1400" smtClean="0">
              <a:solidFill>
                <a:srgbClr val="993300"/>
              </a:solidFill>
              <a:latin typeface="Georgia" pitchFamily="18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ru-RU" sz="1400" smtClean="0">
                <a:solidFill>
                  <a:srgbClr val="993300"/>
                </a:solidFill>
                <a:latin typeface="Georgia" pitchFamily="18" charset="0"/>
              </a:rPr>
              <a:t>Некоторые секреты успешной учёбы </a:t>
            </a:r>
            <a:r>
              <a:rPr lang="ru-RU" sz="1400" smtClean="0">
                <a:solidFill>
                  <a:srgbClr val="993300"/>
                </a:solidFill>
                <a:latin typeface="Georgia" pitchFamily="18" charset="0"/>
                <a:hlinkClick r:id="rId4"/>
              </a:rPr>
              <a:t>http://sh11.ucoz.ru/publ/nekotorye_sekrety_uspeshnoj_ucheby/1-1-0-1</a:t>
            </a:r>
            <a:endParaRPr lang="ru-RU" sz="1400" smtClean="0">
              <a:solidFill>
                <a:srgbClr val="993300"/>
              </a:solidFill>
              <a:latin typeface="Georgia" pitchFamily="18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ru-RU" sz="1400" smtClean="0">
                <a:solidFill>
                  <a:srgbClr val="993300"/>
                </a:solidFill>
                <a:latin typeface="Georgia" pitchFamily="18" charset="0"/>
              </a:rPr>
              <a:t>Упражнения на развитие внимания младших школьников </a:t>
            </a:r>
            <a:r>
              <a:rPr lang="ru-RU" sz="1400" smtClean="0">
                <a:solidFill>
                  <a:srgbClr val="993300"/>
                </a:solidFill>
                <a:latin typeface="Georgia" pitchFamily="18" charset="0"/>
                <a:hlinkClick r:id="rId5"/>
              </a:rPr>
              <a:t>http://garnett.ru/10-klass/uprazhneniia-dlia-razvitiia-vnimaniia-mladshikh-shkolnikov</a:t>
            </a:r>
            <a:endParaRPr lang="ru-RU" sz="1400" smtClean="0">
              <a:solidFill>
                <a:srgbClr val="993300"/>
              </a:solidFill>
              <a:latin typeface="Georgia" pitchFamily="18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ru-RU" sz="1400" smtClean="0">
                <a:solidFill>
                  <a:srgbClr val="993300"/>
                </a:solidFill>
                <a:latin typeface="Georgia" pitchFamily="18" charset="0"/>
              </a:rPr>
              <a:t>Упражнения на развитие памяти </a:t>
            </a:r>
            <a:r>
              <a:rPr lang="ru-RU" sz="1400" smtClean="0">
                <a:solidFill>
                  <a:srgbClr val="993300"/>
                </a:solidFill>
                <a:latin typeface="Georgia" pitchFamily="18" charset="0"/>
                <a:hlinkClick r:id="rId6"/>
              </a:rPr>
              <a:t>http://veselajashkola.ru/shkola/uprazhneniya-na-razvitie-vnimaniya-dlya-shkolnikov/</a:t>
            </a:r>
            <a:endParaRPr lang="ru-RU" sz="1400" smtClean="0">
              <a:solidFill>
                <a:srgbClr val="993300"/>
              </a:solidFill>
              <a:latin typeface="Georgia" pitchFamily="18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ru-RU" sz="1400" smtClean="0">
                <a:solidFill>
                  <a:srgbClr val="993300"/>
                </a:solidFill>
                <a:latin typeface="Georgia" pitchFamily="18" charset="0"/>
              </a:rPr>
              <a:t>Автор шаблона </a:t>
            </a:r>
            <a:r>
              <a:rPr lang="ru-RU" sz="1400" smtClean="0">
                <a:solidFill>
                  <a:schemeClr val="hlink"/>
                </a:solidFill>
                <a:latin typeface="Georgia" pitchFamily="18" charset="0"/>
              </a:rPr>
              <a:t>Ранько Елена Алексеевна, учитель начальных классов, МАОУ Лицей №21 г. Иваново </a:t>
            </a:r>
            <a:r>
              <a:rPr lang="ru-RU" sz="1400" smtClean="0">
                <a:solidFill>
                  <a:srgbClr val="993300"/>
                </a:solidFill>
                <a:latin typeface="Georgia" pitchFamily="18" charset="0"/>
              </a:rPr>
              <a:t>http://pedsovet.su/load/393-1-0-37583</a:t>
            </a:r>
          </a:p>
          <a:p>
            <a:pPr marL="609600" indent="-609600">
              <a:lnSpc>
                <a:spcPct val="90000"/>
              </a:lnSpc>
            </a:pPr>
            <a:r>
              <a:rPr lang="ru-RU" sz="1400" smtClean="0">
                <a:solidFill>
                  <a:srgbClr val="993300"/>
                </a:solidFill>
                <a:latin typeface="Georgia" pitchFamily="18" charset="0"/>
              </a:rPr>
              <a:t>Аннимационные картинки  </a:t>
            </a:r>
            <a:r>
              <a:rPr lang="ru-RU" sz="1400" smtClean="0">
                <a:solidFill>
                  <a:srgbClr val="993300"/>
                </a:solidFill>
                <a:latin typeface="Georgia" pitchFamily="18" charset="0"/>
                <a:hlinkClick r:id="rId7"/>
              </a:rPr>
              <a:t>http://ru.wikihow.com/%D1%85%D0%BE%D1%80%D0%BE%D1%88%D0%BE-       %D1%83%D1%87%D0%B8%D1%82%D1%8C%D1%81%D1%8F-%D0%B2-%D1%88%D0%BA%D0%BE%D0%BB%D0%B5</a:t>
            </a:r>
            <a:endParaRPr lang="ru-RU" sz="1400" smtClean="0">
              <a:solidFill>
                <a:srgbClr val="9933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EE0000"/>
                </a:solidFill>
                <a:latin typeface="Georgia" pitchFamily="18" charset="0"/>
              </a:rPr>
              <a:t>Гипотеза исследования: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600" b="1" smtClean="0">
                <a:solidFill>
                  <a:schemeClr val="hlink"/>
                </a:solidFill>
                <a:latin typeface="Georgia" pitchFamily="18" charset="0"/>
              </a:rPr>
              <a:t>при желании все могут хорошо</a:t>
            </a:r>
          </a:p>
          <a:p>
            <a:pPr algn="ctr" eaLnBrk="1" hangingPunct="1">
              <a:buFont typeface="Arial" charset="0"/>
              <a:buNone/>
            </a:pPr>
            <a:r>
              <a:rPr lang="ru-RU" sz="3600" b="1" smtClean="0">
                <a:solidFill>
                  <a:schemeClr val="hlink"/>
                </a:solidFill>
                <a:latin typeface="Georgia" pitchFamily="18" charset="0"/>
              </a:rPr>
              <a:t>учиться </a:t>
            </a:r>
          </a:p>
        </p:txBody>
      </p:sp>
      <p:pic>
        <p:nvPicPr>
          <p:cNvPr id="19459" name="Picture 4" descr="kaniku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05263"/>
            <a:ext cx="20193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abda5f36660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3284538"/>
            <a:ext cx="18002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5efe0279361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4076700"/>
            <a:ext cx="18669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e65c1f53a2e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3933825"/>
            <a:ext cx="2951163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EE0000"/>
                </a:solidFill>
                <a:latin typeface="Georgia" pitchFamily="18" charset="0"/>
              </a:rPr>
              <a:t>Цель исследования: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chemeClr val="hlink"/>
                </a:solidFill>
                <a:latin typeface="Georgia" pitchFamily="18" charset="0"/>
              </a:rPr>
              <a:t>узнать, какие факторы влияют на то, как ученик учится, и что нужно сделать, чтобы учиться лучше.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EE0000"/>
                </a:solidFill>
                <a:latin typeface="Georgia" pitchFamily="18" charset="0"/>
              </a:rPr>
              <a:t>Задачи: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chemeClr val="hlink"/>
                </a:solidFill>
                <a:latin typeface="Georgia" pitchFamily="18" charset="0"/>
              </a:rPr>
              <a:t>найти и изучить литературу по данной теме;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chemeClr val="hlink"/>
                </a:solidFill>
                <a:latin typeface="Georgia" pitchFamily="18" charset="0"/>
              </a:rPr>
              <a:t>узнать о существующих способах, которые помогут самостоятельно получать знания;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chemeClr val="hlink"/>
                </a:solidFill>
                <a:latin typeface="Georgia" pitchFamily="18" charset="0"/>
              </a:rPr>
              <a:t>подобрать упражнения и задания по развитию памяти и внимания;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chemeClr val="hlink"/>
                </a:solidFill>
                <a:latin typeface="Georgia" pitchFamily="18" charset="0"/>
              </a:rPr>
              <a:t>провести анкетирование среди учащихся 2 – 9 классов МБОУ «Евдская школа»;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chemeClr val="hlink"/>
                </a:solidFill>
                <a:latin typeface="Georgia" pitchFamily="18" charset="0"/>
              </a:rPr>
              <a:t>обобщить материал по теме;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chemeClr val="hlink"/>
                </a:solidFill>
                <a:latin typeface="Georgia" pitchFamily="18" charset="0"/>
              </a:rPr>
              <a:t>выступить на учебно-исследовательской   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chemeClr val="hlink"/>
                </a:solidFill>
                <a:latin typeface="Georgia" pitchFamily="18" charset="0"/>
              </a:rPr>
              <a:t>                      конференции учащихся начальных классов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chemeClr val="hlink"/>
                </a:solidFill>
                <a:latin typeface="Georgia" pitchFamily="18" charset="0"/>
              </a:rPr>
              <a:t>                                 МБОУ «Евдская школа».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EE0000"/>
                </a:solidFill>
                <a:latin typeface="Georgia" pitchFamily="18" charset="0"/>
              </a:rPr>
              <a:t>Объект исследования:</a:t>
            </a:r>
            <a:r>
              <a:rPr lang="ru-RU" smtClean="0"/>
              <a:t> 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chemeClr val="hlink"/>
                </a:solidFill>
                <a:latin typeface="Georgia" pitchFamily="18" charset="0"/>
              </a:rPr>
              <a:t>учёба учащихся МБОУ «Евдская школа».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EE0000"/>
                </a:solidFill>
                <a:latin typeface="Georgia" pitchFamily="18" charset="0"/>
              </a:rPr>
              <a:t>Предмет исследования:</a:t>
            </a:r>
            <a:r>
              <a:rPr lang="ru-RU" b="1" smtClean="0">
                <a:latin typeface="Georgia" pitchFamily="18" charset="0"/>
              </a:rPr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chemeClr val="hlink"/>
                </a:solidFill>
                <a:latin typeface="Georgia" pitchFamily="18" charset="0"/>
              </a:rPr>
              <a:t>секреты успешной учёбы.</a:t>
            </a:r>
          </a:p>
        </p:txBody>
      </p:sp>
      <p:pic>
        <p:nvPicPr>
          <p:cNvPr id="21507" name="Picture 4" descr="Н учебный процесс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860800"/>
            <a:ext cx="3970338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69490796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4076700"/>
            <a:ext cx="17795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EE0000"/>
                </a:solidFill>
                <a:latin typeface="Georgia" pitchFamily="18" charset="0"/>
              </a:rPr>
              <a:t>Актуальность исследования:</a:t>
            </a:r>
            <a:r>
              <a:rPr lang="ru-RU" sz="4000" smtClean="0"/>
              <a:t> 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chemeClr val="hlink"/>
                </a:solidFill>
                <a:latin typeface="Georgia" pitchFamily="18" charset="0"/>
              </a:rPr>
              <a:t>Чтобы получить хорошую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chemeClr val="hlink"/>
                </a:solidFill>
                <a:latin typeface="Georgia" pitchFamily="18" charset="0"/>
              </a:rPr>
              <a:t>профессию, а в дальнейшем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chemeClr val="hlink"/>
                </a:solidFill>
                <a:latin typeface="Georgia" pitchFamily="18" charset="0"/>
              </a:rPr>
              <a:t>устроиться на хорошую работу,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chemeClr val="hlink"/>
                </a:solidFill>
                <a:latin typeface="Georgia" pitchFamily="18" charset="0"/>
              </a:rPr>
              <a:t>необходимо хорошо учиться в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chemeClr val="hlink"/>
                </a:solidFill>
                <a:latin typeface="Georgia" pitchFamily="18" charset="0"/>
              </a:rPr>
              <a:t>школе. </a:t>
            </a:r>
          </a:p>
        </p:txBody>
      </p:sp>
      <p:pic>
        <p:nvPicPr>
          <p:cNvPr id="22531" name="Picture 4" descr="a90b212be96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860800"/>
            <a:ext cx="274320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91003e52d1d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4221163"/>
            <a:ext cx="25923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Презентация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12"/>
          <p:cNvSpPr>
            <a:spLocks noGrp="1"/>
          </p:cNvSpPr>
          <p:nvPr>
            <p:ph type="title"/>
          </p:nvPr>
        </p:nvSpPr>
        <p:spPr>
          <a:xfrm>
            <a:off x="3059113" y="274638"/>
            <a:ext cx="54737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EE0000"/>
                </a:solidFill>
                <a:latin typeface="Georgia" pitchFamily="18" charset="0"/>
              </a:rPr>
              <a:t>Народная мудрость гласит…</a:t>
            </a:r>
            <a:r>
              <a:rPr lang="ru-RU" sz="4000" smtClean="0"/>
              <a:t> </a:t>
            </a:r>
          </a:p>
        </p:txBody>
      </p:sp>
      <p:sp>
        <p:nvSpPr>
          <p:cNvPr id="23555" name="Rectangle 13"/>
          <p:cNvSpPr>
            <a:spLocks noGrp="1"/>
          </p:cNvSpPr>
          <p:nvPr>
            <p:ph type="body" idx="1"/>
          </p:nvPr>
        </p:nvSpPr>
        <p:spPr>
          <a:xfrm>
            <a:off x="3059113" y="1600200"/>
            <a:ext cx="5627687" cy="452596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ru-RU" sz="2400" b="1" i="1" smtClean="0">
                <a:solidFill>
                  <a:srgbClr val="44269A"/>
                </a:solidFill>
                <a:latin typeface="Georgia" pitchFamily="18" charset="0"/>
              </a:rPr>
              <a:t>Без муки нет науки.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400" b="1" i="1" smtClean="0">
                <a:solidFill>
                  <a:srgbClr val="44269A"/>
                </a:solidFill>
                <a:latin typeface="Georgia" pitchFamily="18" charset="0"/>
              </a:rPr>
              <a:t>Век живи — век учись.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400" b="1" i="1" smtClean="0">
                <a:solidFill>
                  <a:srgbClr val="44269A"/>
                </a:solidFill>
                <a:latin typeface="Georgia" pitchFamily="18" charset="0"/>
              </a:rPr>
              <a:t>Грамоте учиться — вперёд пригодится.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400" b="1" i="1" smtClean="0">
                <a:solidFill>
                  <a:srgbClr val="44269A"/>
                </a:solidFill>
                <a:latin typeface="Georgia" pitchFamily="18" charset="0"/>
              </a:rPr>
              <a:t>Мир освещается солнцем, а человек знанием.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400" b="1" i="1" smtClean="0">
                <a:solidFill>
                  <a:srgbClr val="44269A"/>
                </a:solidFill>
                <a:latin typeface="Georgia" pitchFamily="18" charset="0"/>
              </a:rPr>
              <a:t>Не стыдно не знать, стыдно не учиться.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400" b="1" i="1" smtClean="0">
                <a:solidFill>
                  <a:srgbClr val="44269A"/>
                </a:solidFill>
                <a:latin typeface="Georgia" pitchFamily="18" charset="0"/>
              </a:rPr>
              <a:t>Повторение — мать учения.</a:t>
            </a:r>
            <a:endParaRPr lang="ru-RU" sz="2400" b="1" i="1" smtClean="0">
              <a:solidFill>
                <a:srgbClr val="44269A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400" b="1" i="1" smtClean="0">
                <a:solidFill>
                  <a:srgbClr val="44269A"/>
                </a:solidFill>
                <a:latin typeface="Georgia" pitchFamily="18" charset="0"/>
              </a:rPr>
              <a:t>Чтение – вот лучшее учение.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400" b="1" i="1" smtClean="0">
                <a:solidFill>
                  <a:srgbClr val="44269A"/>
                </a:solidFill>
                <a:latin typeface="Georgia" pitchFamily="18" charset="0"/>
              </a:rPr>
              <a:t>Сделал сам – 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i="1" smtClean="0">
                <a:solidFill>
                  <a:srgbClr val="44269A"/>
                </a:solidFill>
                <a:latin typeface="Georgia" pitchFamily="18" charset="0"/>
              </a:rPr>
              <a:t>         помоги другу.</a:t>
            </a:r>
          </a:p>
        </p:txBody>
      </p:sp>
      <p:pic>
        <p:nvPicPr>
          <p:cNvPr id="23556" name="Picture 14" descr="7996677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5084763"/>
            <a:ext cx="1763712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EE0000"/>
                </a:solidFill>
                <a:latin typeface="Georgia" pitchFamily="18" charset="0"/>
              </a:rPr>
              <a:t>Секреты успешной учёбы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EE0000"/>
                </a:solidFill>
                <a:latin typeface="Georgia" pitchFamily="18" charset="0"/>
              </a:rPr>
              <a:t>Секрет №1:</a:t>
            </a:r>
            <a:r>
              <a:rPr lang="ru-RU" b="1" smtClean="0">
                <a:solidFill>
                  <a:schemeClr val="hlink"/>
                </a:solidFill>
                <a:latin typeface="Georgia" pitchFamily="18" charset="0"/>
              </a:rPr>
              <a:t> Научись  планировать.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EE0000"/>
                </a:solidFill>
                <a:latin typeface="Georgia" pitchFamily="18" charset="0"/>
              </a:rPr>
              <a:t>Секрет №2:</a:t>
            </a:r>
            <a:r>
              <a:rPr lang="ru-RU" b="1" smtClean="0">
                <a:solidFill>
                  <a:schemeClr val="hlink"/>
                </a:solidFill>
                <a:latin typeface="Georgia" pitchFamily="18" charset="0"/>
              </a:rPr>
              <a:t> Учись, обучая.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EE0000"/>
                </a:solidFill>
                <a:latin typeface="Georgia" pitchFamily="18" charset="0"/>
              </a:rPr>
              <a:t>Секрет №3:</a:t>
            </a:r>
            <a:r>
              <a:rPr lang="ru-RU" b="1" smtClean="0">
                <a:solidFill>
                  <a:schemeClr val="hlink"/>
                </a:solidFill>
                <a:latin typeface="Georgia" pitchFamily="18" charset="0"/>
              </a:rPr>
              <a:t> Успех на уроке.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EE0000"/>
                </a:solidFill>
                <a:latin typeface="Georgia" pitchFamily="18" charset="0"/>
              </a:rPr>
              <a:t>Секрет №4:</a:t>
            </a:r>
            <a:r>
              <a:rPr lang="ru-RU" b="1" smtClean="0">
                <a:solidFill>
                  <a:schemeClr val="hlink"/>
                </a:solidFill>
                <a:latin typeface="Georgia" pitchFamily="18" charset="0"/>
              </a:rPr>
              <a:t> Домашнее задание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chemeClr val="hlink"/>
                </a:solidFill>
                <a:latin typeface="Georgia" pitchFamily="18" charset="0"/>
              </a:rPr>
              <a:t>на «отлично».</a:t>
            </a:r>
          </a:p>
          <a:p>
            <a:pPr eaLnBrk="1" hangingPunct="1">
              <a:buFont typeface="Arial" charset="0"/>
              <a:buNone/>
            </a:pPr>
            <a:endParaRPr lang="ru-RU" b="1" smtClean="0">
              <a:solidFill>
                <a:schemeClr val="hlink"/>
              </a:solidFill>
              <a:latin typeface="Georgia" pitchFamily="18" charset="0"/>
            </a:endParaRPr>
          </a:p>
        </p:txBody>
      </p:sp>
      <p:pic>
        <p:nvPicPr>
          <p:cNvPr id="24579" name="Picture 37" descr="763e678c85b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4365625"/>
            <a:ext cx="381635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8" descr="043511fd650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797425"/>
            <a:ext cx="15113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9" descr="9ee93fda55b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4868863"/>
            <a:ext cx="15128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b="1" smtClean="0">
                <a:solidFill>
                  <a:srgbClr val="EE0000"/>
                </a:solidFill>
                <a:latin typeface="Georgia" pitchFamily="18" charset="0"/>
              </a:rPr>
              <a:t>Специалисты советуют:</a:t>
            </a:r>
          </a:p>
        </p:txBody>
      </p:sp>
      <p:sp>
        <p:nvSpPr>
          <p:cNvPr id="25602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 eaLnBrk="1" hangingPunct="1">
              <a:buFont typeface="Arial" charset="0"/>
              <a:buNone/>
            </a:pPr>
            <a:r>
              <a:rPr lang="ru-RU" b="1" i="1" smtClean="0">
                <a:solidFill>
                  <a:srgbClr val="EE0000"/>
                </a:solidFill>
                <a:latin typeface="Georgia" pitchFamily="18" charset="0"/>
              </a:rPr>
              <a:t>Настрой себя на учёбу</a:t>
            </a:r>
          </a:p>
          <a:p>
            <a:pPr marL="609600" indent="-609600" eaLnBrk="1" hangingPunct="1"/>
            <a:r>
              <a:rPr lang="ru-RU" b="1" smtClean="0">
                <a:solidFill>
                  <a:schemeClr val="hlink"/>
                </a:solidFill>
                <a:latin typeface="Georgia" pitchFamily="18" charset="0"/>
              </a:rPr>
              <a:t>Погуляй после школы.</a:t>
            </a:r>
          </a:p>
          <a:p>
            <a:pPr marL="609600" indent="-609600" eaLnBrk="1" hangingPunct="1"/>
            <a:r>
              <a:rPr lang="ru-RU" b="1" smtClean="0">
                <a:solidFill>
                  <a:schemeClr val="hlink"/>
                </a:solidFill>
                <a:latin typeface="Georgia" pitchFamily="18" charset="0"/>
              </a:rPr>
              <a:t>Включи негромкую спокойную музыку.</a:t>
            </a:r>
          </a:p>
          <a:p>
            <a:pPr marL="609600" indent="-609600" eaLnBrk="1" hangingPunct="1"/>
            <a:r>
              <a:rPr lang="ru-RU" b="1" smtClean="0">
                <a:solidFill>
                  <a:schemeClr val="hlink"/>
                </a:solidFill>
                <a:latin typeface="Georgia" pitchFamily="18" charset="0"/>
              </a:rPr>
              <a:t>Вспомни объяснения учителя</a:t>
            </a:r>
            <a:r>
              <a:rPr lang="ru-RU" smtClean="0"/>
              <a:t> </a:t>
            </a:r>
            <a:r>
              <a:rPr lang="ru-RU" b="1" smtClean="0">
                <a:solidFill>
                  <a:schemeClr val="hlink"/>
                </a:solidFill>
                <a:latin typeface="Georgia" pitchFamily="18" charset="0"/>
              </a:rPr>
              <a:t>на уроке.</a:t>
            </a:r>
          </a:p>
        </p:txBody>
      </p:sp>
      <p:pic>
        <p:nvPicPr>
          <p:cNvPr id="25603" name="Picture 6" descr="bf06d7b303a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797425"/>
            <a:ext cx="23399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 descr="b8b3e3a446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4941888"/>
            <a:ext cx="16557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9a9336ad2c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292600"/>
            <a:ext cx="14859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887</Words>
  <Application>Microsoft Office PowerPoint</Application>
  <PresentationFormat>Экран (4:3)</PresentationFormat>
  <Paragraphs>170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Times New Roman</vt:lpstr>
      <vt:lpstr>Calibri</vt:lpstr>
      <vt:lpstr>Georgia</vt:lpstr>
      <vt:lpstr>Тема Office</vt:lpstr>
      <vt:lpstr>Тема Office</vt:lpstr>
      <vt:lpstr>Слайд 1</vt:lpstr>
      <vt:lpstr>Проблема:</vt:lpstr>
      <vt:lpstr>Гипотеза исследования:</vt:lpstr>
      <vt:lpstr>Цель исследования:</vt:lpstr>
      <vt:lpstr>Объект исследования: </vt:lpstr>
      <vt:lpstr>Актуальность исследования: </vt:lpstr>
      <vt:lpstr>Народная мудрость гласит… </vt:lpstr>
      <vt:lpstr>Секреты успешной учёбы</vt:lpstr>
      <vt:lpstr> Специалисты советуют:</vt:lpstr>
      <vt:lpstr>Тренируй своё внимание </vt:lpstr>
      <vt:lpstr>Тренируй свою память</vt:lpstr>
      <vt:lpstr>Используй памятки  -  помощники.  </vt:lpstr>
      <vt:lpstr>Методика исследования </vt:lpstr>
      <vt:lpstr>Методика исследования</vt:lpstr>
      <vt:lpstr>Результаты исследования </vt:lpstr>
      <vt:lpstr>Результаты исследования</vt:lpstr>
      <vt:lpstr>Основные секреты успешной учёбы</vt:lpstr>
      <vt:lpstr>Ребята!</vt:lpstr>
      <vt:lpstr>Успехов вам в учёбе!</vt:lpstr>
      <vt:lpstr>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Секреты успешной учёбы</dc:title>
  <dc:creator>Мурашева</dc:creator>
  <cp:lastModifiedBy>пользователь</cp:lastModifiedBy>
  <cp:revision>2</cp:revision>
  <dcterms:created xsi:type="dcterms:W3CDTF">2013-07-29T17:42:42Z</dcterms:created>
  <dcterms:modified xsi:type="dcterms:W3CDTF">2017-04-08T18:58:39Z</dcterms:modified>
</cp:coreProperties>
</file>