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2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AE85B-E6A0-4C37-8BF3-76614AC3113B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C520-B541-48D3-9AEF-ACD1B1068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C520-B541-48D3-9AEF-ACD1B1068E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2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2;&#1072;&#1088;&#1082;&#1091;&#1089;,_&#1058;&#1072;&#1090;&#1100;&#1103;&#1085;&#1072;_&#1048;&#1086;&#1089;&#1080;&#1092;&#1086;&#1074;&#1085;&#1072;" TargetMode="External"/><Relationship Id="rId2" Type="http://schemas.openxmlformats.org/officeDocument/2006/relationships/hyperlink" Target="http://jmemory.org/Pomnite/Marky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6"/>
          <a:stretch/>
        </p:blipFill>
        <p:spPr bwMode="auto">
          <a:xfrm>
            <a:off x="-1" y="0"/>
            <a:ext cx="92116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224" y="0"/>
            <a:ext cx="8483412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5715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Неотразимая «княжна»</a:t>
            </a:r>
          </a:p>
          <a:p>
            <a:pPr algn="ctr"/>
            <a:r>
              <a:rPr lang="ru-RU" sz="4800" b="1" dirty="0" smtClean="0">
                <a:ln w="5715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Татьяна </a:t>
            </a:r>
            <a:r>
              <a:rPr lang="ru-RU" sz="4800" b="1" dirty="0" err="1" smtClean="0">
                <a:ln w="5715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endParaRPr lang="ru-RU" sz="4800" b="1" dirty="0">
              <a:ln w="57150">
                <a:solidFill>
                  <a:srgbClr val="92D05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479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862048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Исторя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об участнице антифашистского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подполья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7-11 классов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3" y="0"/>
            <a:ext cx="91298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2" y="-315416"/>
            <a:ext cx="4759210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Мемориальная доска Татьяне Иосифовне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на киевской школе № 44 (скульптор — Валерий Медведев; уничтожена вандалами весной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2016г)  Звание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Герой Украины (21.09.2006 — за личное мужество и героическое самопожертвование, стойкость духа в борьбе с фашистскими захватчиками в Великой Отечественной войне 1941—1945 годов, посмертно).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Медаль Партизану Великой Отечественной войны 2 степени (посмертно).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Медаль «За оборону Киева» (посмертно).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сентябре 2011 года была выпущена почтовая марка Украины, посвящённая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Музей памяти Т.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 киевской школе №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1\Desktop\тм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3898"/>
            <a:ext cx="6480720" cy="31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"/>
            <a:ext cx="9139012" cy="685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02537"/>
            <a:ext cx="6297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Память</a:t>
            </a: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декабря 2009 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года </a:t>
            </a: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Киеве </a:t>
            </a:r>
            <a:endParaRPr lang="ru-RU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территории Бабьего Яра был открыт памятник </a:t>
            </a:r>
            <a:endParaRPr lang="ru-RU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Татьяне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Маркус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… </a:t>
            </a:r>
            <a:r>
              <a:rPr lang="ru-RU" sz="40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Нежно  </a:t>
            </a:r>
            <a:r>
              <a:rPr lang="ru-RU" sz="4000" dirty="0">
                <a:solidFill>
                  <a:srgbClr val="0033CC"/>
                </a:solidFill>
                <a:latin typeface="Arial Black" panose="020B0A04020102020204" pitchFamily="34" charset="0"/>
              </a:rPr>
              <a:t>звездочка сияет,</a:t>
            </a:r>
          </a:p>
          <a:p>
            <a:r>
              <a:rPr lang="ru-RU" sz="4000" dirty="0">
                <a:solidFill>
                  <a:srgbClr val="0033CC"/>
                </a:solidFill>
                <a:latin typeface="Arial Black" panose="020B0A04020102020204" pitchFamily="34" charset="0"/>
              </a:rPr>
              <a:t>Над украинской землей…</a:t>
            </a:r>
          </a:p>
          <a:p>
            <a:r>
              <a:rPr lang="ru-RU" sz="4000" dirty="0">
                <a:solidFill>
                  <a:srgbClr val="0033CC"/>
                </a:solidFill>
                <a:latin typeface="Arial Black" panose="020B0A04020102020204" pitchFamily="34" charset="0"/>
              </a:rPr>
              <a:t>Ее образ </a:t>
            </a:r>
            <a:r>
              <a:rPr lang="ru-RU" sz="40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вдохновляет</a:t>
            </a:r>
            <a:r>
              <a:rPr lang="ru-RU" sz="4000" dirty="0">
                <a:solidFill>
                  <a:srgbClr val="0033CC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sz="4000" dirty="0">
                <a:solidFill>
                  <a:srgbClr val="0033CC"/>
                </a:solidFill>
                <a:latin typeface="Arial Black" panose="020B0A04020102020204" pitchFamily="34" charset="0"/>
              </a:rPr>
              <a:t>Она  мститель и  ГЕРОЙ!!!</a:t>
            </a: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b="1" dirty="0"/>
              <a:t>Автор Геннадий  </a:t>
            </a:r>
            <a:r>
              <a:rPr lang="ru-RU" b="1" dirty="0" err="1" smtClean="0"/>
              <a:t>Сивак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511" y="1213009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</a:t>
            </a:r>
          </a:p>
          <a:p>
            <a:r>
              <a:rPr lang="ru-RU" dirty="0" smtClean="0"/>
              <a:t>Участница антифашистского подполья Татьяна </a:t>
            </a:r>
            <a:r>
              <a:rPr lang="ru-RU" dirty="0" err="1"/>
              <a:t>М</a:t>
            </a:r>
            <a:r>
              <a:rPr lang="ru-RU" dirty="0" err="1" smtClean="0"/>
              <a:t>аркус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jmemory.org/Pomnite/Markys.htm</a:t>
            </a:r>
            <a:r>
              <a:rPr lang="ru-RU" dirty="0" smtClean="0"/>
              <a:t>  </a:t>
            </a:r>
          </a:p>
          <a:p>
            <a:r>
              <a:rPr lang="ru-RU" dirty="0" err="1" smtClean="0"/>
              <a:t>Маркус</a:t>
            </a:r>
            <a:r>
              <a:rPr lang="ru-RU" dirty="0" smtClean="0"/>
              <a:t>  Татьяна Иосифовна </a:t>
            </a:r>
            <a:r>
              <a:rPr lang="en-US" dirty="0">
                <a:hlinkClick r:id="rId3"/>
              </a:rPr>
              <a:t>https://ru.wikipedia.org/wiki/</a:t>
            </a:r>
            <a:r>
              <a:rPr lang="ru-RU" dirty="0" err="1">
                <a:hlinkClick r:id="rId3"/>
              </a:rPr>
              <a:t>Маркус</a:t>
            </a:r>
            <a:r>
              <a:rPr lang="ru-RU" dirty="0">
                <a:hlinkClick r:id="rId3"/>
              </a:rPr>
              <a:t>,_</a:t>
            </a:r>
            <a:r>
              <a:rPr lang="ru-RU" dirty="0" err="1" smtClean="0">
                <a:hlinkClick r:id="rId3"/>
              </a:rPr>
              <a:t>Татьяна_Иосифовна</a:t>
            </a:r>
            <a:r>
              <a:rPr lang="ru-RU" dirty="0" smtClean="0"/>
              <a:t> </a:t>
            </a:r>
          </a:p>
          <a:p>
            <a:r>
              <a:rPr lang="ru-RU" dirty="0"/>
              <a:t>  Изображения взяты на сайте    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yandex.ru</a:t>
            </a: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5"/>
              </a:rPr>
              <a:t>https://yandex.ru/legal/fotki_termsofuse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0863" y="215747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Июль 1942 г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«Разыскать в Киеве Татьяну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54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Маркусидзе</a:t>
            </a: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 уничтожить!».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5142" y="4725144"/>
            <a:ext cx="83529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latin typeface="Arial Black" panose="020B0A04020102020204" pitchFamily="34" charset="0"/>
              </a:rPr>
              <a:t>Из приказа ставки </a:t>
            </a:r>
            <a:r>
              <a:rPr lang="ru-RU" sz="4400" b="1" kern="0" dirty="0" smtClean="0">
                <a:latin typeface="Arial Black" panose="020B0A04020102020204" pitchFamily="34" charset="0"/>
              </a:rPr>
              <a:t>Адольфа    </a:t>
            </a:r>
            <a:r>
              <a:rPr lang="ru-RU" sz="4400" b="1" kern="0" dirty="0">
                <a:latin typeface="Arial Black" panose="020B0A04020102020204" pitchFamily="34" charset="0"/>
              </a:rPr>
              <a:t>Гитлера</a:t>
            </a:r>
            <a:endParaRPr lang="en-US" sz="4400" b="1" kern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7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2452216"/>
            <a:ext cx="3168352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Татьяна </a:t>
            </a:r>
            <a:r>
              <a:rPr lang="ru-RU" sz="3600" b="1" spc="50" dirty="0" err="1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36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родилась </a:t>
            </a:r>
            <a:endParaRPr lang="ru-RU" sz="3600" b="1" spc="50" dirty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6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городе Ромны Сумской области .</a:t>
            </a:r>
          </a:p>
        </p:txBody>
      </p:sp>
    </p:spTree>
    <p:extLst>
      <p:ext uri="{BB962C8B-B14F-4D97-AF65-F5344CB8AC3E}">
        <p14:creationId xmlns:p14="http://schemas.microsoft.com/office/powerpoint/2010/main" val="11597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783" y="258430"/>
            <a:ext cx="5730063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Через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несколько лет семья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Маркусов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переехала в Киев. Таня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окончила 9 классов школы № 44. С 1938 года работала секретарём отдела кадров пассажирской службы Юго-Западной железной дороги. Летом 1940 года она была откомандирована в Кишинёв, где работала в трамвайно-троллейбусном парке.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0719"/>
            <a:ext cx="26527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89679"/>
            <a:ext cx="6228184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захватом Кишинёва румынами вернулась в Киев, где с первых дней оккупации города стала активно участвовать в подпольной деятельности. Она была связной подпольного горкома и членом диверсионно-истребительной группы. Неоднократно участвовала в диверсионных актах против гитлеровцев, в частности, во время парада оккупантов бросила гранату, замаскированную в букете астр, в марширующую колонну солдат.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" y="188640"/>
            <a:ext cx="200457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76074"/>
            <a:ext cx="609788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подложным документам её прописали в частном доме под фамилией </a:t>
            </a:r>
            <a:r>
              <a:rPr lang="ru-RU" sz="24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Маркусидзе</a:t>
            </a:r>
            <a:r>
              <a:rPr lang="ru-RU" sz="2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: была придумана легенда, что она дочь грузинского князя, расстрелянного большевиками. Под этой фамилией она устроилась работать в офицерскую столовую. Там она успешно продолжала диверсионную деятельность: подсыпала отраву в еду. Несколько офицеров погибло, но Таня осталась вне подозрений.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114"/>
            <a:ext cx="2247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651621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Однажды она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своими руками застрелила ценного гестаповского осведомителя, а также передала в подполье сведения о предателях, работавших на гестапо. Многих офицеров немецкой армии привлекала её красота и они ухаживали за ней. Не смог устоять и высокопоставленный чин из Берлина, прибывший для борьбы с партизанами и подпольщиками. На своей квартире он был застрелен Таней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За время своей деятельности Таня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уничтожила несколько десятков немецких солдат и офицеров.</a:t>
            </a: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232248" cy="322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5213"/>
            <a:ext cx="532859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ней началась охота. Однажды она застрелила гитлеровского офицера и оставила записку: Всех вас, фашистских гадов ждёт такая же участь. Татьяна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Маркусидзе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Руководство подполья решило вывести Таню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из города к партизанам, но не смогло этого сделать. 22 августа 1942 года она была схвачена береговой охраной Вермахта при попытке переправиться через Днепр.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9049"/>
            <a:ext cx="26098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\Desktop\тм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2053"/>
            <a:ext cx="3384376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Её подвергали в гестапо жесточайшим пыткам на протяжении пяти месяцев, но она никого не </a:t>
            </a:r>
            <a:r>
              <a:rPr lang="ru-RU" sz="2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выдала. </a:t>
            </a:r>
          </a:p>
          <a:p>
            <a:r>
              <a:rPr lang="ru-RU" sz="2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29 </a:t>
            </a:r>
            <a:r>
              <a:rPr lang="ru-RU" sz="2800" b="1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января 1943 года </a:t>
            </a:r>
            <a:endParaRPr lang="ru-RU" sz="2800" b="1" spc="50" dirty="0" smtClean="0">
              <a:ln w="11430">
                <a:solidFill>
                  <a:srgbClr val="FFFF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Таня </a:t>
            </a:r>
            <a:r>
              <a:rPr lang="ru-RU" sz="2800" b="1" spc="50" dirty="0" err="1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Маркус</a:t>
            </a:r>
            <a:r>
              <a:rPr lang="ru-RU" sz="2800" b="1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была расстреляна.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553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2017-05-09T14:53:34Z</dcterms:modified>
</cp:coreProperties>
</file>