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27" r:id="rId2"/>
    <p:sldId id="280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1" r:id="rId12"/>
    <p:sldId id="290" r:id="rId13"/>
    <p:sldId id="292" r:id="rId14"/>
    <p:sldId id="293" r:id="rId15"/>
    <p:sldId id="294" r:id="rId16"/>
    <p:sldId id="298" r:id="rId17"/>
    <p:sldId id="326" r:id="rId18"/>
    <p:sldId id="32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2822"/>
    <a:srgbClr val="3B3B3B"/>
    <a:srgbClr val="6F7B5B"/>
    <a:srgbClr val="637363"/>
    <a:srgbClr val="587E63"/>
    <a:srgbClr val="709C7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2059" autoAdjust="0"/>
    <p:restoredTop sz="94577" autoAdjust="0"/>
  </p:normalViewPr>
  <p:slideViewPr>
    <p:cSldViewPr>
      <p:cViewPr>
        <p:scale>
          <a:sx n="50" d="100"/>
          <a:sy n="50" d="100"/>
        </p:scale>
        <p:origin x="-1488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4F48A0-3CBE-49BB-B18A-3651B0443E37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0E8AED-BD05-4F2F-AFCA-048D2C853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F9125-455E-48A7-B8C7-9CF915268BBC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46EE4-9D55-4EC6-8033-3EA5B02D4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7290D-A182-443D-88F6-8B3230A3A343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CF36-6FAA-488E-81E4-CCE6667B3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5675-E7E9-40AC-8875-C95A60BF345D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0B871-CB2E-4A23-A298-E8DA84C36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7FBCE-CB71-42E8-9ACD-183E870B12AF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E8A4-5218-4F01-9A83-625A6DE1F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C2774-C40C-4C7A-AE23-3DEEB959CDA9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493AF-2C0A-46C2-942D-D9867285E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EF807-9A28-4215-916C-5C3BA30798C0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76F2C-D306-4B11-9924-0AF427CF6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D5C0C-AB31-4271-9510-52B0473AC5D1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422D5-8F84-459E-B916-C1BC93936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5D40B-1CC4-4B91-9BC1-5C89BA180112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B2570-8FFF-4B54-8AE8-EFEE5DF3F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6FA3A-F14A-4055-9DDE-BC5F83C4F036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397AF-989E-4955-854C-FBA8E9AEC3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DA13-D545-4D9A-A9D6-681E7B525284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3E66D-D83E-4476-88DD-FB4EAEC22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CB13B-9C91-42CD-9E93-2546C280A27F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F8423-FDBD-40C2-B8B8-6AE502CD3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86EF942-94EB-4647-852B-B4641880DF1C}" type="datetimeFigureOut">
              <a:rPr lang="ru-RU"/>
              <a:pPr>
                <a:defRPr/>
              </a:pPr>
              <a:t>10.05.2017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1C8FA7-839A-412C-952B-41D8D09053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10" Type="http://schemas.openxmlformats.org/officeDocument/2006/relationships/image" Target="../media/image45.jpeg"/><Relationship Id="rId4" Type="http://schemas.openxmlformats.org/officeDocument/2006/relationships/image" Target="../media/image39.jpeg"/><Relationship Id="rId9" Type="http://schemas.openxmlformats.org/officeDocument/2006/relationships/image" Target="../media/image4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jpeg"/><Relationship Id="rId3" Type="http://schemas.openxmlformats.org/officeDocument/2006/relationships/image" Target="../media/image49.jpeg"/><Relationship Id="rId7" Type="http://schemas.openxmlformats.org/officeDocument/2006/relationships/image" Target="../media/image53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10" Type="http://schemas.openxmlformats.org/officeDocument/2006/relationships/image" Target="../media/image56.jpeg"/><Relationship Id="rId4" Type="http://schemas.openxmlformats.org/officeDocument/2006/relationships/image" Target="../media/image50.jpeg"/><Relationship Id="rId9" Type="http://schemas.openxmlformats.org/officeDocument/2006/relationships/image" Target="../media/image5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jpeg"/><Relationship Id="rId2" Type="http://schemas.openxmlformats.org/officeDocument/2006/relationships/image" Target="../media/image5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0.jpeg"/><Relationship Id="rId4" Type="http://schemas.openxmlformats.org/officeDocument/2006/relationships/image" Target="../media/image5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jpeg"/><Relationship Id="rId3" Type="http://schemas.openxmlformats.org/officeDocument/2006/relationships/image" Target="../media/image62.jpeg"/><Relationship Id="rId7" Type="http://schemas.openxmlformats.org/officeDocument/2006/relationships/image" Target="../media/image66.jpeg"/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jpeg"/><Relationship Id="rId5" Type="http://schemas.openxmlformats.org/officeDocument/2006/relationships/image" Target="../media/image64.jpeg"/><Relationship Id="rId4" Type="http://schemas.openxmlformats.org/officeDocument/2006/relationships/image" Target="../media/image63.jpeg"/><Relationship Id="rId9" Type="http://schemas.openxmlformats.org/officeDocument/2006/relationships/image" Target="../media/image6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7" Type="http://schemas.openxmlformats.org/officeDocument/2006/relationships/image" Target="../media/image74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jpeg"/><Relationship Id="rId5" Type="http://schemas.openxmlformats.org/officeDocument/2006/relationships/image" Target="../media/image72.jpeg"/><Relationship Id="rId4" Type="http://schemas.openxmlformats.org/officeDocument/2006/relationships/image" Target="../media/image7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jpeg"/><Relationship Id="rId2" Type="http://schemas.openxmlformats.org/officeDocument/2006/relationships/image" Target="../media/image7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/>
          <a:lstStyle/>
          <a:p>
            <a:r>
              <a:rPr lang="ru-RU" sz="5400" dirty="0" smtClean="0">
                <a:solidFill>
                  <a:srgbClr val="C00000"/>
                </a:solidFill>
              </a:rPr>
              <a:t>Ты сам </a:t>
            </a:r>
            <a:r>
              <a:rPr lang="ru-RU" sz="5400" dirty="0" smtClean="0">
                <a:solidFill>
                  <a:srgbClr val="C00000"/>
                </a:solidFill>
              </a:rPr>
              <a:t>мастер.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Декоративные куклы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Подготовила материал: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                    Трифонова Людмила Петровна,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       учитель  ИЗО, МХК,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МБОУ  </a:t>
            </a:r>
            <a:r>
              <a:rPr lang="ru-RU" sz="2400" dirty="0" err="1" smtClean="0">
                <a:solidFill>
                  <a:schemeClr val="bg2">
                    <a:lumMod val="10000"/>
                  </a:schemeClr>
                </a:solidFill>
              </a:rPr>
              <a:t>Арефинская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СОШ,</a:t>
            </a:r>
          </a:p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                                          Нижегородская область.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Группа 11"/>
          <p:cNvGrpSpPr>
            <a:grpSpLocks/>
          </p:cNvGrpSpPr>
          <p:nvPr/>
        </p:nvGrpSpPr>
        <p:grpSpPr bwMode="auto">
          <a:xfrm>
            <a:off x="395288" y="188913"/>
            <a:ext cx="8401050" cy="6480175"/>
            <a:chOff x="395536" y="188640"/>
            <a:chExt cx="8400720" cy="6480520"/>
          </a:xfrm>
        </p:grpSpPr>
        <p:sp>
          <p:nvSpPr>
            <p:cNvPr id="26626" name="Прямоугольник 1"/>
            <p:cNvSpPr>
              <a:spLocks noChangeArrowheads="1"/>
            </p:cNvSpPr>
            <p:nvPr/>
          </p:nvSpPr>
          <p:spPr bwMode="auto">
            <a:xfrm>
              <a:off x="2411760" y="188640"/>
              <a:ext cx="4158208" cy="55399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Можно дополнить еще одним элементом . </a:t>
              </a:r>
            </a:p>
            <a:p>
              <a:r>
                <a:rPr lang="ru-RU" sz="2000"/>
                <a:t>Эта деталь удобна, если нижняя деталь имеет  неровный край или неустойчива.</a:t>
              </a:r>
            </a:p>
            <a:p>
              <a:endParaRPr lang="ru-RU" sz="2000"/>
            </a:p>
            <a:p>
              <a:r>
                <a:rPr lang="ru-RU" sz="2000"/>
                <a:t>Скрутим из полоски бумаги – цилиндр.</a:t>
              </a:r>
            </a:p>
            <a:p>
              <a:endParaRPr lang="ru-RU" sz="2000"/>
            </a:p>
            <a:p>
              <a:r>
                <a:rPr lang="ru-RU" sz="2000"/>
                <a:t>Для этого берем второй лист бумаги, на глаз отгибаем полоску, отрезаем.</a:t>
              </a:r>
            </a:p>
            <a:p>
              <a:endParaRPr lang="ru-RU" sz="2000"/>
            </a:p>
            <a:p>
              <a:r>
                <a:rPr lang="ru-RU" sz="2000"/>
                <a:t>Скручиваем.</a:t>
              </a:r>
            </a:p>
            <a:p>
              <a:r>
                <a:rPr lang="ru-RU" sz="2000"/>
                <a:t>Наносим клей. Соединяем.</a:t>
              </a:r>
            </a:p>
            <a:p>
              <a:endParaRPr lang="ru-RU"/>
            </a:p>
            <a:p>
              <a:endParaRPr lang="ru-RU"/>
            </a:p>
            <a:p>
              <a:endParaRPr lang="ru-RU"/>
            </a:p>
          </p:txBody>
        </p:sp>
        <p:pic>
          <p:nvPicPr>
            <p:cNvPr id="26627" name="Рисунок 2" descr="мастер класс (104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18864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8" name="Рисунок 3" descr="мастер класс (105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95536" y="18448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29" name="Рисунок 4" descr="мастер класс (106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95536" y="350100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0" name="Рисунок 5" descr="мастер класс (107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95536" y="508518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1" name="Рисунок 6" descr="мастер класс (108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04248" y="18864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2" name="Рисунок 7" descr="мастер класс (109)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804248" y="18448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3" name="Рисунок 8" descr="мастер класс (113)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876256" y="350100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4" name="Рисунок 9" descr="мастер класс (114)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876256" y="508518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35" name="Рисунок 10" descr="мастер класс (117).JP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491880" y="4869160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49" name="Группа 4"/>
          <p:cNvGrpSpPr>
            <a:grpSpLocks/>
          </p:cNvGrpSpPr>
          <p:nvPr/>
        </p:nvGrpSpPr>
        <p:grpSpPr bwMode="auto">
          <a:xfrm>
            <a:off x="971550" y="404813"/>
            <a:ext cx="7392988" cy="5616575"/>
            <a:chOff x="971600" y="404664"/>
            <a:chExt cx="7392448" cy="5616344"/>
          </a:xfrm>
        </p:grpSpPr>
        <p:pic>
          <p:nvPicPr>
            <p:cNvPr id="27650" name="Рисунок 1" descr="мастер класс (135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1600" y="3501008"/>
              <a:ext cx="336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651" name="Рисунок 2" descr="мастер класс (136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004048" y="3501008"/>
              <a:ext cx="336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2" name="TextBox 3"/>
            <p:cNvSpPr txBox="1">
              <a:spLocks noChangeArrowheads="1"/>
            </p:cNvSpPr>
            <p:nvPr/>
          </p:nvSpPr>
          <p:spPr bwMode="auto">
            <a:xfrm>
              <a:off x="1043608" y="404664"/>
              <a:ext cx="7213065" cy="31700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Если вы забыли сделать отверстие для шеи куклы – </a:t>
              </a:r>
            </a:p>
            <a:p>
              <a:r>
                <a:rPr lang="ru-RU" sz="2000"/>
                <a:t>не огорчайтесь.</a:t>
              </a:r>
            </a:p>
            <a:p>
              <a:r>
                <a:rPr lang="ru-RU" sz="2000"/>
                <a:t>Сделайте его сейчас.</a:t>
              </a:r>
            </a:p>
            <a:p>
              <a:endParaRPr lang="ru-RU" sz="2000"/>
            </a:p>
            <a:p>
              <a:r>
                <a:rPr lang="ru-RU" sz="2000"/>
                <a:t>Пододвиньте «волшебную коробочку».</a:t>
              </a:r>
            </a:p>
            <a:p>
              <a:endParaRPr lang="ru-RU" sz="2000"/>
            </a:p>
            <a:p>
              <a:r>
                <a:rPr lang="ru-RU" sz="2000"/>
                <a:t>Отрежьте макушку у конструкции.</a:t>
              </a:r>
            </a:p>
            <a:p>
              <a:endParaRPr lang="ru-RU" sz="2000"/>
            </a:p>
            <a:p>
              <a:r>
                <a:rPr lang="ru-RU" sz="2000"/>
                <a:t>Помните, что деталей две. Сделайте отверстие побольше.</a:t>
              </a:r>
            </a:p>
            <a:p>
              <a:endParaRPr lang="ru-RU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3" name="Группа 12"/>
          <p:cNvGrpSpPr>
            <a:grpSpLocks/>
          </p:cNvGrpSpPr>
          <p:nvPr/>
        </p:nvGrpSpPr>
        <p:grpSpPr bwMode="auto">
          <a:xfrm>
            <a:off x="539750" y="188913"/>
            <a:ext cx="8112125" cy="6335712"/>
            <a:chOff x="539552" y="188640"/>
            <a:chExt cx="8112688" cy="6336544"/>
          </a:xfrm>
        </p:grpSpPr>
        <p:pic>
          <p:nvPicPr>
            <p:cNvPr id="28674" name="Рисунок 1" descr="мастер класс (126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552" y="18448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5" name="Рисунок 3" descr="мастер класс (128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342900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6" name="Рисунок 4" descr="мастер класс (129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9552" y="508518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7" name="Рисунок 5" descr="мастер класс (131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660232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8" name="Рисунок 6" descr="мастер класс (133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660232" y="18448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79" name="Рисунок 7" descr="мастер класс (137)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732240" y="342900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0" name="Рисунок 8" descr="мастер класс (138)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6732240" y="508518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Рисунок 10" descr="мастер класс (124)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39552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682" name="TextBox 11"/>
            <p:cNvSpPr txBox="1">
              <a:spLocks noChangeArrowheads="1"/>
            </p:cNvSpPr>
            <p:nvPr/>
          </p:nvSpPr>
          <p:spPr bwMode="auto">
            <a:xfrm>
              <a:off x="2555776" y="188640"/>
              <a:ext cx="3888432" cy="5786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Для изготовления шеи куклы</a:t>
              </a:r>
            </a:p>
            <a:p>
              <a:r>
                <a:rPr lang="ru-RU" sz="2000"/>
                <a:t>нам понадобится трубочка из бумаги.</a:t>
              </a:r>
            </a:p>
            <a:p>
              <a:r>
                <a:rPr lang="ru-RU" sz="2000"/>
                <a:t>Маленький листочек намотаем на фломастер, карандаш.</a:t>
              </a:r>
            </a:p>
            <a:p>
              <a:r>
                <a:rPr lang="ru-RU" sz="2000"/>
                <a:t>Снимем трубочку.</a:t>
              </a:r>
            </a:p>
            <a:p>
              <a:r>
                <a:rPr lang="ru-RU" sz="2000"/>
                <a:t>Для плотности прокатаем ее по столу в направлении к себе  или от себя.</a:t>
              </a:r>
            </a:p>
            <a:p>
              <a:r>
                <a:rPr lang="ru-RU" sz="2000"/>
                <a:t>Подкручиваем  пальчиками.</a:t>
              </a:r>
            </a:p>
            <a:p>
              <a:r>
                <a:rPr lang="ru-RU" sz="2000"/>
                <a:t>Наносим клей.</a:t>
              </a:r>
            </a:p>
            <a:p>
              <a:r>
                <a:rPr lang="ru-RU" sz="2000"/>
                <a:t>Соединяем – вставляем в отверстие.</a:t>
              </a:r>
            </a:p>
            <a:p>
              <a:r>
                <a:rPr lang="ru-RU" sz="2000"/>
                <a:t>Лишнее отрезаем.</a:t>
              </a: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r>
                <a:rPr lang="ru-RU">
                  <a:latin typeface="Calibri" pitchFamily="34" charset="0"/>
                </a:rPr>
                <a:t>  </a:t>
              </a:r>
            </a:p>
          </p:txBody>
        </p:sp>
        <p:pic>
          <p:nvPicPr>
            <p:cNvPr id="28683" name="Рисунок 9" descr="мастер класс (139).JP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3491880" y="4725144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Группа 7"/>
          <p:cNvGrpSpPr>
            <a:grpSpLocks/>
          </p:cNvGrpSpPr>
          <p:nvPr/>
        </p:nvGrpSpPr>
        <p:grpSpPr bwMode="auto">
          <a:xfrm>
            <a:off x="684213" y="333375"/>
            <a:ext cx="8112125" cy="6191250"/>
            <a:chOff x="683568" y="332656"/>
            <a:chExt cx="8112528" cy="6192408"/>
          </a:xfrm>
        </p:grpSpPr>
        <p:pic>
          <p:nvPicPr>
            <p:cNvPr id="29698" name="Рисунок 1" descr="мастер класс (140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83568" y="404664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699" name="Рисунок 2" descr="мастер класс (141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5576" y="2564904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700" name="Рисунок 4" descr="мастер класс (146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55576" y="4653136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701" name="TextBox 6"/>
            <p:cNvSpPr txBox="1">
              <a:spLocks noChangeArrowheads="1"/>
            </p:cNvSpPr>
            <p:nvPr/>
          </p:nvSpPr>
          <p:spPr bwMode="auto">
            <a:xfrm>
              <a:off x="3491880" y="332656"/>
              <a:ext cx="4320480" cy="5232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Для изготовления овала лица понадобится небольшой листочек бумаги.</a:t>
              </a:r>
            </a:p>
            <a:p>
              <a:r>
                <a:rPr lang="ru-RU" sz="2000"/>
                <a:t>Сложим его пополам. </a:t>
              </a:r>
            </a:p>
            <a:p>
              <a:endParaRPr lang="ru-RU" sz="2000"/>
            </a:p>
            <a:p>
              <a:r>
                <a:rPr lang="ru-RU" sz="2000"/>
                <a:t>Используем правило симметрии.</a:t>
              </a:r>
            </a:p>
            <a:p>
              <a:endParaRPr lang="ru-RU" sz="2000"/>
            </a:p>
            <a:p>
              <a:r>
                <a:rPr lang="ru-RU" sz="2000"/>
                <a:t>Держим  листочек за линию сгиба.</a:t>
              </a:r>
            </a:p>
            <a:p>
              <a:endParaRPr lang="ru-RU" sz="2000"/>
            </a:p>
            <a:p>
              <a:r>
                <a:rPr lang="ru-RU" sz="2000"/>
                <a:t>Вырезываем круговыми движениями.</a:t>
              </a:r>
            </a:p>
            <a:p>
              <a:endParaRPr lang="ru-RU" sz="2000"/>
            </a:p>
            <a:p>
              <a:r>
                <a:rPr lang="ru-RU" sz="2000"/>
                <a:t>Примеряем.</a:t>
              </a:r>
            </a:p>
            <a:p>
              <a:endParaRPr lang="ru-RU" sz="2000"/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29702" name="Рисунок 5" descr="мастер класс (147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36096" y="4005064"/>
              <a:ext cx="336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1" name="Группа 15"/>
          <p:cNvGrpSpPr>
            <a:grpSpLocks/>
          </p:cNvGrpSpPr>
          <p:nvPr/>
        </p:nvGrpSpPr>
        <p:grpSpPr bwMode="auto">
          <a:xfrm>
            <a:off x="468313" y="333375"/>
            <a:ext cx="8256587" cy="5975350"/>
            <a:chOff x="467544" y="332656"/>
            <a:chExt cx="8256704" cy="5976504"/>
          </a:xfrm>
        </p:grpSpPr>
        <p:pic>
          <p:nvPicPr>
            <p:cNvPr id="30722" name="Рисунок 1" descr="мастер класс (148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7544" y="47667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3" name="Рисунок 2" descr="мастер класс (149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270892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4" name="Рисунок 3" descr="мастер класс (155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7544" y="479715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5" name="Рисунок 4" descr="мастер класс (156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804248" y="270892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6" name="Рисунок 5" descr="мастер класс (157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804248" y="479715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27" name="Рисунок 6" descr="мастер класс (160)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804248" y="47667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28" name="TextBox 12"/>
            <p:cNvSpPr txBox="1">
              <a:spLocks noChangeArrowheads="1"/>
            </p:cNvSpPr>
            <p:nvPr/>
          </p:nvSpPr>
          <p:spPr bwMode="auto">
            <a:xfrm>
              <a:off x="2627784" y="332656"/>
              <a:ext cx="4248472" cy="550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Для изготовления кокошника</a:t>
              </a:r>
            </a:p>
            <a:p>
              <a:r>
                <a:rPr lang="ru-RU" sz="2000"/>
                <a:t>используем правило симметрии.</a:t>
              </a:r>
            </a:p>
            <a:p>
              <a:endParaRPr lang="ru-RU" sz="2000"/>
            </a:p>
            <a:p>
              <a:r>
                <a:rPr lang="ru-RU" sz="2000"/>
                <a:t>Небольшой листочек бумаги сложим пополам.</a:t>
              </a:r>
            </a:p>
            <a:p>
              <a:r>
                <a:rPr lang="ru-RU" sz="2000"/>
                <a:t>Вырезываем ножницами форму, листочек держим за линию сгиба.</a:t>
              </a:r>
            </a:p>
            <a:p>
              <a:endParaRPr lang="ru-RU" sz="2000"/>
            </a:p>
            <a:p>
              <a:r>
                <a:rPr lang="ru-RU" sz="2000"/>
                <a:t>Не забыть вырезать лобную часть.</a:t>
              </a:r>
            </a:p>
            <a:p>
              <a:endParaRPr lang="ru-RU" sz="2000"/>
            </a:p>
            <a:p>
              <a:r>
                <a:rPr lang="ru-RU" sz="2000"/>
                <a:t>Капельку клея наносим на кокошник, соединяем с овалом лица.</a:t>
              </a: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30729" name="Рисунок 11" descr="мастер класс (46).JP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644008" y="4869160"/>
              <a:ext cx="903846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30" name="Рисунок 13" descr="мастер класс (45).JP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347864" y="4869160"/>
              <a:ext cx="108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5" name="Группа 8"/>
          <p:cNvGrpSpPr>
            <a:grpSpLocks/>
          </p:cNvGrpSpPr>
          <p:nvPr/>
        </p:nvGrpSpPr>
        <p:grpSpPr bwMode="auto">
          <a:xfrm>
            <a:off x="539750" y="260350"/>
            <a:ext cx="8280400" cy="6048375"/>
            <a:chOff x="539552" y="260648"/>
            <a:chExt cx="8280920" cy="6048512"/>
          </a:xfrm>
        </p:grpSpPr>
        <p:pic>
          <p:nvPicPr>
            <p:cNvPr id="31746" name="Рисунок 2" descr="мастер класс (223) - копия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1560" y="486916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7" name="Рисунок 4" descr="мастер класс (230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51920" y="486916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48" name="Рисунок 6" descr="мастер класс (242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876256" y="486916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1749" name="TextBox 7"/>
            <p:cNvSpPr txBox="1">
              <a:spLocks noChangeArrowheads="1"/>
            </p:cNvSpPr>
            <p:nvPr/>
          </p:nvSpPr>
          <p:spPr bwMode="auto">
            <a:xfrm>
              <a:off x="539552" y="260648"/>
              <a:ext cx="8280920" cy="3385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dirty="0"/>
                <a:t>Не торопитесь собирать куклу. </a:t>
              </a:r>
            </a:p>
            <a:p>
              <a:r>
                <a:rPr lang="ru-RU" sz="2000" dirty="0"/>
                <a:t>Можно добавить еще один элемент костюма – </a:t>
              </a:r>
              <a:r>
                <a:rPr lang="ru-RU" sz="2000" dirty="0" smtClean="0"/>
                <a:t>душегрею.</a:t>
              </a:r>
              <a:endParaRPr lang="ru-RU" sz="2000" dirty="0"/>
            </a:p>
            <a:p>
              <a:endParaRPr lang="ru-RU" sz="2000" dirty="0"/>
            </a:p>
            <a:p>
              <a:r>
                <a:rPr lang="ru-RU" sz="2000" dirty="0"/>
                <a:t>Используем правило симметрии.</a:t>
              </a:r>
            </a:p>
            <a:p>
              <a:r>
                <a:rPr lang="ru-RU" sz="2000" dirty="0"/>
                <a:t>Из листочка прямоугольной  формы должна получиться трапеция.</a:t>
              </a:r>
            </a:p>
            <a:p>
              <a:endParaRPr lang="ru-RU" sz="2000" dirty="0"/>
            </a:p>
            <a:p>
              <a:r>
                <a:rPr lang="ru-RU" sz="2000" dirty="0"/>
                <a:t>Для изящества конструкции лишнее отрезаем.</a:t>
              </a:r>
            </a:p>
            <a:p>
              <a:r>
                <a:rPr lang="ru-RU" sz="2000" dirty="0"/>
                <a:t>Вот и вся «хитрость»..</a:t>
              </a:r>
            </a:p>
            <a:p>
              <a:endParaRPr lang="ru-RU" dirty="0">
                <a:latin typeface="Calibri" pitchFamily="34" charset="0"/>
              </a:endParaRPr>
            </a:p>
            <a:p>
              <a:endParaRPr lang="ru-RU" dirty="0">
                <a:latin typeface="Calibri" pitchFamily="34" charset="0"/>
              </a:endParaRPr>
            </a:p>
            <a:p>
              <a:endParaRPr lang="ru-RU" dirty="0">
                <a:latin typeface="Calibri" pitchFamily="34" charset="0"/>
              </a:endParaRPr>
            </a:p>
          </p:txBody>
        </p:sp>
        <p:pic>
          <p:nvPicPr>
            <p:cNvPr id="31750" name="Рисунок 1" descr="мастер класс (215) - копия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11560" y="321297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1" name="Рисунок 3" descr="мастер класс (228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779912" y="321297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752" name="Рисунок 5" descr="мастер класс (231)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876256" y="321297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красавицы (9)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483768" y="1340768"/>
            <a:ext cx="6462007" cy="385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Box 16"/>
          <p:cNvSpPr txBox="1"/>
          <p:nvPr/>
        </p:nvSpPr>
        <p:spPr>
          <a:xfrm>
            <a:off x="467544" y="332656"/>
            <a:ext cx="3816424" cy="784830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Голубушка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Берегиня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Купава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Беляна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Лада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Краса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Любава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Снежана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Пригода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Лебедушка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Пава - красавица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в 2010-2.JP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>
          <a:xfrm>
            <a:off x="2267744" y="980728"/>
            <a:ext cx="4529032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4а 2010-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923928" y="3789040"/>
            <a:ext cx="4871842" cy="27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404664"/>
            <a:ext cx="4572000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Голубушка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Дуняша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Забава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Заряна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Злата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Лада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Краса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Купава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Беляна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Румяна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Чаруша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Любава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Лебедица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_RussDecor" pitchFamily="82" charset="-52"/>
                <a:cs typeface="Arial" pitchFamily="34" charset="0"/>
              </a:rPr>
              <a:t>Матренушка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_RussDecor" pitchFamily="82" charset="-5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Истоки: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Учебник.  Изобразительное  искусство. Декоративно-прикладное искусство в жизни человека.  5 класс:  учеб. для 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организаций  / Н.А.Горяева, О.В.Островская; под ред. </a:t>
            </a:r>
            <a:r>
              <a:rPr lang="ru-RU" sz="2800" dirty="0" err="1" smtClean="0"/>
              <a:t>Б.М.Неменского</a:t>
            </a:r>
            <a:r>
              <a:rPr lang="ru-RU" sz="2800" dirty="0" smtClean="0"/>
              <a:t>. – 4-е изд. – М.: Просвещение,  2014.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Группа 3"/>
          <p:cNvGrpSpPr>
            <a:grpSpLocks/>
          </p:cNvGrpSpPr>
          <p:nvPr/>
        </p:nvGrpSpPr>
        <p:grpSpPr bwMode="auto">
          <a:xfrm>
            <a:off x="323850" y="188913"/>
            <a:ext cx="8496300" cy="6197600"/>
            <a:chOff x="323528" y="188640"/>
            <a:chExt cx="8496944" cy="6197922"/>
          </a:xfrm>
        </p:grpSpPr>
        <p:pic>
          <p:nvPicPr>
            <p:cNvPr id="2" name="Рисунок 1" descr="мастер класс (13).JPG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23528" y="188640"/>
              <a:ext cx="3780000" cy="50400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17411" name="TextBox 2"/>
            <p:cNvSpPr txBox="1">
              <a:spLocks noChangeArrowheads="1"/>
            </p:cNvSpPr>
            <p:nvPr/>
          </p:nvSpPr>
          <p:spPr bwMode="auto">
            <a:xfrm>
              <a:off x="4210646" y="692696"/>
              <a:ext cx="4609826" cy="5693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800">
                  <a:solidFill>
                    <a:srgbClr val="1A2822"/>
                  </a:solidFill>
                </a:rPr>
                <a:t>Для изготовления куклы </a:t>
              </a:r>
            </a:p>
            <a:p>
              <a:pPr algn="ctr"/>
              <a:r>
                <a:rPr lang="ru-RU" sz="2800">
                  <a:solidFill>
                    <a:srgbClr val="1A2822"/>
                  </a:solidFill>
                </a:rPr>
                <a:t> вам понадобится:</a:t>
              </a:r>
            </a:p>
            <a:p>
              <a:endParaRPr lang="ru-RU" sz="2800">
                <a:solidFill>
                  <a:srgbClr val="1A2822"/>
                </a:solidFill>
              </a:endParaRPr>
            </a:p>
            <a:p>
              <a:r>
                <a:rPr lang="ru-RU" sz="2800">
                  <a:solidFill>
                    <a:srgbClr val="1A2822"/>
                  </a:solidFill>
                </a:rPr>
                <a:t>Бумага – писчая или для ксерокса (белая, цветная) </a:t>
              </a:r>
            </a:p>
            <a:p>
              <a:r>
                <a:rPr lang="ru-RU" sz="2800">
                  <a:solidFill>
                    <a:srgbClr val="1A2822"/>
                  </a:solidFill>
                </a:rPr>
                <a:t>                        -    2 листа</a:t>
              </a:r>
            </a:p>
            <a:p>
              <a:endParaRPr lang="ru-RU" sz="2800">
                <a:solidFill>
                  <a:srgbClr val="1A2822"/>
                </a:solidFill>
              </a:endParaRPr>
            </a:p>
            <a:p>
              <a:r>
                <a:rPr lang="ru-RU" sz="2800">
                  <a:solidFill>
                    <a:srgbClr val="1A2822"/>
                  </a:solidFill>
                </a:rPr>
                <a:t>Ножницы</a:t>
              </a:r>
            </a:p>
            <a:p>
              <a:endParaRPr lang="ru-RU" sz="2800">
                <a:solidFill>
                  <a:srgbClr val="1A2822"/>
                </a:solidFill>
              </a:endParaRPr>
            </a:p>
            <a:p>
              <a:r>
                <a:rPr lang="ru-RU" sz="2800">
                  <a:solidFill>
                    <a:srgbClr val="1A2822"/>
                  </a:solidFill>
                </a:rPr>
                <a:t>Клей  ПВА</a:t>
              </a:r>
            </a:p>
            <a:p>
              <a:endParaRPr lang="ru-RU" sz="2800">
                <a:solidFill>
                  <a:srgbClr val="1A2822"/>
                </a:solidFill>
              </a:endParaRPr>
            </a:p>
            <a:p>
              <a:r>
                <a:rPr lang="ru-RU" sz="2800">
                  <a:solidFill>
                    <a:srgbClr val="1A2822"/>
                  </a:solidFill>
                </a:rPr>
                <a:t>Фломастеры –   </a:t>
              </a:r>
            </a:p>
            <a:p>
              <a:r>
                <a:rPr lang="ru-RU" sz="2800">
                  <a:solidFill>
                    <a:srgbClr val="1A2822"/>
                  </a:solidFill>
                </a:rPr>
                <a:t>                       для росписи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Группа 14"/>
          <p:cNvGrpSpPr>
            <a:grpSpLocks/>
          </p:cNvGrpSpPr>
          <p:nvPr/>
        </p:nvGrpSpPr>
        <p:grpSpPr bwMode="auto">
          <a:xfrm>
            <a:off x="539750" y="333375"/>
            <a:ext cx="8604250" cy="6264275"/>
            <a:chOff x="539552" y="332656"/>
            <a:chExt cx="8604448" cy="6264536"/>
          </a:xfrm>
        </p:grpSpPr>
        <p:pic>
          <p:nvPicPr>
            <p:cNvPr id="19458" name="Рисунок 1" descr="мастер класс (60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31840" y="33265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9" name="Рисунок 2" descr="мастер класс (61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31840" y="198884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0" name="Рисунок 3" descr="мастер класс (62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31840" y="357301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1" name="Рисунок 4" descr="мастер класс (63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131840" y="515719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2" name="Рисунок 7" descr="мастер класс (21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39552" y="332656"/>
              <a:ext cx="2127271" cy="36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3" name="TextBox 9"/>
            <p:cNvSpPr txBox="1">
              <a:spLocks noChangeArrowheads="1"/>
            </p:cNvSpPr>
            <p:nvPr/>
          </p:nvSpPr>
          <p:spPr bwMode="auto">
            <a:xfrm>
              <a:off x="5149830" y="404664"/>
              <a:ext cx="3994170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>
                <a:buFontTx/>
                <a:buAutoNum type="arabicPeriod"/>
              </a:pPr>
              <a:r>
                <a:rPr lang="ru-RU"/>
                <a:t>Положить лист бумаги –</a:t>
              </a:r>
            </a:p>
            <a:p>
              <a:pPr marL="342900" indent="-342900"/>
              <a:r>
                <a:rPr lang="ru-RU"/>
                <a:t>      вертикально.</a:t>
              </a:r>
            </a:p>
            <a:p>
              <a:pPr marL="342900" indent="-342900"/>
              <a:r>
                <a:rPr lang="ru-RU"/>
                <a:t>     Нижние уголки тянем к верхним.</a:t>
              </a:r>
            </a:p>
          </p:txBody>
        </p:sp>
        <p:sp>
          <p:nvSpPr>
            <p:cNvPr id="19464" name="TextBox 10"/>
            <p:cNvSpPr txBox="1">
              <a:spLocks noChangeArrowheads="1"/>
            </p:cNvSpPr>
            <p:nvPr/>
          </p:nvSpPr>
          <p:spPr bwMode="auto">
            <a:xfrm>
              <a:off x="5148064" y="1988840"/>
              <a:ext cx="306032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2. </a:t>
              </a:r>
              <a:r>
                <a:rPr lang="ru-RU"/>
                <a:t>Соединить уголки листа.</a:t>
              </a:r>
            </a:p>
            <a:p>
              <a:r>
                <a:rPr lang="ru-RU"/>
                <a:t>    «Прогладить» по сгибу.</a:t>
              </a:r>
            </a:p>
          </p:txBody>
        </p:sp>
        <p:sp>
          <p:nvSpPr>
            <p:cNvPr id="19465" name="TextBox 11"/>
            <p:cNvSpPr txBox="1">
              <a:spLocks noChangeArrowheads="1"/>
            </p:cNvSpPr>
            <p:nvPr/>
          </p:nvSpPr>
          <p:spPr bwMode="auto">
            <a:xfrm>
              <a:off x="5148064" y="3573016"/>
              <a:ext cx="3744167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3</a:t>
              </a:r>
              <a:r>
                <a:rPr lang="ru-RU"/>
                <a:t>. Обязательно перегнуть бумагу</a:t>
              </a:r>
            </a:p>
            <a:p>
              <a:r>
                <a:rPr lang="ru-RU"/>
                <a:t> по сгибу в обратную сторону.</a:t>
              </a:r>
            </a:p>
            <a:p>
              <a:r>
                <a:rPr lang="ru-RU"/>
                <a:t>Сгиб станет четким и ровным.</a:t>
              </a:r>
            </a:p>
          </p:txBody>
        </p:sp>
        <p:sp>
          <p:nvSpPr>
            <p:cNvPr id="19466" name="TextBox 12"/>
            <p:cNvSpPr txBox="1">
              <a:spLocks noChangeArrowheads="1"/>
            </p:cNvSpPr>
            <p:nvPr/>
          </p:nvSpPr>
          <p:spPr bwMode="auto">
            <a:xfrm>
              <a:off x="5220072" y="5157192"/>
              <a:ext cx="3694986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alibri" pitchFamily="34" charset="0"/>
                </a:rPr>
                <a:t>4</a:t>
              </a:r>
              <a:r>
                <a:rPr lang="ru-RU"/>
                <a:t>. Разрезаем – держим ножницы</a:t>
              </a:r>
            </a:p>
            <a:p>
              <a:r>
                <a:rPr lang="ru-RU"/>
                <a:t>     от себя.</a:t>
              </a:r>
            </a:p>
          </p:txBody>
        </p:sp>
        <p:sp>
          <p:nvSpPr>
            <p:cNvPr id="19467" name="TextBox 13"/>
            <p:cNvSpPr txBox="1">
              <a:spLocks noChangeArrowheads="1"/>
            </p:cNvSpPr>
            <p:nvPr/>
          </p:nvSpPr>
          <p:spPr bwMode="auto">
            <a:xfrm>
              <a:off x="539552" y="4077072"/>
              <a:ext cx="2332177" cy="958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ru-RU" sz="2000"/>
                <a:t>Делим  на 4 части</a:t>
              </a:r>
            </a:p>
            <a:p>
              <a:pPr algn="ctr">
                <a:lnSpc>
                  <a:spcPct val="150000"/>
                </a:lnSpc>
              </a:pPr>
              <a:r>
                <a:rPr lang="ru-RU" sz="2000"/>
                <a:t>один лист бумаги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3"/>
          <p:cNvSpPr txBox="1">
            <a:spLocks noChangeArrowheads="1"/>
          </p:cNvSpPr>
          <p:nvPr/>
        </p:nvSpPr>
        <p:spPr bwMode="auto">
          <a:xfrm>
            <a:off x="3355975" y="1133475"/>
            <a:ext cx="8556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pSp>
        <p:nvGrpSpPr>
          <p:cNvPr id="20482" name="Группа 15"/>
          <p:cNvGrpSpPr>
            <a:grpSpLocks/>
          </p:cNvGrpSpPr>
          <p:nvPr/>
        </p:nvGrpSpPr>
        <p:grpSpPr bwMode="auto">
          <a:xfrm>
            <a:off x="468313" y="260350"/>
            <a:ext cx="7632700" cy="7459663"/>
            <a:chOff x="467544" y="260648"/>
            <a:chExt cx="7632848" cy="7458646"/>
          </a:xfrm>
        </p:grpSpPr>
        <p:pic>
          <p:nvPicPr>
            <p:cNvPr id="20483" name="Рисунок 8" descr="мастер класс (67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552" y="515719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4" name="Рисунок 9" descr="мастер класс (64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5" name="Рисунок 10" descr="мастер класс (65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7544" y="18448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6" name="Рисунок 11" descr="мастер класс (66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350100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7" name="TextBox 14"/>
            <p:cNvSpPr txBox="1">
              <a:spLocks noChangeArrowheads="1"/>
            </p:cNvSpPr>
            <p:nvPr/>
          </p:nvSpPr>
          <p:spPr bwMode="auto">
            <a:xfrm>
              <a:off x="2627784" y="332656"/>
              <a:ext cx="5472608" cy="7386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Половину отложили в сторону.</a:t>
              </a:r>
            </a:p>
            <a:p>
              <a:endParaRPr lang="ru-RU" sz="2000"/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Так же складываем и разрезаем на половинки другую часть листа:</a:t>
              </a:r>
            </a:p>
            <a:p>
              <a:endParaRPr lang="ru-RU" sz="2000"/>
            </a:p>
            <a:p>
              <a:r>
                <a:rPr lang="ru-RU" sz="2000"/>
                <a:t>кладем вертикально,  нижние уголки тянем к верхним, соединяем, «проглаживаем».</a:t>
              </a:r>
            </a:p>
            <a:p>
              <a:endParaRPr lang="ru-RU" sz="2000"/>
            </a:p>
            <a:p>
              <a:r>
                <a:rPr lang="ru-RU" sz="2000"/>
                <a:t>Перегибаем по сгибу в обратную сторону, разрезаем.</a:t>
              </a:r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Повторяем еще один раз.</a:t>
              </a:r>
            </a:p>
            <a:p>
              <a:endParaRPr lang="ru-RU" sz="2000"/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У нас должно получиться 4 листочка бумаги прямоугольной формы.</a:t>
              </a:r>
            </a:p>
            <a:p>
              <a:endParaRPr lang="ru-RU" sz="2000"/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r>
                <a:rPr lang="ru-RU">
                  <a:latin typeface="Calibri" pitchFamily="34" charset="0"/>
                </a:rPr>
                <a:t>  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Группа 12"/>
          <p:cNvGrpSpPr>
            <a:grpSpLocks/>
          </p:cNvGrpSpPr>
          <p:nvPr/>
        </p:nvGrpSpPr>
        <p:grpSpPr bwMode="auto">
          <a:xfrm>
            <a:off x="395288" y="260350"/>
            <a:ext cx="8442325" cy="6832600"/>
            <a:chOff x="395536" y="260648"/>
            <a:chExt cx="8442728" cy="6832640"/>
          </a:xfrm>
        </p:grpSpPr>
        <p:pic>
          <p:nvPicPr>
            <p:cNvPr id="21506" name="Рисунок 1" descr="мастер класс (68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95536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7" name="Рисунок 2" descr="мастер класс (69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198884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8" name="Рисунок 3" descr="мастер класс (70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7544" y="3645024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9" name="Рисунок 4" descr="мастер класс (71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522920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0" name="Рисунок 5" descr="мастер класс (23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48264" y="404664"/>
              <a:ext cx="189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11" name="Рисунок 9" descr="мастер класс (28).JP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96136" y="3933056"/>
              <a:ext cx="299996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2" name="TextBox 11"/>
            <p:cNvSpPr txBox="1">
              <a:spLocks noChangeArrowheads="1"/>
            </p:cNvSpPr>
            <p:nvPr/>
          </p:nvSpPr>
          <p:spPr bwMode="auto">
            <a:xfrm>
              <a:off x="2627784" y="260648"/>
              <a:ext cx="4392488" cy="6832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Каждый листочек</a:t>
              </a:r>
            </a:p>
            <a:p>
              <a:r>
                <a:rPr lang="ru-RU" sz="2000"/>
                <a:t>скручиваем «кулечком» –  конусом.</a:t>
              </a:r>
            </a:p>
            <a:p>
              <a:endParaRPr lang="ru-RU" sz="2000"/>
            </a:p>
            <a:p>
              <a:r>
                <a:rPr lang="ru-RU" sz="2000"/>
                <a:t>При помощи клея закрепляем край.</a:t>
              </a:r>
            </a:p>
            <a:p>
              <a:endParaRPr lang="ru-RU" sz="2000"/>
            </a:p>
            <a:p>
              <a:r>
                <a:rPr lang="ru-RU" sz="2000"/>
                <a:t>Перед работой клей необходимо встряхнуть.</a:t>
              </a:r>
            </a:p>
            <a:p>
              <a:endParaRPr lang="ru-RU" sz="2000"/>
            </a:p>
            <a:p>
              <a:r>
                <a:rPr lang="ru-RU" sz="2000"/>
                <a:t>Выдавливаем одну капельку клея, </a:t>
              </a:r>
            </a:p>
            <a:p>
              <a:r>
                <a:rPr lang="ru-RU" sz="2000"/>
                <a:t>распределяем клей на бумаге</a:t>
              </a:r>
            </a:p>
            <a:p>
              <a:r>
                <a:rPr lang="ru-RU" sz="2000"/>
                <a:t>«носиком» упаковки.</a:t>
              </a:r>
            </a:p>
            <a:p>
              <a:endParaRPr lang="ru-RU" sz="2000"/>
            </a:p>
            <a:p>
              <a:r>
                <a:rPr lang="ru-RU" sz="2000"/>
                <a:t>Склеивается быстро,</a:t>
              </a:r>
            </a:p>
            <a:p>
              <a:r>
                <a:rPr lang="ru-RU" sz="2000"/>
                <a:t>достаточно</a:t>
              </a:r>
            </a:p>
            <a:p>
              <a:r>
                <a:rPr lang="ru-RU" sz="2000"/>
                <a:t>прижать пальцами</a:t>
              </a:r>
            </a:p>
            <a:p>
              <a:r>
                <a:rPr lang="ru-RU" sz="2000"/>
                <a:t>и сощитать до трех.</a:t>
              </a:r>
            </a:p>
            <a:p>
              <a:endParaRPr lang="ru-RU" sz="2000"/>
            </a:p>
            <a:p>
              <a:r>
                <a:rPr lang="ru-RU" sz="2000"/>
                <a:t>У больших «кулечков» </a:t>
              </a:r>
            </a:p>
            <a:p>
              <a:r>
                <a:rPr lang="ru-RU" sz="2000"/>
                <a:t>отрезаем  макушки.</a:t>
              </a:r>
            </a:p>
            <a:p>
              <a:endParaRPr lang="ru-RU" sz="2000"/>
            </a:p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Группа 6"/>
          <p:cNvGrpSpPr>
            <a:grpSpLocks/>
          </p:cNvGrpSpPr>
          <p:nvPr/>
        </p:nvGrpSpPr>
        <p:grpSpPr bwMode="auto">
          <a:xfrm>
            <a:off x="468313" y="404813"/>
            <a:ext cx="8064500" cy="5903912"/>
            <a:chOff x="467544" y="404664"/>
            <a:chExt cx="8065838" cy="5904456"/>
          </a:xfrm>
        </p:grpSpPr>
        <p:pic>
          <p:nvPicPr>
            <p:cNvPr id="22530" name="Рисунок 1" descr="мастер класс (75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67544" y="404664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1" name="Рисунок 2" descr="мастер класс (76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2420888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2" name="Рисунок 3" descr="мастер класс (77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9552" y="4509120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533" name="Рисунок 4" descr="мастер класс (78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427984" y="3789040"/>
              <a:ext cx="336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4" name="TextBox 5"/>
            <p:cNvSpPr txBox="1">
              <a:spLocks noChangeArrowheads="1"/>
            </p:cNvSpPr>
            <p:nvPr/>
          </p:nvSpPr>
          <p:spPr bwMode="auto">
            <a:xfrm>
              <a:off x="3059832" y="620688"/>
              <a:ext cx="5473550" cy="4093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000"/>
                <a:t>Маленькие «кулечки» – рукава костюма.</a:t>
              </a:r>
            </a:p>
            <a:p>
              <a:endParaRPr lang="ru-RU" sz="2000"/>
            </a:p>
            <a:p>
              <a:r>
                <a:rPr lang="ru-RU" sz="2000"/>
                <a:t>Чтобы они были одинакового размера надо</a:t>
              </a:r>
            </a:p>
            <a:p>
              <a:r>
                <a:rPr lang="ru-RU" sz="2000"/>
                <a:t>скрутить один «кулечек» , склеить.</a:t>
              </a:r>
            </a:p>
            <a:p>
              <a:pPr>
                <a:buFont typeface="Arial" charset="0"/>
                <a:buChar char="•"/>
              </a:pPr>
              <a:endParaRPr lang="ru-RU" sz="2000"/>
            </a:p>
            <a:p>
              <a:pPr>
                <a:buFont typeface="Arial" charset="0"/>
                <a:buChar char="•"/>
              </a:pPr>
              <a:r>
                <a:rPr lang="ru-RU" sz="2000"/>
                <a:t>Скрутить второй «кулечек» уже первого.</a:t>
              </a:r>
            </a:p>
            <a:p>
              <a:endParaRPr lang="ru-RU" sz="2000"/>
            </a:p>
            <a:p>
              <a:pPr>
                <a:buFont typeface="Arial" charset="0"/>
                <a:buChar char="•"/>
              </a:pPr>
              <a:r>
                <a:rPr lang="ru-RU" sz="2000"/>
                <a:t>Вставить его в готовый «кулечек», </a:t>
              </a:r>
            </a:p>
            <a:p>
              <a:r>
                <a:rPr lang="ru-RU" sz="2000"/>
                <a:t> раскрутить бумагу до нужного размера.</a:t>
              </a:r>
            </a:p>
            <a:p>
              <a:pPr>
                <a:buFont typeface="Arial" charset="0"/>
                <a:buChar char="•"/>
              </a:pPr>
              <a:endParaRPr lang="ru-RU" sz="2000"/>
            </a:p>
            <a:p>
              <a:pPr>
                <a:buFont typeface="Arial" charset="0"/>
                <a:buChar char="•"/>
              </a:pPr>
              <a:r>
                <a:rPr lang="ru-RU" sz="2000"/>
                <a:t>Вынуть.</a:t>
              </a:r>
            </a:p>
            <a:p>
              <a:pPr>
                <a:buFont typeface="Arial" charset="0"/>
                <a:buChar char="•"/>
              </a:pPr>
              <a:endParaRPr lang="ru-RU" sz="2000"/>
            </a:p>
            <a:p>
              <a:pPr>
                <a:buFont typeface="Arial" charset="0"/>
                <a:buChar char="•"/>
              </a:pPr>
              <a:r>
                <a:rPr lang="ru-RU" sz="2000"/>
                <a:t>Склеить.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Группа 15"/>
          <p:cNvGrpSpPr>
            <a:grpSpLocks/>
          </p:cNvGrpSpPr>
          <p:nvPr/>
        </p:nvGrpSpPr>
        <p:grpSpPr bwMode="auto">
          <a:xfrm>
            <a:off x="539750" y="260350"/>
            <a:ext cx="8159750" cy="6337300"/>
            <a:chOff x="539552" y="260648"/>
            <a:chExt cx="8160640" cy="6336544"/>
          </a:xfrm>
        </p:grpSpPr>
        <p:pic>
          <p:nvPicPr>
            <p:cNvPr id="23554" name="Рисунок 3" descr="мастер класс (85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552" y="357301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5" name="Рисунок 4" descr="мастер класс (89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515719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6" name="Рисунок 6" descr="мастер класс (79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9552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557" name="Рисунок 7" descr="мастер класс (80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191683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8" name="TextBox 10"/>
            <p:cNvSpPr txBox="1">
              <a:spLocks noChangeArrowheads="1"/>
            </p:cNvSpPr>
            <p:nvPr/>
          </p:nvSpPr>
          <p:spPr bwMode="auto">
            <a:xfrm>
              <a:off x="2771800" y="404664"/>
              <a:ext cx="5472608" cy="5878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Если края рукавов, или других элементов костюма куклы</a:t>
              </a:r>
            </a:p>
            <a:p>
              <a:r>
                <a:rPr lang="ru-RU" sz="2000"/>
                <a:t>должны быть ровными</a:t>
              </a:r>
            </a:p>
            <a:p>
              <a:endParaRPr lang="ru-RU" sz="2000"/>
            </a:p>
            <a:p>
              <a:pPr>
                <a:buFont typeface="Arial" charset="0"/>
                <a:buChar char="•"/>
              </a:pPr>
              <a:r>
                <a:rPr lang="ru-RU" sz="2000"/>
                <a:t>выравниваем край «кулечка». </a:t>
              </a:r>
            </a:p>
            <a:p>
              <a:endParaRPr lang="ru-RU" sz="2000"/>
            </a:p>
            <a:p>
              <a:r>
                <a:rPr lang="ru-RU" sz="2000"/>
                <a:t>Это можно сделать прижав «кулечек» снизу.</a:t>
              </a:r>
            </a:p>
            <a:p>
              <a:r>
                <a:rPr lang="ru-RU" sz="2000"/>
                <a:t>Смело отрезаем по прямой.</a:t>
              </a:r>
            </a:p>
            <a:p>
              <a:endParaRPr lang="ru-RU" sz="2000"/>
            </a:p>
            <a:p>
              <a:r>
                <a:rPr lang="ru-RU" sz="2000"/>
                <a:t>Или по кругу, начиная от уголка.</a:t>
              </a:r>
            </a:p>
            <a:p>
              <a:endParaRPr lang="ru-RU" sz="2000"/>
            </a:p>
            <a:p>
              <a:r>
                <a:rPr lang="ru-RU" sz="2000"/>
                <a:t>Если край получился не совсем ровным – не огорчайтесь.</a:t>
              </a:r>
            </a:p>
            <a:p>
              <a:r>
                <a:rPr lang="ru-RU" sz="2000"/>
                <a:t>Не старайтесь отрезать много. </a:t>
              </a:r>
            </a:p>
            <a:p>
              <a:endParaRPr lang="ru-RU" sz="2000"/>
            </a:p>
            <a:p>
              <a:r>
                <a:rPr lang="ru-RU" sz="2000"/>
                <a:t>При сборке </a:t>
              </a:r>
            </a:p>
            <a:p>
              <a:r>
                <a:rPr lang="ru-RU" sz="2000"/>
                <a:t>этого заметно не будет.</a:t>
              </a: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23559" name="Рисунок 5" descr="мастер класс (90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300192" y="4725144"/>
              <a:ext cx="2400000" cy="180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Группа 9"/>
          <p:cNvGrpSpPr>
            <a:grpSpLocks/>
          </p:cNvGrpSpPr>
          <p:nvPr/>
        </p:nvGrpSpPr>
        <p:grpSpPr bwMode="auto">
          <a:xfrm>
            <a:off x="539750" y="260350"/>
            <a:ext cx="8256588" cy="7264400"/>
            <a:chOff x="539552" y="260648"/>
            <a:chExt cx="8256544" cy="7264107"/>
          </a:xfrm>
        </p:grpSpPr>
        <p:pic>
          <p:nvPicPr>
            <p:cNvPr id="24578" name="Рисунок 2" descr="мастер класс (92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39552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79" name="Рисунок 4" descr="мастер класс (95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39552" y="191683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0" name="Рисунок 5" descr="мастер класс (96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9552" y="357301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1" name="Рисунок 6" descr="мастер класс (97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515719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582" name="Рисунок 7" descr="мастер класс (98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436096" y="3717032"/>
              <a:ext cx="3360000" cy="252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3" name="TextBox 8"/>
            <p:cNvSpPr txBox="1">
              <a:spLocks noChangeArrowheads="1"/>
            </p:cNvSpPr>
            <p:nvPr/>
          </p:nvSpPr>
          <p:spPr bwMode="auto">
            <a:xfrm>
              <a:off x="2699792" y="476672"/>
              <a:ext cx="3816424" cy="70480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Сборку удобнее начинать </a:t>
              </a:r>
            </a:p>
            <a:p>
              <a:r>
                <a:rPr lang="ru-RU" sz="2000"/>
                <a:t>с верхней части костюма куклы.</a:t>
              </a:r>
            </a:p>
            <a:p>
              <a:endParaRPr lang="ru-RU" sz="2000"/>
            </a:p>
            <a:p>
              <a:r>
                <a:rPr lang="ru-RU" sz="2000"/>
                <a:t>Приклеиваем рукава.</a:t>
              </a:r>
            </a:p>
            <a:p>
              <a:endParaRPr lang="ru-RU" sz="2000"/>
            </a:p>
            <a:p>
              <a:r>
                <a:rPr lang="ru-RU" sz="2000"/>
                <a:t>После нанесения клея не бойтесь </a:t>
              </a:r>
            </a:p>
            <a:p>
              <a:r>
                <a:rPr lang="ru-RU" sz="2000"/>
                <a:t>прижимать детали друг к другу.</a:t>
              </a:r>
            </a:p>
            <a:p>
              <a:endParaRPr lang="ru-RU" sz="2000"/>
            </a:p>
            <a:p>
              <a:r>
                <a:rPr lang="ru-RU" sz="2000"/>
                <a:t>Бумага примет исходное положение, </a:t>
              </a:r>
            </a:p>
            <a:p>
              <a:r>
                <a:rPr lang="ru-RU" sz="2000"/>
                <a:t>если  прижимать детали</a:t>
              </a:r>
            </a:p>
            <a:p>
              <a:r>
                <a:rPr lang="ru-RU" sz="2000"/>
                <a:t>не сильно.</a:t>
              </a:r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Не забывайте считать до трех.</a:t>
              </a:r>
            </a:p>
            <a:p>
              <a:endParaRPr lang="ru-RU" sz="2000"/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18"/>
          <p:cNvGrpSpPr>
            <a:grpSpLocks/>
          </p:cNvGrpSpPr>
          <p:nvPr/>
        </p:nvGrpSpPr>
        <p:grpSpPr bwMode="auto">
          <a:xfrm>
            <a:off x="468313" y="260350"/>
            <a:ext cx="8135937" cy="6408738"/>
            <a:chOff x="467544" y="260648"/>
            <a:chExt cx="8136584" cy="6408552"/>
          </a:xfrm>
        </p:grpSpPr>
        <p:pic>
          <p:nvPicPr>
            <p:cNvPr id="25602" name="Рисунок 9" descr="мастер класс (100)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1560" y="5229200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3" name="Рисунок 10" descr="мастер класс (101)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67544" y="260648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4" name="TextBox 12"/>
            <p:cNvSpPr txBox="1">
              <a:spLocks noChangeArrowheads="1"/>
            </p:cNvSpPr>
            <p:nvPr/>
          </p:nvSpPr>
          <p:spPr bwMode="auto">
            <a:xfrm>
              <a:off x="2627784" y="692696"/>
              <a:ext cx="4608512" cy="5909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/>
                <a:t>Соединяем детали костюма.</a:t>
              </a:r>
            </a:p>
            <a:p>
              <a:endParaRPr lang="ru-RU" sz="2000"/>
            </a:p>
            <a:p>
              <a:r>
                <a:rPr lang="ru-RU" sz="2000"/>
                <a:t>Можно разрезать верхнюю деталь.</a:t>
              </a:r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Наносим клей на большой «кулечек».</a:t>
              </a:r>
            </a:p>
            <a:p>
              <a:endParaRPr lang="ru-RU" sz="2000"/>
            </a:p>
            <a:p>
              <a:endParaRPr lang="ru-RU" sz="2000"/>
            </a:p>
            <a:p>
              <a:endParaRPr lang="ru-RU" sz="2000"/>
            </a:p>
            <a:p>
              <a:r>
                <a:rPr lang="ru-RU" sz="2000"/>
                <a:t>Одеваем  меньшую часть на большую.</a:t>
              </a:r>
            </a:p>
            <a:p>
              <a:endParaRPr lang="ru-RU" sz="2000"/>
            </a:p>
            <a:p>
              <a:r>
                <a:rPr lang="ru-RU" sz="2000"/>
                <a:t>Прижимаем  детали.</a:t>
              </a:r>
            </a:p>
            <a:p>
              <a:endParaRPr lang="ru-RU" sz="2000"/>
            </a:p>
            <a:p>
              <a:r>
                <a:rPr lang="ru-RU" sz="2000"/>
                <a:t>Считаем до трех.</a:t>
              </a:r>
            </a:p>
            <a:p>
              <a:endParaRPr lang="ru-RU" sz="2000"/>
            </a:p>
            <a:p>
              <a:endParaRPr lang="ru-RU" sz="2000"/>
            </a:p>
            <a:p>
              <a:endParaRPr lang="ru-RU">
                <a:latin typeface="Calibri" pitchFamily="34" charset="0"/>
              </a:endParaRPr>
            </a:p>
          </p:txBody>
        </p:sp>
        <p:pic>
          <p:nvPicPr>
            <p:cNvPr id="25605" name="Рисунок 16" descr="мастер класс (110)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67544" y="1916832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6" name="Рисунок 17" descr="мастер класс (111)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39552" y="3573016"/>
              <a:ext cx="1920000" cy="144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607" name="Рисунок 11" descr="мастер класс (102).JP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724128" y="4365104"/>
              <a:ext cx="2880000" cy="21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702</Words>
  <Application>Microsoft Office PowerPoint</Application>
  <PresentationFormat>Экран (4:3)</PresentationFormat>
  <Paragraphs>221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Ты сам мастер. Декоративные куклы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Истоки: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Алена</dc:creator>
  <cp:lastModifiedBy>User</cp:lastModifiedBy>
  <cp:revision>273</cp:revision>
  <dcterms:created xsi:type="dcterms:W3CDTF">2011-10-17T20:07:18Z</dcterms:created>
  <dcterms:modified xsi:type="dcterms:W3CDTF">2017-05-10T10:33:45Z</dcterms:modified>
</cp:coreProperties>
</file>