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91" r:id="rId3"/>
    <p:sldId id="256" r:id="rId4"/>
    <p:sldId id="297" r:id="rId5"/>
    <p:sldId id="259" r:id="rId6"/>
    <p:sldId id="258" r:id="rId7"/>
    <p:sldId id="290" r:id="rId8"/>
    <p:sldId id="260" r:id="rId9"/>
    <p:sldId id="272" r:id="rId10"/>
    <p:sldId id="265" r:id="rId11"/>
    <p:sldId id="261" r:id="rId12"/>
    <p:sldId id="262" r:id="rId13"/>
    <p:sldId id="294" r:id="rId14"/>
    <p:sldId id="295" r:id="rId15"/>
    <p:sldId id="296" r:id="rId16"/>
    <p:sldId id="264" r:id="rId17"/>
    <p:sldId id="268" r:id="rId18"/>
    <p:sldId id="269" r:id="rId19"/>
    <p:sldId id="263"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7" d="100"/>
          <a:sy n="57" d="100"/>
        </p:scale>
        <p:origin x="-14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C0246-FB81-40DE-8E58-4ADB889B0ED6}" type="datetimeFigureOut">
              <a:rPr lang="ru-RU" smtClean="0"/>
              <a:t>23.05.2017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79090-06AE-4DFB-9B9A-CA4683EC1B41}" type="slidenum">
              <a:rPr lang="ru-RU" smtClean="0"/>
              <a:t>‹#›</a:t>
            </a:fld>
            <a:endParaRPr lang="ru-RU"/>
          </a:p>
        </p:txBody>
      </p:sp>
    </p:spTree>
    <p:extLst>
      <p:ext uri="{BB962C8B-B14F-4D97-AF65-F5344CB8AC3E}">
        <p14:creationId xmlns:p14="http://schemas.microsoft.com/office/powerpoint/2010/main" val="293707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BB79090-06AE-4DFB-9B9A-CA4683EC1B41}" type="slidenum">
              <a:rPr lang="ru-RU" smtClean="0"/>
              <a:t>1</a:t>
            </a:fld>
            <a:endParaRPr lang="ru-RU"/>
          </a:p>
        </p:txBody>
      </p:sp>
    </p:spTree>
    <p:extLst>
      <p:ext uri="{BB962C8B-B14F-4D97-AF65-F5344CB8AC3E}">
        <p14:creationId xmlns:p14="http://schemas.microsoft.com/office/powerpoint/2010/main" val="56753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B79090-06AE-4DFB-9B9A-CA4683EC1B41}" type="slidenum">
              <a:rPr lang="ru-RU" smtClean="0"/>
              <a:t>3</a:t>
            </a:fld>
            <a:endParaRPr lang="ru-RU"/>
          </a:p>
        </p:txBody>
      </p:sp>
    </p:spTree>
    <p:extLst>
      <p:ext uri="{BB962C8B-B14F-4D97-AF65-F5344CB8AC3E}">
        <p14:creationId xmlns:p14="http://schemas.microsoft.com/office/powerpoint/2010/main" val="99285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23.05.2017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opsci.com/world-turtle-day-pictures" TargetMode="External"/><Relationship Id="rId2" Type="http://schemas.openxmlformats.org/officeDocument/2006/relationships/hyperlink" Target="https://en.wikipedia.org/wiki/Turtle" TargetMode="External"/><Relationship Id="rId1" Type="http://schemas.openxmlformats.org/officeDocument/2006/relationships/slideLayout" Target="../slideLayouts/slideLayout2.xml"/><Relationship Id="rId5" Type="http://schemas.openxmlformats.org/officeDocument/2006/relationships/hyperlink" Target="https://yandex.ru/legal/fotki_termsofuse/" TargetMode="External"/><Relationship Id="rId4" Type="http://schemas.openxmlformats.org/officeDocument/2006/relationships/hyperlink" Target="http://yandex.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beach"/>
          <p:cNvPicPr>
            <a:picLocks noChangeAspect="1" noChangeArrowheads="1"/>
          </p:cNvPicPr>
          <p:nvPr/>
        </p:nvPicPr>
        <p:blipFill rotWithShape="1">
          <a:blip r:embed="rId3">
            <a:extLst>
              <a:ext uri="{28A0092B-C50C-407E-A947-70E740481C1C}">
                <a14:useLocalDpi xmlns:a14="http://schemas.microsoft.com/office/drawing/2010/main" val="0"/>
              </a:ext>
            </a:extLst>
          </a:blip>
          <a:srcRect r="11423"/>
          <a:stretch/>
        </p:blipFill>
        <p:spPr bwMode="auto">
          <a:xfrm>
            <a:off x="0" y="0"/>
            <a:ext cx="9121174" cy="685664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67762"/>
            <a:ext cx="8954989"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48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Happy Turtle Day!</a:t>
            </a:r>
            <a:endParaRPr lang="ru-RU" sz="48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Прямоугольник 6"/>
          <p:cNvSpPr/>
          <p:nvPr/>
        </p:nvSpPr>
        <p:spPr>
          <a:xfrm>
            <a:off x="264488" y="4979212"/>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7</a:t>
            </a:r>
          </a:p>
        </p:txBody>
      </p:sp>
      <p:sp>
        <p:nvSpPr>
          <p:cNvPr id="8" name="Прямоугольник 7"/>
          <p:cNvSpPr/>
          <p:nvPr/>
        </p:nvSpPr>
        <p:spPr>
          <a:xfrm>
            <a:off x="58080" y="932996"/>
            <a:ext cx="88388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200" b="1" spc="50" dirty="0" smtClean="0">
                <a:ln w="11430"/>
                <a:solidFill>
                  <a:schemeClr val="bg1"/>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Story for 8-11 Formers</a:t>
            </a:r>
            <a:endParaRPr lang="ru-RU" sz="3200" b="1" spc="50" dirty="0" smtClean="0">
              <a:ln w="11430"/>
              <a:solidFill>
                <a:schemeClr val="bg1"/>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pic>
        <p:nvPicPr>
          <p:cNvPr id="6146" name="Picture 2" descr="Похожее изображение"/>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091" b="89394" l="0" r="99381">
                        <a14:foregroundMark x1="8669" y1="73485" x2="17957" y2="73485"/>
                        <a14:foregroundMark x1="31579" y1="73485" x2="40867" y2="74242"/>
                      </a14:backgroundRemoval>
                    </a14:imgEffect>
                  </a14:imgLayer>
                </a14:imgProps>
              </a:ext>
              <a:ext uri="{28A0092B-C50C-407E-A947-70E740481C1C}">
                <a14:useLocalDpi xmlns:a14="http://schemas.microsoft.com/office/drawing/2010/main" val="0"/>
              </a:ext>
            </a:extLst>
          </a:blip>
          <a:srcRect/>
          <a:stretch>
            <a:fillRect/>
          </a:stretch>
        </p:blipFill>
        <p:spPr bwMode="auto">
          <a:xfrm>
            <a:off x="1703787" y="2492896"/>
            <a:ext cx="6791107" cy="277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34721" y="900311"/>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Tortoises are land animals. Their feet are round and stumpy, adapted for walking on land. They also dig burrows with their strong forelimbs, and slip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________________                 hen </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the sun gets too hot.</a:t>
            </a:r>
            <a:endPar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4863957" y="1988840"/>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  </a:t>
            </a:r>
            <a:r>
              <a:rPr lang="en-US" sz="3600" b="1" kern="0" dirty="0">
                <a:solidFill>
                  <a:srgbClr val="FF0000"/>
                </a:solidFill>
                <a:latin typeface="Arial Black" panose="020B0A04020102020204" pitchFamily="34" charset="0"/>
              </a:rPr>
              <a:t>underground</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932" y="3284984"/>
            <a:ext cx="4369296" cy="34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11560" y="706811"/>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ct val="150000"/>
              </a:lnSpc>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Terrapins live on land and in water, usually in swamps, ponds, lakes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and ______________ . </a:t>
            </a:r>
            <a:endParaRPr lang="ru-RU"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3979097" y="1844824"/>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  rivers</a:t>
            </a:r>
            <a:endParaRPr lang="en-US" sz="3600" b="1" kern="0" dirty="0">
              <a:solidFill>
                <a:srgbClr val="FF0000"/>
              </a:solidFill>
              <a:latin typeface="Arial Black" panose="020B0A040201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114276"/>
            <a:ext cx="50482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33733"/>
            <a:ext cx="4912171" cy="326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251520" y="933337"/>
            <a:ext cx="871296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Turtles are not silent creatures. Some sound like electric motors, some sound like belching humans and some bark like dogs. The red-footed tortoise from South America clucks like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a ____________ .</a:t>
            </a:r>
            <a:endParaRPr lang="ru-RU"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4821169" y="2530471"/>
            <a:ext cx="4143319"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chicken</a:t>
            </a:r>
          </a:p>
        </p:txBody>
      </p:sp>
      <p:sp>
        <p:nvSpPr>
          <p:cNvPr id="4" name="Прямоугольник 3"/>
          <p:cNvSpPr/>
          <p:nvPr/>
        </p:nvSpPr>
        <p:spPr>
          <a:xfrm>
            <a:off x="7092280" y="4037149"/>
            <a:ext cx="1758302" cy="1661993"/>
          </a:xfrm>
          <a:prstGeom prst="rect">
            <a:avLst/>
          </a:prstGeom>
        </p:spPr>
        <p:txBody>
          <a:bodyPr wrap="none">
            <a:spAutoFit/>
          </a:bodyPr>
          <a:lstStyle/>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goose</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duck</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c</a:t>
            </a:r>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hicken</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008000"/>
              </a:solidFill>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4210" y="2814725"/>
            <a:ext cx="462386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Most turtles are omnivores; they eat a variety of different things, depending on their species. Musk turtles eat mollusks, plants, small fish and insects. The </a:t>
            </a:r>
            <a:r>
              <a:rPr lang="en-US" sz="2800" spc="50" dirty="0" err="1">
                <a:ln w="11430"/>
                <a:solidFill>
                  <a:schemeClr val="tx1"/>
                </a:solidFill>
                <a:effectLst>
                  <a:outerShdw blurRad="76200" dist="50800" dir="5400000" algn="tl" rotWithShape="0">
                    <a:srgbClr val="000000">
                      <a:alpha val="65000"/>
                    </a:srgbClr>
                  </a:outerShdw>
                </a:effectLst>
                <a:latin typeface="Arial Black" panose="020B0A04020102020204" pitchFamily="34" charset="0"/>
              </a:rPr>
              <a:t>cooter</a:t>
            </a:r>
            <a:r>
              <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 turtle is mostly vegetarian, and the green sea turtle only eats grasses </a:t>
            </a:r>
            <a:r>
              <a:rPr lang="en-US" sz="28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and ________ . </a:t>
            </a:r>
            <a:endParaRPr lang="ru-RU"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Rectangle 3"/>
          <p:cNvSpPr txBox="1">
            <a:spLocks noChangeArrowheads="1"/>
          </p:cNvSpPr>
          <p:nvPr/>
        </p:nvSpPr>
        <p:spPr bwMode="auto">
          <a:xfrm>
            <a:off x="27745" y="5661248"/>
            <a:ext cx="43204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  </a:t>
            </a:r>
            <a:r>
              <a:rPr lang="en-US" sz="3600" b="1" kern="0" dirty="0">
                <a:solidFill>
                  <a:srgbClr val="FF0000"/>
                </a:solidFill>
                <a:latin typeface="Arial Black" panose="020B0A04020102020204" pitchFamily="34" charset="0"/>
              </a:rPr>
              <a:t>algae</a:t>
            </a:r>
          </a:p>
        </p:txBody>
      </p:sp>
      <p:sp>
        <p:nvSpPr>
          <p:cNvPr id="8" name="Прямоугольник 7"/>
          <p:cNvSpPr/>
          <p:nvPr/>
        </p:nvSpPr>
        <p:spPr>
          <a:xfrm>
            <a:off x="6060354" y="196165"/>
            <a:ext cx="1664238" cy="1661993"/>
          </a:xfrm>
          <a:prstGeom prst="rect">
            <a:avLst/>
          </a:prstGeom>
        </p:spPr>
        <p:txBody>
          <a:bodyPr wrap="none">
            <a:spAutoFit/>
          </a:bodyPr>
          <a:lstStyle/>
          <a:p>
            <a:r>
              <a:rPr lang="en-US" sz="2800" i="1" spc="50" dirty="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a</a:t>
            </a:r>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lgae</a:t>
            </a: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fish</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insects</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008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889" y="1658510"/>
            <a:ext cx="3642850" cy="48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58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343" y="3093845"/>
            <a:ext cx="509695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254210" y="870764"/>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All turtles lay eggs. They find a place on land to lay their eggs, dig a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________ </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into the sand or dirt and then walk away. No species of turtle nurtures their young.</a:t>
            </a:r>
            <a:endParaRPr lang="ru-RU"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Rectangle 3"/>
          <p:cNvSpPr txBox="1">
            <a:spLocks noChangeArrowheads="1"/>
          </p:cNvSpPr>
          <p:nvPr/>
        </p:nvSpPr>
        <p:spPr bwMode="auto">
          <a:xfrm>
            <a:off x="1043608" y="1154896"/>
            <a:ext cx="43204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 nest</a:t>
            </a:r>
            <a:endParaRPr lang="en-US" sz="3600" b="1" kern="0" dirty="0">
              <a:solidFill>
                <a:srgbClr val="FF0000"/>
              </a:solidFill>
              <a:latin typeface="Arial Black" panose="020B0A04020102020204" pitchFamily="34" charset="0"/>
            </a:endParaRPr>
          </a:p>
        </p:txBody>
      </p:sp>
      <p:sp>
        <p:nvSpPr>
          <p:cNvPr id="7" name="Прямоугольник 6"/>
          <p:cNvSpPr/>
          <p:nvPr/>
        </p:nvSpPr>
        <p:spPr>
          <a:xfrm>
            <a:off x="683568" y="4437112"/>
            <a:ext cx="1330814" cy="1661993"/>
          </a:xfrm>
          <a:prstGeom prst="rect">
            <a:avLst/>
          </a:prstGeom>
        </p:spPr>
        <p:txBody>
          <a:bodyPr wrap="none">
            <a:spAutoFit/>
          </a:bodyPr>
          <a:lstStyle/>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nest</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hole</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crack</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008000"/>
              </a:solidFill>
            </a:endParaRPr>
          </a:p>
        </p:txBody>
      </p:sp>
    </p:spTree>
    <p:extLst>
      <p:ext uri="{BB962C8B-B14F-4D97-AF65-F5344CB8AC3E}">
        <p14:creationId xmlns:p14="http://schemas.microsoft.com/office/powerpoint/2010/main" val="3637314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8"/>
            <a:ext cx="9147436" cy="686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0" y="2791946"/>
            <a:ext cx="914400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pair of Russian tortoises went into space. In 1968, the Soviet Union launched </a:t>
            </a:r>
            <a:r>
              <a:rPr lang="en-US" sz="28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Zond</a:t>
            </a:r>
            <a:r>
              <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 5, a space probe that was the first spacecraft to orbit the moon. It returned safely and the tortoises survived</a:t>
            </a:r>
            <a:r>
              <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p>
          <a:p>
            <a:pPr marL="45720" lvl="0" eaLnBrk="1" fontAlgn="auto" hangingPunct="1">
              <a:spcBef>
                <a:spcPct val="20000"/>
              </a:spcBef>
              <a:spcAft>
                <a:spcPts val="300"/>
              </a:spcAft>
              <a:buClr>
                <a:srgbClr val="FA8D3D">
                  <a:lumMod val="75000"/>
                </a:srgbClr>
              </a:buClr>
              <a:buSzPct val="130000"/>
              <a:defRPr/>
            </a:pPr>
            <a:endPar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endPar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endPar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endPar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endPar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They </a:t>
            </a:r>
            <a:r>
              <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had lost about 10 percent of their body weight, but they remained active and showed no loss of </a:t>
            </a:r>
            <a:r>
              <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______________ , </a:t>
            </a:r>
            <a:r>
              <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according to NASA. </a:t>
            </a:r>
            <a:endParaRPr lang="ru-RU"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6" name="Rectangle 3"/>
          <p:cNvSpPr txBox="1">
            <a:spLocks noChangeArrowheads="1"/>
          </p:cNvSpPr>
          <p:nvPr/>
        </p:nvSpPr>
        <p:spPr bwMode="auto">
          <a:xfrm>
            <a:off x="2182821" y="6021288"/>
            <a:ext cx="43204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0000"/>
                </a:solidFill>
                <a:latin typeface="Arial Black" panose="020B0A04020102020204" pitchFamily="34" charset="0"/>
              </a:rPr>
              <a:t>   appetite</a:t>
            </a:r>
            <a:endParaRPr lang="en-US" b="1" kern="0" dirty="0">
              <a:solidFill>
                <a:srgbClr val="FF0000"/>
              </a:solidFill>
              <a:latin typeface="Arial Black" panose="020B0A04020102020204" pitchFamily="34" charset="0"/>
            </a:endParaRPr>
          </a:p>
        </p:txBody>
      </p:sp>
      <p:sp>
        <p:nvSpPr>
          <p:cNvPr id="7" name="Прямоугольник 6"/>
          <p:cNvSpPr/>
          <p:nvPr/>
        </p:nvSpPr>
        <p:spPr>
          <a:xfrm>
            <a:off x="251520" y="2596712"/>
            <a:ext cx="1903342" cy="2092881"/>
          </a:xfrm>
          <a:prstGeom prst="rect">
            <a:avLst/>
          </a:prstGeom>
        </p:spPr>
        <p:txBody>
          <a:bodyPr wrap="none">
            <a:spAutoFit/>
          </a:bodyPr>
          <a:lstStyle/>
          <a:p>
            <a:r>
              <a:rPr lang="en-US" sz="2800" i="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	</a:t>
            </a:r>
          </a:p>
          <a:p>
            <a:r>
              <a:rPr lang="en-US" sz="2800" i="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w</a:t>
            </a:r>
            <a:r>
              <a:rPr lang="en-US" sz="2800" i="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eight</a:t>
            </a:r>
          </a:p>
          <a:p>
            <a:r>
              <a:rPr lang="en-US" sz="2800" i="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appetite</a:t>
            </a:r>
            <a:endParaRPr lang="en-US" sz="2800" i="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eyesight</a:t>
            </a:r>
            <a:endParaRPr lang="ru-RU" sz="2800" i="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FFFF00"/>
              </a:solidFill>
            </a:endParaRPr>
          </a:p>
        </p:txBody>
      </p:sp>
    </p:spTree>
    <p:extLst>
      <p:ext uri="{BB962C8B-B14F-4D97-AF65-F5344CB8AC3E}">
        <p14:creationId xmlns:p14="http://schemas.microsoft.com/office/powerpoint/2010/main" val="442662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073516" cy="53823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1520" y="2744002"/>
            <a:ext cx="446449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Started by the American Tortoise Rescue (ATR) in 2000, the annually celebrated day shines a spotlight on care, conservation and awareness of the oldest living reptiles in the world.</a:t>
            </a:r>
            <a:endPar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4985776" y="5364807"/>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Remember !</a:t>
            </a:r>
            <a:endParaRPr lang="en-US" sz="3600" b="1" kern="0" dirty="0">
              <a:solidFill>
                <a:srgbClr val="FF0000"/>
              </a:solidFill>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497" y="741382"/>
            <a:ext cx="3990935" cy="4005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5873" y="2204864"/>
            <a:ext cx="878783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People celebrate World Turtle Day around the globe through various means and methods. </a:t>
            </a:r>
            <a:r>
              <a:rPr lang="en-US" sz="28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Some create awareness by promoting turtles and tortoises through social media networks. </a:t>
            </a:r>
            <a:r>
              <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Others choose to celebrate by wearing turtle-themed clothing such as T-shirts or hats and by teaching children about tortoises and turtles. </a:t>
            </a:r>
            <a:r>
              <a:rPr lang="en-US" sz="28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Some may choose this time to donate to charities, rescue groups, and organizations that specialize in tortoise and turtle care and conservation.</a:t>
            </a:r>
            <a:endParaRPr lang="en-US" sz="24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5" name="Picture 2" descr="Похожее изображени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91" b="89394" l="0" r="100000">
                        <a14:foregroundMark x1="32508" y1="66667" x2="43034" y2="74242"/>
                        <a14:foregroundMark x1="7121" y1="74242" x2="17028" y2="78030"/>
                      </a14:backgroundRemoval>
                    </a14:imgEffect>
                  </a14:imgLayer>
                </a14:imgProps>
              </a:ext>
              <a:ext uri="{28A0092B-C50C-407E-A947-70E740481C1C}">
                <a14:useLocalDpi xmlns:a14="http://schemas.microsoft.com/office/drawing/2010/main" val="0"/>
              </a:ext>
            </a:extLst>
          </a:blip>
          <a:srcRect/>
          <a:stretch>
            <a:fillRect/>
          </a:stretch>
        </p:blipFill>
        <p:spPr bwMode="auto">
          <a:xfrm>
            <a:off x="185873" y="5252354"/>
            <a:ext cx="4393918" cy="1795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Похожее изображени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91" b="89394" l="0" r="100000">
                        <a14:foregroundMark x1="32508" y1="66667" x2="43034" y2="74242"/>
                        <a14:foregroundMark x1="7121" y1="74242" x2="17028" y2="78030"/>
                      </a14:backgroundRemoval>
                    </a14:imgEffect>
                  </a14:imgLayer>
                </a14:imgProps>
              </a:ext>
              <a:ext uri="{28A0092B-C50C-407E-A947-70E740481C1C}">
                <a14:useLocalDpi xmlns:a14="http://schemas.microsoft.com/office/drawing/2010/main" val="0"/>
              </a:ext>
            </a:extLst>
          </a:blip>
          <a:srcRect/>
          <a:stretch>
            <a:fillRect/>
          </a:stretch>
        </p:blipFill>
        <p:spPr bwMode="auto">
          <a:xfrm>
            <a:off x="3933150" y="4798079"/>
            <a:ext cx="5040560" cy="205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02117" y="451634"/>
            <a:ext cx="8136904"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eaLnBrk="1" hangingPunct="1">
              <a:buClr>
                <a:srgbClr val="A50021"/>
              </a:buClr>
              <a:buNone/>
              <a:defRPr/>
            </a:pPr>
            <a:r>
              <a:rPr lang="en-US" sz="4800" b="1" kern="0" dirty="0" smtClean="0">
                <a:solidFill>
                  <a:srgbClr val="0000FF"/>
                </a:solidFill>
                <a:latin typeface="Arial Black" panose="020B0A04020102020204" pitchFamily="34" charset="0"/>
              </a:rPr>
              <a:t>  Thank You for Visiting </a:t>
            </a:r>
          </a:p>
          <a:p>
            <a:pPr algn="ctr" eaLnBrk="1" hangingPunct="1">
              <a:buClr>
                <a:srgbClr val="A50021"/>
              </a:buClr>
              <a:buNone/>
              <a:defRPr/>
            </a:pPr>
            <a:r>
              <a:rPr lang="en-US" sz="4800" b="1" kern="0" dirty="0" smtClean="0">
                <a:solidFill>
                  <a:srgbClr val="0000FF"/>
                </a:solidFill>
                <a:latin typeface="Arial Black" panose="020B0A04020102020204" pitchFamily="34" charset="0"/>
              </a:rPr>
              <a:t>Happy Turtle Day!</a:t>
            </a:r>
            <a:endParaRPr lang="en-US" sz="4800" b="1" kern="0" dirty="0">
              <a:solidFill>
                <a:srgbClr val="0000FF"/>
              </a:solidFill>
              <a:latin typeface="Arial Black" panose="020B0A04020102020204" pitchFamily="34" charset="0"/>
            </a:endParaRPr>
          </a:p>
        </p:txBody>
      </p:sp>
      <p:pic>
        <p:nvPicPr>
          <p:cNvPr id="5124" name="Picture 4" descr="Картинки по запросу world turtle d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7855453" cy="37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6956" y="0"/>
            <a:ext cx="3948773" cy="193899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en-US" sz="6000" b="1" dirty="0" smtClean="0">
                <a:ln w="11430"/>
                <a:solidFill>
                  <a:srgbClr val="002060"/>
                </a:solidFill>
                <a:effectLst>
                  <a:outerShdw blurRad="80000" dist="40000" dir="5040000" algn="tl">
                    <a:srgbClr val="000000">
                      <a:alpha val="30000"/>
                    </a:srgbClr>
                  </a:outerShdw>
                </a:effectLst>
                <a:latin typeface="Arial Black" panose="020B0A04020102020204" pitchFamily="34" charset="0"/>
              </a:rPr>
              <a:t>May, 23</a:t>
            </a:r>
            <a:r>
              <a:rPr lang="en-US" sz="6000" b="1" baseline="30000" dirty="0" smtClean="0">
                <a:ln w="11430"/>
                <a:solidFill>
                  <a:srgbClr val="002060"/>
                </a:solidFill>
                <a:effectLst>
                  <a:outerShdw blurRad="80000" dist="40000" dir="5040000" algn="tl">
                    <a:srgbClr val="000000">
                      <a:alpha val="30000"/>
                    </a:srgbClr>
                  </a:outerShdw>
                </a:effectLst>
                <a:latin typeface="Arial Black" panose="020B0A04020102020204" pitchFamily="34" charset="0"/>
              </a:rPr>
              <a:t>rd</a:t>
            </a:r>
            <a:endParaRPr lang="en-US" sz="6000" b="1" dirty="0" smtClean="0">
              <a:ln w="11430"/>
              <a:solidFill>
                <a:srgbClr val="002060"/>
              </a:solidFill>
              <a:effectLst>
                <a:outerShdw blurRad="80000" dist="40000" dir="5040000" algn="tl">
                  <a:srgbClr val="000000">
                    <a:alpha val="30000"/>
                  </a:srgbClr>
                </a:outerShdw>
              </a:effectLst>
              <a:latin typeface="Arial Black" panose="020B0A04020102020204" pitchFamily="34" charset="0"/>
            </a:endParaRPr>
          </a:p>
          <a:p>
            <a:pPr lvl="0" algn="ctr"/>
            <a:endParaRPr lang="ru-RU" sz="6000" b="1" dirty="0">
              <a:ln w="11430"/>
              <a:solidFill>
                <a:srgbClr val="002060"/>
              </a:solidFill>
              <a:effectLst>
                <a:outerShdw blurRad="80000" dist="40000" dir="5040000" algn="tl">
                  <a:srgbClr val="000000">
                    <a:alpha val="30000"/>
                  </a:srgbClr>
                </a:outerShdw>
              </a:effectLst>
              <a:latin typeface="Arial Black" panose="020B0A04020102020204" pitchFamily="34" charset="0"/>
            </a:endParaRPr>
          </a:p>
        </p:txBody>
      </p:sp>
      <p:pic>
        <p:nvPicPr>
          <p:cNvPr id="1026" name="Picture 2" descr="Картинки по запросу world turtle d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3781" y="1124744"/>
            <a:ext cx="1049068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04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3" y="1052736"/>
            <a:ext cx="1430200" cy="369332"/>
          </a:xfrm>
          <a:prstGeom prst="rect">
            <a:avLst/>
          </a:prstGeom>
        </p:spPr>
        <p:txBody>
          <a:bodyPr wrap="none">
            <a:spAutoFit/>
          </a:bodyPr>
          <a:lstStyle/>
          <a:p>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Источник</a:t>
            </a:r>
            <a:endParaRPr lang="ru-RU" dirty="0"/>
          </a:p>
        </p:txBody>
      </p:sp>
      <p:sp>
        <p:nvSpPr>
          <p:cNvPr id="4" name="TextBox 3"/>
          <p:cNvSpPr txBox="1"/>
          <p:nvPr/>
        </p:nvSpPr>
        <p:spPr>
          <a:xfrm>
            <a:off x="251521" y="1844824"/>
            <a:ext cx="8424936" cy="1754326"/>
          </a:xfrm>
          <a:prstGeom prst="rect">
            <a:avLst/>
          </a:prstGeom>
          <a:noFill/>
        </p:spPr>
        <p:txBody>
          <a:bodyPr wrap="square" rtlCol="0">
            <a:spAutoFit/>
          </a:bodyPr>
          <a:lstStyle/>
          <a:p>
            <a:r>
              <a:rPr lang="en-US" dirty="0"/>
              <a:t>Turtle </a:t>
            </a:r>
            <a:r>
              <a:rPr lang="en-US" dirty="0">
                <a:hlinkClick r:id="rId2"/>
              </a:rPr>
              <a:t>https://</a:t>
            </a:r>
            <a:r>
              <a:rPr lang="en-US" dirty="0" smtClean="0">
                <a:hlinkClick r:id="rId2"/>
              </a:rPr>
              <a:t>en.wikipedia.org/wiki/Turtle</a:t>
            </a:r>
            <a:r>
              <a:rPr lang="en-US" dirty="0" smtClean="0"/>
              <a:t> </a:t>
            </a:r>
            <a:endParaRPr lang="en-US" dirty="0"/>
          </a:p>
          <a:p>
            <a:r>
              <a:rPr lang="en-US" dirty="0" smtClean="0"/>
              <a:t>It's </a:t>
            </a:r>
            <a:r>
              <a:rPr lang="en-US" dirty="0"/>
              <a:t>World Turtle Day, so here are a bunch of adorable turtles </a:t>
            </a:r>
            <a:r>
              <a:rPr lang="en-US" dirty="0">
                <a:hlinkClick r:id="rId3"/>
              </a:rPr>
              <a:t>http://</a:t>
            </a:r>
            <a:r>
              <a:rPr lang="en-US" dirty="0" smtClean="0">
                <a:hlinkClick r:id="rId3"/>
              </a:rPr>
              <a:t>www.popsci.com/world-turtle-day-pictures</a:t>
            </a:r>
            <a:endParaRPr lang="en-US" dirty="0" smtClean="0"/>
          </a:p>
          <a:p>
            <a:r>
              <a:rPr lang="ru-RU" dirty="0" smtClean="0"/>
              <a:t>Изображения </a:t>
            </a:r>
            <a:r>
              <a:rPr lang="ru-RU" dirty="0"/>
              <a:t>взяты на сайте    </a:t>
            </a:r>
            <a:r>
              <a:rPr lang="ru-RU" u="sng" dirty="0">
                <a:hlinkClick r:id="rId4"/>
              </a:rPr>
              <a:t>http://yandex.ru</a:t>
            </a:r>
            <a:r>
              <a:rPr lang="ru-RU" u="sng" dirty="0"/>
              <a:t>	</a:t>
            </a:r>
            <a:endParaRPr lang="ru-RU" dirty="0"/>
          </a:p>
          <a:p>
            <a:r>
              <a:rPr lang="ru-RU" dirty="0"/>
              <a:t>Условия использования сайта </a:t>
            </a:r>
            <a:r>
              <a:rPr lang="ru-RU" u="sng" dirty="0">
                <a:hlinkClick r:id="rId5"/>
              </a:rPr>
              <a:t>https://yandex.ru/legal/fotki_termsofuse/</a:t>
            </a:r>
            <a:endParaRPr lang="ru-RU" dirty="0"/>
          </a:p>
          <a:p>
            <a:endParaRPr lang="ru-RU" dirty="0"/>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576" y="449997"/>
            <a:ext cx="5998029" cy="599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290520" y="1700808"/>
            <a:ext cx="228105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When did World Turtle Day start?</a:t>
            </a:r>
            <a:endPar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290520" y="4903149"/>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In 2000</a:t>
            </a:r>
            <a:endParaRPr lang="en-US" sz="40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7661" y="2852936"/>
            <a:ext cx="885698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In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2000, the </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year that the summer Olympics were held in Sydney, that Florida electoral boards poured over hanging chads, and Microsoft founder Bill Gates stepped down to focus on his foundation—the American Tortoise Rescue declared May 23rd World Turtle Day. </a:t>
            </a:r>
            <a:endPar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3200"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 </a:t>
            </a:r>
            <a:r>
              <a:rPr lang="en-US" sz="32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goal, according to their official website, is to “help people celebrate and protect turtles and tortoises and their disappearing habitats around the world.”</a:t>
            </a:r>
            <a:endParaRPr lang="ru-RU" sz="32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520526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52" r="-1" b="-44"/>
          <a:stretch/>
        </p:blipFill>
        <p:spPr bwMode="auto">
          <a:xfrm>
            <a:off x="0" y="-6856"/>
            <a:ext cx="9192015" cy="686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456464" y="204848"/>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ct val="150000"/>
              </a:lnSpc>
              <a:spcBef>
                <a:spcPct val="20000"/>
              </a:spcBef>
              <a:spcAft>
                <a:spcPts val="300"/>
              </a:spcAft>
              <a:buClr>
                <a:srgbClr val="FA8D3D">
                  <a:lumMod val="75000"/>
                </a:srgbClr>
              </a:buClr>
              <a:buSzPct val="130000"/>
              <a:defRPr/>
            </a:pPr>
            <a:r>
              <a:rPr lang="en-US" sz="3200" spc="50" dirty="0">
                <a:ln w="11430"/>
                <a:solidFill>
                  <a:schemeClr val="bg1">
                    <a:lumMod val="95000"/>
                  </a:schemeClr>
                </a:solidFill>
                <a:effectLst>
                  <a:outerShdw blurRad="76200" dist="50800" dir="5400000" algn="tl" rotWithShape="0">
                    <a:srgbClr val="000000">
                      <a:alpha val="65000"/>
                    </a:srgbClr>
                  </a:outerShdw>
                </a:effectLst>
                <a:latin typeface="Arial Black" panose="020B0A04020102020204" pitchFamily="34" charset="0"/>
              </a:rPr>
              <a:t>Turtles live on every continent except </a:t>
            </a:r>
            <a:r>
              <a:rPr lang="en-US" sz="3200" spc="50" dirty="0" smtClean="0">
                <a:ln w="11430"/>
                <a:solidFill>
                  <a:schemeClr val="bg1">
                    <a:lumMod val="95000"/>
                  </a:schemeClr>
                </a:solidFill>
                <a:effectLst>
                  <a:outerShdw blurRad="76200" dist="50800" dir="5400000" algn="tl" rotWithShape="0">
                    <a:srgbClr val="000000">
                      <a:alpha val="65000"/>
                    </a:srgbClr>
                  </a:outerShdw>
                </a:effectLst>
                <a:latin typeface="Arial Black" panose="020B0A04020102020204" pitchFamily="34" charset="0"/>
              </a:rPr>
              <a:t>for ___________________.</a:t>
            </a:r>
            <a:endParaRPr lang="en-US" sz="2800" spc="50" dirty="0">
              <a:ln w="11430"/>
              <a:solidFill>
                <a:schemeClr val="bg1">
                  <a:lumMod val="95000"/>
                </a:schemeClr>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4219998" y="980728"/>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0000"/>
                </a:solidFill>
                <a:latin typeface="Arial Black" panose="020B0A04020102020204" pitchFamily="34" charset="0"/>
              </a:rPr>
              <a:t>Antarctica</a:t>
            </a: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2620" b="95985" l="11333" r="87667"/>
                    </a14:imgEffect>
                  </a14:imgLayer>
                </a14:imgProps>
              </a:ext>
              <a:ext uri="{28A0092B-C50C-407E-A947-70E740481C1C}">
                <a14:useLocalDpi xmlns:a14="http://schemas.microsoft.com/office/drawing/2010/main" val="0"/>
              </a:ext>
            </a:extLst>
          </a:blip>
          <a:srcRect l="1778" t="3381" r="2606" b="2677"/>
          <a:stretch/>
        </p:blipFill>
        <p:spPr bwMode="auto">
          <a:xfrm>
            <a:off x="3491880" y="749302"/>
            <a:ext cx="6338226" cy="542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23528" y="2492896"/>
            <a:ext cx="252028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Only about 1 in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______ </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sea turtle eggs survive to adulthood</a:t>
            </a:r>
            <a:endPar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4" name="Rectangle 3"/>
          <p:cNvSpPr txBox="1">
            <a:spLocks noChangeArrowheads="1"/>
          </p:cNvSpPr>
          <p:nvPr/>
        </p:nvSpPr>
        <p:spPr bwMode="auto">
          <a:xfrm>
            <a:off x="344911" y="2141265"/>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0000"/>
                </a:solidFill>
                <a:latin typeface="Arial Black" panose="020B0A04020102020204" pitchFamily="34" charset="0"/>
              </a:rPr>
              <a:t>1000</a:t>
            </a:r>
            <a:endParaRPr lang="en-US" b="1" kern="0" dirty="0">
              <a:solidFill>
                <a:srgbClr val="FF0000"/>
              </a:solidFill>
              <a:latin typeface="Arial Black" panose="020B0A04020102020204" pitchFamily="34" charset="0"/>
            </a:endParaRPr>
          </a:p>
        </p:txBody>
      </p:sp>
      <p:sp>
        <p:nvSpPr>
          <p:cNvPr id="5" name="Прямоугольник 4"/>
          <p:cNvSpPr/>
          <p:nvPr/>
        </p:nvSpPr>
        <p:spPr>
          <a:xfrm>
            <a:off x="2843808" y="4867062"/>
            <a:ext cx="1165704" cy="1661993"/>
          </a:xfrm>
          <a:prstGeom prst="rect">
            <a:avLst/>
          </a:prstGeom>
        </p:spPr>
        <p:txBody>
          <a:bodyPr wrap="none">
            <a:spAutoFit/>
          </a:bodyPr>
          <a:lstStyle/>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100</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500</a:t>
            </a:r>
            <a:endParaRPr lang="ru-RU" sz="2800" i="1" spc="50" dirty="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1000</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008000"/>
              </a:solidFill>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3528" y="944586"/>
            <a:ext cx="838906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Majority of turtle shells are covered in </a:t>
            </a:r>
            <a:r>
              <a:rPr lang="en-US" sz="3200" spc="50" dirty="0" err="1">
                <a:ln w="11430"/>
                <a:solidFill>
                  <a:schemeClr val="tx1"/>
                </a:solidFill>
                <a:effectLst>
                  <a:outerShdw blurRad="76200" dist="50800" dir="5400000" algn="tl" rotWithShape="0">
                    <a:srgbClr val="000000">
                      <a:alpha val="65000"/>
                    </a:srgbClr>
                  </a:outerShdw>
                </a:effectLst>
                <a:latin typeface="Arial Black" panose="020B0A04020102020204" pitchFamily="34" charset="0"/>
              </a:rPr>
              <a:t>scutes</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 and made up of approximately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_______ </a:t>
            </a: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bones.</a:t>
            </a:r>
            <a:endParaRPr lang="ru-RU"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Rectangle 3"/>
          <p:cNvSpPr txBox="1">
            <a:spLocks noChangeArrowheads="1"/>
          </p:cNvSpPr>
          <p:nvPr/>
        </p:nvSpPr>
        <p:spPr bwMode="auto">
          <a:xfrm>
            <a:off x="5004048" y="1772816"/>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smtClean="0">
                <a:solidFill>
                  <a:srgbClr val="FF0000"/>
                </a:solidFill>
                <a:latin typeface="Arial Black" panose="020B0A04020102020204" pitchFamily="34" charset="0"/>
              </a:rPr>
              <a:t>60</a:t>
            </a:r>
            <a:endParaRPr lang="en-US" sz="3600" b="1" kern="0" dirty="0">
              <a:solidFill>
                <a:srgbClr val="FF0000"/>
              </a:solidFill>
              <a:latin typeface="Arial Black" panose="020B0A04020102020204" pitchFamily="34" charset="0"/>
            </a:endParaRPr>
          </a:p>
        </p:txBody>
      </p:sp>
      <p:sp>
        <p:nvSpPr>
          <p:cNvPr id="4" name="Прямоугольник 3"/>
          <p:cNvSpPr/>
          <p:nvPr/>
        </p:nvSpPr>
        <p:spPr>
          <a:xfrm>
            <a:off x="1036425" y="4588755"/>
            <a:ext cx="920445" cy="1661993"/>
          </a:xfrm>
          <a:prstGeom prst="rect">
            <a:avLst/>
          </a:prstGeom>
        </p:spPr>
        <p:txBody>
          <a:bodyPr wrap="none">
            <a:spAutoFit/>
          </a:bodyPr>
          <a:lstStyle/>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30</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60</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r>
              <a:rPr lang="en-US"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rPr>
              <a:t>100</a:t>
            </a:r>
            <a:endParaRPr lang="ru-RU" sz="2800" i="1" spc="50" dirty="0" smtClean="0">
              <a:ln w="11430"/>
              <a:solidFill>
                <a:srgbClr val="008000"/>
              </a:solidFill>
              <a:effectLst>
                <a:outerShdw blurRad="76200" dist="50800" dir="5400000" algn="tl" rotWithShape="0">
                  <a:srgbClr val="000000">
                    <a:alpha val="65000"/>
                  </a:srgbClr>
                </a:outerShdw>
              </a:effectLst>
              <a:latin typeface="Arial Black" panose="020B0A04020102020204" pitchFamily="34" charset="0"/>
            </a:endParaRPr>
          </a:p>
          <a:p>
            <a:endParaRPr lang="ru-RU" i="1" dirty="0">
              <a:solidFill>
                <a:srgbClr val="008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50977"/>
            <a:ext cx="4767897" cy="361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00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4298" y="836712"/>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Turtles spend most of their lives in water. They are adapted for aquatic life, with webbed feet or flippers and a streamlined body. Sea turtles rarely leave the ocean, except to lay eggs in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the ________. </a:t>
            </a:r>
            <a:endParaRPr lang="ru-RU"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6712193" y="2420888"/>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smtClean="0">
                <a:solidFill>
                  <a:srgbClr val="FF0000"/>
                </a:solidFill>
                <a:latin typeface="Arial Black" panose="020B0A04020102020204" pitchFamily="34" charset="0"/>
              </a:rPr>
              <a:t> sand</a:t>
            </a:r>
            <a:endParaRPr lang="en-US" b="1" kern="0" dirty="0">
              <a:solidFill>
                <a:srgbClr val="FF0000"/>
              </a:solidFill>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742" y="3502443"/>
            <a:ext cx="5299793" cy="279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18479" y="966616"/>
            <a:ext cx="82790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Freshwater turtles live in ponds and lakes, and they climb out of the water onto logs or rocks to bask in the </a:t>
            </a:r>
            <a:r>
              <a:rPr lang="en-US" sz="3200" spc="50" dirty="0" smtClean="0">
                <a:ln w="11430"/>
                <a:solidFill>
                  <a:schemeClr val="tx1"/>
                </a:solidFill>
                <a:effectLst>
                  <a:outerShdw blurRad="76200" dist="50800" dir="5400000" algn="tl" rotWithShape="0">
                    <a:srgbClr val="000000">
                      <a:alpha val="65000"/>
                    </a:srgbClr>
                  </a:outerShdw>
                </a:effectLst>
                <a:latin typeface="Arial Black" panose="020B0A04020102020204" pitchFamily="34" charset="0"/>
              </a:rPr>
              <a:t>warm ___________ .</a:t>
            </a:r>
            <a:endParaRPr lang="en-US" sz="2800" spc="50" dirty="0">
              <a:ln w="11430"/>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Rectangle 3"/>
          <p:cNvSpPr txBox="1">
            <a:spLocks noChangeArrowheads="1"/>
          </p:cNvSpPr>
          <p:nvPr/>
        </p:nvSpPr>
        <p:spPr bwMode="auto">
          <a:xfrm>
            <a:off x="5546113" y="1886512"/>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0000"/>
                </a:solidFill>
                <a:latin typeface="Arial Black" panose="020B0A04020102020204" pitchFamily="34" charset="0"/>
              </a:rPr>
              <a:t>sun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281" y="3212976"/>
            <a:ext cx="55911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387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1169</TotalTime>
  <Words>639</Words>
  <Application>Microsoft Office PowerPoint</Application>
  <PresentationFormat>Экран (4:3)</PresentationFormat>
  <Paragraphs>73</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79</cp:revision>
  <dcterms:created xsi:type="dcterms:W3CDTF">2016-01-10T12:56:23Z</dcterms:created>
  <dcterms:modified xsi:type="dcterms:W3CDTF">2017-05-23T19:57:46Z</dcterms:modified>
</cp:coreProperties>
</file>