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7" r:id="rId8"/>
    <p:sldId id="269" r:id="rId9"/>
    <p:sldId id="264" r:id="rId10"/>
    <p:sldId id="265" r:id="rId11"/>
    <p:sldId id="266" r:id="rId12"/>
    <p:sldId id="262" r:id="rId13"/>
    <p:sldId id="268" r:id="rId14"/>
    <p:sldId id="270" r:id="rId15"/>
    <p:sldId id="27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323" autoAdjust="0"/>
  </p:normalViewPr>
  <p:slideViewPr>
    <p:cSldViewPr>
      <p:cViewPr varScale="1">
        <p:scale>
          <a:sx n="57" d="100"/>
          <a:sy n="57" d="100"/>
        </p:scale>
        <p:origin x="-142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B4C71EC6-210F-42DE-9C53-41977AD35B3D}" type="datetimeFigureOut">
              <a:rPr lang="ru-RU" smtClean="0"/>
              <a:t>07.07.2017</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07.07.2017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07.07.2017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B4C71EC6-210F-42DE-9C53-41977AD35B3D}" type="datetimeFigureOut">
              <a:rPr lang="ru-RU" smtClean="0"/>
              <a:t>07.07.2017</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B4C71EC6-210F-42DE-9C53-41977AD35B3D}" type="datetimeFigureOut">
              <a:rPr lang="ru-RU" smtClean="0"/>
              <a:t>07.07.2017</a:t>
            </a:fld>
            <a:endParaRPr lang="ru-RU"/>
          </a:p>
        </p:txBody>
      </p:sp>
      <p:sp>
        <p:nvSpPr>
          <p:cNvPr id="13" name="Slide Number Placeholder 12"/>
          <p:cNvSpPr>
            <a:spLocks noGrp="1"/>
          </p:cNvSpPr>
          <p:nvPr>
            <p:ph type="sldNum" sz="quarter" idx="11"/>
          </p:nvPr>
        </p:nvSpPr>
        <p:spPr/>
        <p:txBody>
          <a:bodyPr/>
          <a:lstStyle/>
          <a:p>
            <a:fld id="{B19B0651-EE4F-4900-A07F-96A6BFA9D0F0}" type="slidenum">
              <a:rPr lang="ru-RU" smtClean="0"/>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4C71EC6-210F-42DE-9C53-41977AD35B3D}" type="datetimeFigureOut">
              <a:rPr lang="ru-RU" smtClean="0"/>
              <a:t>07.07.2017</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B4C71EC6-210F-42DE-9C53-41977AD35B3D}" type="datetimeFigureOut">
              <a:rPr lang="ru-RU" smtClean="0"/>
              <a:t>07.07.2017</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07.07.2017</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07.07.2017</a:t>
            </a:fld>
            <a:endParaRPr lang="ru-RU"/>
          </a:p>
        </p:txBody>
      </p:sp>
      <p:sp>
        <p:nvSpPr>
          <p:cNvPr id="6" name="Slide Number Placeholder 5"/>
          <p:cNvSpPr>
            <a:spLocks noGrp="1"/>
          </p:cNvSpPr>
          <p:nvPr>
            <p:ph type="sldNum" sz="quarter" idx="11"/>
          </p:nvPr>
        </p:nvSpPr>
        <p:spPr/>
        <p:txBody>
          <a:bodyPr/>
          <a:lstStyle/>
          <a:p>
            <a:fld id="{B19B0651-EE4F-4900-A07F-96A6BFA9D0F0}" type="slidenum">
              <a:rPr lang="ru-RU" smtClean="0"/>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B4C71EC6-210F-42DE-9C53-41977AD35B3D}" type="datetimeFigureOut">
              <a:rPr lang="ru-RU" smtClean="0"/>
              <a:t>07.07.2017</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B4C71EC6-210F-42DE-9C53-41977AD35B3D}" type="datetimeFigureOut">
              <a:rPr lang="ru-RU" smtClean="0"/>
              <a:t>07.07.2017</a:t>
            </a:fld>
            <a:endParaRPr lang="ru-RU"/>
          </a:p>
        </p:txBody>
      </p:sp>
      <p:sp>
        <p:nvSpPr>
          <p:cNvPr id="14" name="Slide Number Placeholder 13"/>
          <p:cNvSpPr>
            <a:spLocks noGrp="1"/>
          </p:cNvSpPr>
          <p:nvPr>
            <p:ph type="sldNum" sz="quarter" idx="11"/>
          </p:nvPr>
        </p:nvSpPr>
        <p:spPr/>
        <p:txBody>
          <a:bodyPr/>
          <a:lstStyle/>
          <a:p>
            <a:fld id="{B19B0651-EE4F-4900-A07F-96A6BFA9D0F0}"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4C71EC6-210F-42DE-9C53-41977AD35B3D}" type="datetimeFigureOut">
              <a:rPr lang="ru-RU" smtClean="0"/>
              <a:t>07.07.2017</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yandex.ru/" TargetMode="External"/><Relationship Id="rId2" Type="http://schemas.openxmlformats.org/officeDocument/2006/relationships/hyperlink" Target="http://thinkspacegallery.com/artists/kari-lise-alexander/" TargetMode="External"/><Relationship Id="rId1" Type="http://schemas.openxmlformats.org/officeDocument/2006/relationships/slideLayout" Target="../slideLayouts/slideLayout2.xml"/><Relationship Id="rId4" Type="http://schemas.openxmlformats.org/officeDocument/2006/relationships/hyperlink" Target="https://yandex.ru/legal/fotki_termsofus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140272" y="182880"/>
            <a:ext cx="4694811" cy="1938992"/>
          </a:xfrm>
          <a:prstGeom prst="rect">
            <a:avLst/>
          </a:prstGeom>
        </p:spPr>
        <p:txBody>
          <a:bodyPr wrap="none">
            <a:spAutoFit/>
          </a:bodyPr>
          <a:lstStyle/>
          <a:p>
            <a:pPr algn="r"/>
            <a:r>
              <a:rPr lang="en-US" sz="6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ial Black" panose="020B0A04020102020204" pitchFamily="34" charset="0"/>
              </a:rPr>
              <a:t>Alexander </a:t>
            </a:r>
          </a:p>
          <a:p>
            <a:pPr algn="r"/>
            <a:r>
              <a:rPr lang="en-US" sz="6000" b="1" dirty="0"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ial Black" panose="020B0A04020102020204" pitchFamily="34" charset="0"/>
              </a:rPr>
              <a:t>Kari-</a:t>
            </a:r>
            <a:r>
              <a:rPr lang="en-US" sz="6000" b="1" dirty="0" err="1" smtClean="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ial Black" panose="020B0A04020102020204" pitchFamily="34" charset="0"/>
              </a:rPr>
              <a:t>Lise</a:t>
            </a:r>
            <a:endParaRPr lang="ru-RU" sz="6000" b="1" dirty="0">
              <a:ln w="12700">
                <a:solidFill>
                  <a:schemeClr val="tx2">
                    <a:satMod val="155000"/>
                  </a:schemeClr>
                </a:solidFill>
                <a:prstDash val="solid"/>
              </a:ln>
              <a:solidFill>
                <a:srgbClr val="C00000"/>
              </a:solidFill>
              <a:effectLst>
                <a:outerShdw blurRad="41275" dist="20320" dir="1800000" algn="tl" rotWithShape="0">
                  <a:srgbClr val="000000">
                    <a:alpha val="40000"/>
                  </a:srgbClr>
                </a:outerShdw>
              </a:effectLst>
              <a:latin typeface="Arial Black" panose="020B0A04020102020204" pitchFamily="34" charset="0"/>
            </a:endParaRPr>
          </a:p>
        </p:txBody>
      </p:sp>
      <p:sp>
        <p:nvSpPr>
          <p:cNvPr id="4" name="Прямоугольник 3"/>
          <p:cNvSpPr/>
          <p:nvPr/>
        </p:nvSpPr>
        <p:spPr>
          <a:xfrm>
            <a:off x="3315633" y="3933056"/>
            <a:ext cx="5541047" cy="246221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Автор:</a:t>
            </a:r>
          </a:p>
          <a:p>
            <a:pPr algn="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Ольга Михайловна Степанова</a:t>
            </a:r>
          </a:p>
          <a:p>
            <a:pPr algn="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учитель английского языка </a:t>
            </a:r>
          </a:p>
          <a:p>
            <a:pPr algn="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МБОУ «</a:t>
            </a:r>
            <a:r>
              <a:rPr lang="ru-RU" sz="1600" b="1" spc="50" dirty="0" err="1">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Цивильская</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СОШ</a:t>
            </a:r>
            <a:r>
              <a:rPr lang="en-US"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r>
              <a:rPr lang="en-US"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1 </a:t>
            </a:r>
            <a:endPar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r">
              <a:defRPr/>
            </a:pP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имени Героя Советского Союза </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М.В. Силантьева</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p>
          <a:p>
            <a:pPr algn="r">
              <a:defRPr/>
            </a:pP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города </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 Чувашской Республики</a:t>
            </a:r>
            <a:endParaRPr lang="en-US"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r">
              <a:defRPr/>
            </a:pPr>
            <a:endPar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r">
              <a:defRPr/>
            </a:pPr>
            <a:r>
              <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201</a:t>
            </a:r>
            <a:r>
              <a:rPr lang="en-US"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7</a:t>
            </a:r>
            <a:endPar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5" name="Прямоугольник 4"/>
          <p:cNvSpPr/>
          <p:nvPr/>
        </p:nvSpPr>
        <p:spPr>
          <a:xfrm>
            <a:off x="3468228" y="2148937"/>
            <a:ext cx="5350443" cy="120032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en-US" sz="2400" b="1" spc="50" dirty="0" smtClean="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A Story about the </a:t>
            </a:r>
            <a:r>
              <a:rPr lang="en-US" sz="2400" b="1" spc="50" dirty="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A</a:t>
            </a:r>
            <a:r>
              <a:rPr lang="en-US" sz="2400" b="1" spc="50" dirty="0" smtClean="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merican Artist with her Picture Gallery for 7-11 Formers</a:t>
            </a:r>
            <a:endParaRPr lang="ru-RU" sz="2400" b="1" spc="50" dirty="0" smtClean="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294916"/>
            <a:ext cx="3144667" cy="630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7062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4135689"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bwMode="auto">
          <a:xfrm>
            <a:off x="4531225" y="2793236"/>
            <a:ext cx="4361255"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2800" b="0" dirty="0" smtClean="0">
                <a:effectLst/>
              </a:rPr>
              <a:t>Her </a:t>
            </a:r>
            <a:r>
              <a:rPr lang="en-US" sz="2800" b="0" dirty="0">
                <a:effectLst/>
              </a:rPr>
              <a:t>work often reflects the Norwegian folk art of </a:t>
            </a:r>
            <a:r>
              <a:rPr lang="en-US" sz="2800" b="0" dirty="0" err="1">
                <a:effectLst/>
              </a:rPr>
              <a:t>rosemaling</a:t>
            </a:r>
            <a:r>
              <a:rPr lang="en-US" sz="2800" b="0" dirty="0">
                <a:effectLst/>
              </a:rPr>
              <a:t>. This traditional art is given a contemporary feel in many of Kari-</a:t>
            </a:r>
            <a:r>
              <a:rPr lang="en-US" sz="2800" b="0" dirty="0" err="1">
                <a:effectLst/>
              </a:rPr>
              <a:t>Lise’s</a:t>
            </a:r>
            <a:r>
              <a:rPr lang="en-US" sz="2800" b="0" dirty="0">
                <a:effectLst/>
              </a:rPr>
              <a:t> paintings as it wraps and entwines itself within the composition, sometimes floating as a ghost as if it were an ancestral reminder.</a:t>
            </a:r>
            <a:r>
              <a:rPr lang="en-US" sz="2800" b="0" dirty="0"/>
              <a:t/>
            </a:r>
            <a:br>
              <a:rPr lang="en-US" sz="2800" b="0" dirty="0"/>
            </a:br>
            <a:endParaRPr lang="en-US" sz="2800" b="0" dirty="0">
              <a:ln w="11430"/>
              <a:solidFill>
                <a:srgbClr val="0000FF"/>
              </a:solidFill>
              <a:effectLst>
                <a:outerShdw blurRad="50800" dist="39000" dir="5460000" algn="tl">
                  <a:srgbClr val="000000">
                    <a:alpha val="38000"/>
                  </a:srgbClr>
                </a:outerShdw>
              </a:effectLst>
              <a:latin typeface="Arial Black" panose="020B0A04020102020204" pitchFamily="34" charset="0"/>
            </a:endParaRPr>
          </a:p>
        </p:txBody>
      </p:sp>
    </p:spTree>
    <p:extLst>
      <p:ext uri="{BB962C8B-B14F-4D97-AF65-F5344CB8AC3E}">
        <p14:creationId xmlns:p14="http://schemas.microsoft.com/office/powerpoint/2010/main" val="2729236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1\Desktop\й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4715773" cy="63367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txBox="1">
            <a:spLocks noChangeArrowheads="1"/>
          </p:cNvSpPr>
          <p:nvPr/>
        </p:nvSpPr>
        <p:spPr bwMode="auto">
          <a:xfrm>
            <a:off x="5070093" y="2793236"/>
            <a:ext cx="3817343"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2800" dirty="0">
                <a:effectLst/>
              </a:rPr>
              <a:t>Working from her home studio </a:t>
            </a:r>
            <a:endParaRPr lang="en-US" sz="2800" dirty="0" smtClean="0">
              <a:effectLst/>
            </a:endParaRPr>
          </a:p>
          <a:p>
            <a:pPr marL="45720" lvl="0" algn="r" eaLnBrk="1" fontAlgn="auto" hangingPunct="1">
              <a:spcBef>
                <a:spcPct val="20000"/>
              </a:spcBef>
              <a:spcAft>
                <a:spcPts val="300"/>
              </a:spcAft>
              <a:buClr>
                <a:srgbClr val="FA8D3D">
                  <a:lumMod val="75000"/>
                </a:srgbClr>
              </a:buClr>
              <a:buSzPct val="130000"/>
              <a:defRPr/>
            </a:pPr>
            <a:r>
              <a:rPr lang="en-US" sz="2800" dirty="0" smtClean="0">
                <a:effectLst/>
              </a:rPr>
              <a:t>in </a:t>
            </a:r>
            <a:r>
              <a:rPr lang="en-US" sz="2800" dirty="0">
                <a:effectLst/>
              </a:rPr>
              <a:t>Seattle, </a:t>
            </a:r>
            <a:endParaRPr lang="en-US" sz="2800" dirty="0" smtClean="0">
              <a:effectLst/>
            </a:endParaRPr>
          </a:p>
          <a:p>
            <a:pPr marL="45720" lvl="0" algn="r" eaLnBrk="1" fontAlgn="auto" hangingPunct="1">
              <a:spcBef>
                <a:spcPct val="20000"/>
              </a:spcBef>
              <a:spcAft>
                <a:spcPts val="300"/>
              </a:spcAft>
              <a:buClr>
                <a:srgbClr val="FA8D3D">
                  <a:lumMod val="75000"/>
                </a:srgbClr>
              </a:buClr>
              <a:buSzPct val="130000"/>
              <a:defRPr/>
            </a:pPr>
            <a:r>
              <a:rPr lang="en-US" sz="2800" dirty="0" smtClean="0">
                <a:effectLst/>
              </a:rPr>
              <a:t>Kari-</a:t>
            </a:r>
            <a:r>
              <a:rPr lang="en-US" sz="2800" dirty="0" err="1" smtClean="0">
                <a:effectLst/>
              </a:rPr>
              <a:t>Lise</a:t>
            </a:r>
            <a:r>
              <a:rPr lang="en-US" sz="2800" dirty="0" smtClean="0">
                <a:effectLst/>
              </a:rPr>
              <a:t> </a:t>
            </a:r>
            <a:r>
              <a:rPr lang="en-US" sz="2800" dirty="0">
                <a:effectLst/>
              </a:rPr>
              <a:t>creates paintings that captivate </a:t>
            </a:r>
            <a:endParaRPr lang="en-US" sz="2800" dirty="0" smtClean="0">
              <a:effectLst/>
            </a:endParaRPr>
          </a:p>
          <a:p>
            <a:pPr marL="45720" lvl="0" algn="r" eaLnBrk="1" fontAlgn="auto" hangingPunct="1">
              <a:spcBef>
                <a:spcPct val="20000"/>
              </a:spcBef>
              <a:spcAft>
                <a:spcPts val="300"/>
              </a:spcAft>
              <a:buClr>
                <a:srgbClr val="FA8D3D">
                  <a:lumMod val="75000"/>
                </a:srgbClr>
              </a:buClr>
              <a:buSzPct val="130000"/>
              <a:defRPr/>
            </a:pPr>
            <a:r>
              <a:rPr lang="en-US" sz="2800" dirty="0" smtClean="0">
                <a:effectLst/>
              </a:rPr>
              <a:t>the </a:t>
            </a:r>
            <a:r>
              <a:rPr lang="en-US" sz="2800" dirty="0">
                <a:effectLst/>
              </a:rPr>
              <a:t>viewer. </a:t>
            </a:r>
            <a:r>
              <a:rPr lang="en-US" sz="2800" dirty="0" smtClean="0">
                <a:effectLst/>
              </a:rPr>
              <a:t> She is </a:t>
            </a:r>
            <a:r>
              <a:rPr lang="en-US" sz="2800" dirty="0">
                <a:effectLst/>
              </a:rPr>
              <a:t>currently working with local </a:t>
            </a:r>
            <a:endParaRPr lang="en-US" sz="2800" dirty="0" smtClean="0">
              <a:effectLst/>
            </a:endParaRPr>
          </a:p>
          <a:p>
            <a:pPr marL="45720" lvl="0" algn="r" eaLnBrk="1" fontAlgn="auto" hangingPunct="1">
              <a:spcBef>
                <a:spcPct val="20000"/>
              </a:spcBef>
              <a:spcAft>
                <a:spcPts val="300"/>
              </a:spcAft>
              <a:buClr>
                <a:srgbClr val="FA8D3D">
                  <a:lumMod val="75000"/>
                </a:srgbClr>
              </a:buClr>
              <a:buSzPct val="130000"/>
              <a:defRPr/>
            </a:pPr>
            <a:r>
              <a:rPr lang="en-US" sz="2800" dirty="0" smtClean="0">
                <a:effectLst/>
              </a:rPr>
              <a:t>as </a:t>
            </a:r>
            <a:r>
              <a:rPr lang="en-US" sz="2800" dirty="0">
                <a:effectLst/>
              </a:rPr>
              <a:t>well as international </a:t>
            </a:r>
            <a:endParaRPr lang="en-US" sz="2800" dirty="0" smtClean="0">
              <a:effectLst/>
            </a:endParaRPr>
          </a:p>
          <a:p>
            <a:pPr marL="45720" lvl="0" algn="r" eaLnBrk="1" fontAlgn="auto" hangingPunct="1">
              <a:spcBef>
                <a:spcPct val="20000"/>
              </a:spcBef>
              <a:spcAft>
                <a:spcPts val="300"/>
              </a:spcAft>
              <a:buClr>
                <a:srgbClr val="FA8D3D">
                  <a:lumMod val="75000"/>
                </a:srgbClr>
              </a:buClr>
              <a:buSzPct val="130000"/>
              <a:defRPr/>
            </a:pPr>
            <a:r>
              <a:rPr lang="en-US" sz="2800" dirty="0" smtClean="0">
                <a:effectLst/>
              </a:rPr>
              <a:t>galleries. </a:t>
            </a:r>
            <a:r>
              <a:rPr lang="en-US" sz="2800" dirty="0"/>
              <a:t/>
            </a:r>
            <a:br>
              <a:rPr lang="en-US" sz="2800" dirty="0"/>
            </a:br>
            <a:r>
              <a:rPr lang="en-US" sz="2800" dirty="0" smtClean="0">
                <a:effectLst/>
              </a:rPr>
              <a:t> </a:t>
            </a:r>
            <a:endParaRPr lang="en-US" sz="2800" dirty="0">
              <a:ln w="11430"/>
              <a:solidFill>
                <a:srgbClr val="0000FF"/>
              </a:solidFill>
              <a:effectLst>
                <a:outerShdw blurRad="50800" dist="39000" dir="5460000" algn="tl">
                  <a:srgbClr val="000000">
                    <a:alpha val="38000"/>
                  </a:srgbClr>
                </a:outerShdw>
              </a:effectLst>
              <a:latin typeface="Arial Black" panose="020B0A04020102020204" pitchFamily="34" charset="0"/>
            </a:endParaRPr>
          </a:p>
        </p:txBody>
      </p:sp>
    </p:spTree>
    <p:extLst>
      <p:ext uri="{BB962C8B-B14F-4D97-AF65-F5344CB8AC3E}">
        <p14:creationId xmlns:p14="http://schemas.microsoft.com/office/powerpoint/2010/main" val="118767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4490823"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bwMode="auto">
          <a:xfrm>
            <a:off x="4814350" y="3068960"/>
            <a:ext cx="4329649"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r>
              <a:rPr lang="en-US" sz="2400" dirty="0" smtClean="0">
                <a:effectLst/>
              </a:rPr>
              <a:t>KA</a:t>
            </a:r>
            <a:r>
              <a:rPr lang="en-US" sz="2400" dirty="0">
                <a:effectLst/>
              </a:rPr>
              <a:t>:  I usually get up get my coffee and then go out to take care of my 2 rabbits Horace and Willa. I might dabble in my garden for while too.  After that I’m usually painting for 8 to 12 hours a day depending on what projects I have going on. When I’m not painting I love spending time out in the wilds of the Pacific Northwest with my husband Michael and our two dogs Tyrant and Sugar. We do lots of hiking and exploring. I’m always looking for new inspiration and adventures.</a:t>
            </a:r>
          </a:p>
          <a:p>
            <a:pPr marL="45720" lvl="0" algn="l" eaLnBrk="1" fontAlgn="auto" hangingPunct="1">
              <a:spcBef>
                <a:spcPct val="20000"/>
              </a:spcBef>
              <a:spcAft>
                <a:spcPts val="300"/>
              </a:spcAft>
              <a:buClr>
                <a:srgbClr val="FA8D3D">
                  <a:lumMod val="75000"/>
                </a:srgbClr>
              </a:buClr>
              <a:buSzPct val="130000"/>
              <a:defRPr/>
            </a:pPr>
            <a:endParaRPr lang="en-US" sz="2400" dirty="0">
              <a:ln w="11430"/>
              <a:solidFill>
                <a:srgbClr val="0000FF"/>
              </a:solidFill>
              <a:effectLst>
                <a:outerShdw blurRad="50800" dist="39000" dir="5460000" algn="tl">
                  <a:srgbClr val="000000">
                    <a:alpha val="38000"/>
                  </a:srgbClr>
                </a:outerShdw>
              </a:effectLst>
              <a:latin typeface="Arial Black" panose="020B0A04020102020204" pitchFamily="34" charset="0"/>
            </a:endParaRPr>
          </a:p>
        </p:txBody>
      </p:sp>
      <p:sp>
        <p:nvSpPr>
          <p:cNvPr id="2" name="Прямоугольник 1"/>
          <p:cNvSpPr/>
          <p:nvPr/>
        </p:nvSpPr>
        <p:spPr>
          <a:xfrm>
            <a:off x="243099" y="260648"/>
            <a:ext cx="4572000" cy="1569660"/>
          </a:xfrm>
          <a:prstGeom prst="rect">
            <a:avLst/>
          </a:prstGeom>
        </p:spPr>
        <p:txBody>
          <a:bodyPr>
            <a:spAutoFit/>
          </a:bodyPr>
          <a:lstStyle/>
          <a:p>
            <a:r>
              <a:rPr lang="en-US" sz="2400" b="1" dirty="0">
                <a:solidFill>
                  <a:srgbClr val="C00000"/>
                </a:solidFill>
              </a:rPr>
              <a:t>What’s your daily life like? What are some things you do when you’re not painting / making art?</a:t>
            </a:r>
            <a:endParaRPr lang="en-US" sz="2400" b="1" dirty="0">
              <a:solidFill>
                <a:srgbClr val="C00000"/>
              </a:solidFill>
            </a:endParaRPr>
          </a:p>
        </p:txBody>
      </p:sp>
    </p:spTree>
    <p:extLst>
      <p:ext uri="{BB962C8B-B14F-4D97-AF65-F5344CB8AC3E}">
        <p14:creationId xmlns:p14="http://schemas.microsoft.com/office/powerpoint/2010/main" val="263289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6055"/>
          <a:stretch/>
        </p:blipFill>
        <p:spPr bwMode="auto">
          <a:xfrm>
            <a:off x="4355976" y="332655"/>
            <a:ext cx="4643367" cy="628148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bwMode="auto">
          <a:xfrm>
            <a:off x="100986" y="2924944"/>
            <a:ext cx="4254990"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2400" i="1" dirty="0">
                <a:effectLst/>
              </a:rPr>
              <a:t>“Being creative is the most challenging part about being an artist. And what I mean by that is, coming up with new concepts that are inspiring and not the same old, same old. Which can be really challenging. Especially if you’re on social media, being bombarded with what’s going on in the art world on a daily basis. You think you have an original idea but you’ve subconsciously somehow picked it up from somewhere </a:t>
            </a:r>
            <a:r>
              <a:rPr lang="en-US" sz="2400" i="1" dirty="0" smtClean="0">
                <a:effectLst/>
              </a:rPr>
              <a:t>else…”</a:t>
            </a:r>
            <a:endParaRPr lang="en-US" sz="2400" dirty="0">
              <a:ln w="11430"/>
              <a:solidFill>
                <a:srgbClr val="0000FF"/>
              </a:solidFill>
              <a:effectLst>
                <a:outerShdw blurRad="50800" dist="39000" dir="5460000" algn="tl">
                  <a:srgbClr val="000000">
                    <a:alpha val="38000"/>
                  </a:srgbClr>
                </a:outerShdw>
              </a:effectLst>
              <a:latin typeface="Arial Black" panose="020B0A04020102020204" pitchFamily="34" charset="0"/>
            </a:endParaRPr>
          </a:p>
        </p:txBody>
      </p:sp>
    </p:spTree>
    <p:extLst>
      <p:ext uri="{BB962C8B-B14F-4D97-AF65-F5344CB8AC3E}">
        <p14:creationId xmlns:p14="http://schemas.microsoft.com/office/powerpoint/2010/main" val="395514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491220"/>
            <a:ext cx="8424807" cy="707886"/>
          </a:xfrm>
          <a:prstGeom prst="rect">
            <a:avLst/>
          </a:prstGeom>
        </p:spPr>
        <p:txBody>
          <a:bodyPr wrap="none">
            <a:spAutoFit/>
          </a:bodyPr>
          <a:lstStyle/>
          <a:p>
            <a:r>
              <a:rPr lang="en-US" sz="4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rPr>
              <a:t>Thank you for Your Attention!</a:t>
            </a:r>
            <a:endParaRPr lang="ru-RU"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Black" panose="020B0A04020102020204" pitchFamily="34" charset="0"/>
            </a:endParaRPr>
          </a:p>
        </p:txBody>
      </p:sp>
    </p:spTree>
    <p:extLst>
      <p:ext uri="{BB962C8B-B14F-4D97-AF65-F5344CB8AC3E}">
        <p14:creationId xmlns:p14="http://schemas.microsoft.com/office/powerpoint/2010/main" val="738897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412776"/>
            <a:ext cx="8208912" cy="2031325"/>
          </a:xfrm>
          <a:prstGeom prst="rect">
            <a:avLst/>
          </a:prstGeom>
        </p:spPr>
        <p:txBody>
          <a:bodyPr wrap="square">
            <a:spAutoFit/>
          </a:bodyPr>
          <a:lstStyle/>
          <a:p>
            <a:r>
              <a:rPr lang="en-US" dirty="0" smtClean="0"/>
              <a:t>Source:</a:t>
            </a:r>
          </a:p>
          <a:p>
            <a:r>
              <a:rPr lang="en-US" dirty="0" smtClean="0"/>
              <a:t>Alexander Kari-</a:t>
            </a:r>
            <a:r>
              <a:rPr lang="en-US" dirty="0" err="1" smtClean="0"/>
              <a:t>Lise</a:t>
            </a:r>
            <a:r>
              <a:rPr lang="en-US" dirty="0" smtClean="0"/>
              <a:t> biography and works  </a:t>
            </a:r>
            <a:r>
              <a:rPr lang="en-US" dirty="0" smtClean="0">
                <a:hlinkClick r:id="rId2"/>
              </a:rPr>
              <a:t>http</a:t>
            </a:r>
            <a:r>
              <a:rPr lang="en-US" dirty="0">
                <a:hlinkClick r:id="rId2"/>
              </a:rPr>
              <a:t>://thinkspacegallery.com/artists/kari-lise-alexander</a:t>
            </a:r>
            <a:r>
              <a:rPr lang="en-US" dirty="0" smtClean="0">
                <a:hlinkClick r:id="rId2"/>
              </a:rPr>
              <a:t>/</a:t>
            </a:r>
            <a:r>
              <a:rPr lang="en-US" dirty="0" smtClean="0"/>
              <a:t> </a:t>
            </a:r>
          </a:p>
          <a:p>
            <a:endParaRPr lang="en-US" dirty="0"/>
          </a:p>
          <a:p>
            <a:r>
              <a:rPr lang="en-US" dirty="0" smtClean="0"/>
              <a:t> </a:t>
            </a:r>
            <a:r>
              <a:rPr lang="ru-RU" dirty="0"/>
              <a:t>Изображения взяты на сайте    </a:t>
            </a:r>
            <a:r>
              <a:rPr lang="ru-RU" u="sng" dirty="0">
                <a:hlinkClick r:id="rId3"/>
              </a:rPr>
              <a:t>http://yandex.ru</a:t>
            </a:r>
            <a:r>
              <a:rPr lang="ru-RU" u="sng" dirty="0"/>
              <a:t>	</a:t>
            </a:r>
            <a:endParaRPr lang="ru-RU" dirty="0"/>
          </a:p>
          <a:p>
            <a:r>
              <a:rPr lang="ru-RU" dirty="0"/>
              <a:t>Условия использования сайта </a:t>
            </a:r>
            <a:r>
              <a:rPr lang="ru-RU" u="sng" dirty="0">
                <a:hlinkClick r:id="rId4"/>
              </a:rPr>
              <a:t>https://yandex.ru/legal/fotki_termsofuse/</a:t>
            </a:r>
            <a:endParaRPr lang="en-US" dirty="0" smtClean="0"/>
          </a:p>
          <a:p>
            <a:r>
              <a:rPr lang="en-US" dirty="0" smtClean="0"/>
              <a:t> </a:t>
            </a:r>
            <a:endParaRPr lang="ru-RU" dirty="0"/>
          </a:p>
        </p:txBody>
      </p:sp>
    </p:spTree>
    <p:extLst>
      <p:ext uri="{BB962C8B-B14F-4D97-AF65-F5344CB8AC3E}">
        <p14:creationId xmlns:p14="http://schemas.microsoft.com/office/powerpoint/2010/main" val="120035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569" y="1044561"/>
            <a:ext cx="7920880" cy="3864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0" y="5013176"/>
            <a:ext cx="9144000" cy="1754326"/>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rPr>
              <a:t>“I’ve </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rPr>
              <a:t>always been inspired by Nordic fairy tales, folklore and legends. This particular focus on shape-shifting women in these legends really summed up what I had already been painting and I just expanded on it. Women that are secretive, vulnerable, mysterious and possibly not quite human. I think that it’s a very fascinating subject to explore and it was a natural evolution for me with my painting</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rPr>
              <a:t>.”</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panose="020B0A04020102020204" pitchFamily="34" charset="0"/>
            </a:endParaRPr>
          </a:p>
        </p:txBody>
      </p:sp>
      <p:sp>
        <p:nvSpPr>
          <p:cNvPr id="5" name="Прямоугольник 4"/>
          <p:cNvSpPr/>
          <p:nvPr/>
        </p:nvSpPr>
        <p:spPr>
          <a:xfrm>
            <a:off x="442522" y="25620"/>
            <a:ext cx="8161926" cy="1077218"/>
          </a:xfrm>
          <a:prstGeom prst="rect">
            <a:avLst/>
          </a:prstGeom>
        </p:spPr>
        <p:txBody>
          <a:bodyPr wrap="square">
            <a:spAutoFit/>
          </a:bodyPr>
          <a:lstStyle/>
          <a:p>
            <a:pPr marL="45720" lvl="0" algn="ctr">
              <a:spcBef>
                <a:spcPct val="20000"/>
              </a:spcBef>
              <a:spcAft>
                <a:spcPts val="300"/>
              </a:spcAft>
              <a:buClr>
                <a:srgbClr val="FA8D3D">
                  <a:lumMod val="75000"/>
                </a:srgbClr>
              </a:buClr>
              <a:buSzPct val="130000"/>
              <a:defRPr/>
            </a:pPr>
            <a:r>
              <a:rPr lang="en-US" sz="3200" dirty="0" smtClean="0">
                <a:ln w="11430">
                  <a:solidFill>
                    <a:schemeClr val="bg1"/>
                  </a:solidFill>
                </a:ln>
                <a:solidFill>
                  <a:srgbClr val="FF0000"/>
                </a:solidFill>
                <a:effectLst>
                  <a:outerShdw blurRad="50800" dist="39000" dir="5460000" algn="tl">
                    <a:srgbClr val="000000">
                      <a:alpha val="38000"/>
                    </a:srgbClr>
                  </a:outerShdw>
                </a:effectLst>
                <a:latin typeface="Arial Black" panose="020B0A04020102020204" pitchFamily="34" charset="0"/>
              </a:rPr>
              <a:t>Meet Alexander Kari-</a:t>
            </a:r>
            <a:r>
              <a:rPr lang="en-US" sz="3200" dirty="0" err="1" smtClean="0">
                <a:ln w="11430">
                  <a:solidFill>
                    <a:schemeClr val="bg1"/>
                  </a:solidFill>
                </a:ln>
                <a:solidFill>
                  <a:srgbClr val="FF0000"/>
                </a:solidFill>
                <a:effectLst>
                  <a:outerShdw blurRad="50800" dist="39000" dir="5460000" algn="tl">
                    <a:srgbClr val="000000">
                      <a:alpha val="38000"/>
                    </a:srgbClr>
                  </a:outerShdw>
                </a:effectLst>
                <a:latin typeface="Arial Black" panose="020B0A04020102020204" pitchFamily="34" charset="0"/>
              </a:rPr>
              <a:t>Lise</a:t>
            </a:r>
            <a:r>
              <a:rPr lang="en-US" sz="3200" dirty="0">
                <a:ln w="11430">
                  <a:solidFill>
                    <a:schemeClr val="bg1"/>
                  </a:solidFill>
                </a:ln>
                <a:solidFill>
                  <a:srgbClr val="FF0000"/>
                </a:solidFill>
                <a:effectLst>
                  <a:outerShdw blurRad="50800" dist="39000" dir="5460000" algn="tl">
                    <a:srgbClr val="000000">
                      <a:alpha val="38000"/>
                    </a:srgbClr>
                  </a:outerShdw>
                </a:effectLst>
                <a:latin typeface="Arial Black" panose="020B0A04020102020204" pitchFamily="34" charset="0"/>
              </a:rPr>
              <a:t>,</a:t>
            </a:r>
            <a:r>
              <a:rPr lang="en-US" sz="3200" dirty="0" smtClean="0">
                <a:ln w="11430">
                  <a:solidFill>
                    <a:schemeClr val="bg1"/>
                  </a:solidFill>
                </a:ln>
                <a:solidFill>
                  <a:srgbClr val="FF0000"/>
                </a:solidFill>
                <a:effectLst>
                  <a:outerShdw blurRad="50800" dist="39000" dir="5460000" algn="tl">
                    <a:srgbClr val="000000">
                      <a:alpha val="38000"/>
                    </a:srgbClr>
                  </a:outerShdw>
                </a:effectLst>
                <a:latin typeface="Arial Black" panose="020B0A04020102020204" pitchFamily="34" charset="0"/>
              </a:rPr>
              <a:t>                 Seattle, Los Angeles, USA</a:t>
            </a:r>
            <a:endParaRPr lang="en-US" sz="3200" dirty="0">
              <a:ln w="11430">
                <a:solidFill>
                  <a:schemeClr val="bg1"/>
                </a:solidFill>
              </a:ln>
              <a:solidFill>
                <a:srgbClr val="FF0000"/>
              </a:solidFill>
              <a:effectLst>
                <a:outerShdw blurRad="50800" dist="39000" dir="5460000" algn="tl">
                  <a:srgbClr val="000000">
                    <a:alpha val="38000"/>
                  </a:srgbClr>
                </a:outerShdw>
              </a:effectLst>
              <a:latin typeface="Arial Black" panose="020B0A04020102020204" pitchFamily="34" charset="0"/>
            </a:endParaRPr>
          </a:p>
        </p:txBody>
      </p:sp>
    </p:spTree>
    <p:extLst>
      <p:ext uri="{BB962C8B-B14F-4D97-AF65-F5344CB8AC3E}">
        <p14:creationId xmlns:p14="http://schemas.microsoft.com/office/powerpoint/2010/main" val="1365502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4916" y="260648"/>
            <a:ext cx="6321538"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2"/>
          <p:cNvSpPr txBox="1">
            <a:spLocks noChangeArrowheads="1"/>
          </p:cNvSpPr>
          <p:nvPr/>
        </p:nvSpPr>
        <p:spPr bwMode="auto">
          <a:xfrm>
            <a:off x="123439" y="2793236"/>
            <a:ext cx="2400505"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2800" dirty="0">
                <a:effectLst/>
              </a:rPr>
              <a:t>Kari-</a:t>
            </a:r>
            <a:r>
              <a:rPr lang="en-US" sz="2800" dirty="0" err="1">
                <a:effectLst/>
              </a:rPr>
              <a:t>Lise</a:t>
            </a:r>
            <a:r>
              <a:rPr lang="en-US" sz="2800" dirty="0">
                <a:effectLst/>
              </a:rPr>
              <a:t> Alexander’s work is rooted in the old folklore of her Scandinavian heritage as well as inspired by her home in the Pacific Northwest.</a:t>
            </a:r>
            <a:endParaRPr lang="en-US" sz="2800" dirty="0">
              <a:ln w="11430"/>
              <a:solidFill>
                <a:srgbClr val="0000FF"/>
              </a:solidFill>
              <a:effectLst>
                <a:outerShdw blurRad="50800" dist="39000" dir="5460000" algn="tl">
                  <a:srgbClr val="000000">
                    <a:alpha val="38000"/>
                  </a:srgbClr>
                </a:outerShdw>
              </a:effectLst>
              <a:latin typeface="Arial Black" panose="020B0A04020102020204" pitchFamily="34" charset="0"/>
            </a:endParaRPr>
          </a:p>
        </p:txBody>
      </p:sp>
    </p:spTree>
    <p:extLst>
      <p:ext uri="{BB962C8B-B14F-4D97-AF65-F5344CB8AC3E}">
        <p14:creationId xmlns:p14="http://schemas.microsoft.com/office/powerpoint/2010/main" val="2891933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3954" y="404664"/>
            <a:ext cx="4551182"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bwMode="auto">
          <a:xfrm>
            <a:off x="253231" y="2636912"/>
            <a:ext cx="2461365"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lnSpc>
                <a:spcPct val="150000"/>
              </a:lnSpc>
              <a:spcBef>
                <a:spcPct val="20000"/>
              </a:spcBef>
              <a:spcAft>
                <a:spcPts val="300"/>
              </a:spcAft>
              <a:buClr>
                <a:srgbClr val="FA8D3D">
                  <a:lumMod val="75000"/>
                </a:srgbClr>
              </a:buClr>
              <a:buSzPct val="130000"/>
              <a:defRPr/>
            </a:pPr>
            <a:r>
              <a:rPr lang="en-US" sz="2800" dirty="0">
                <a:effectLst/>
              </a:rPr>
              <a:t>At a young age, Kari-</a:t>
            </a:r>
            <a:r>
              <a:rPr lang="en-US" sz="2800" dirty="0" err="1">
                <a:effectLst/>
              </a:rPr>
              <a:t>Lise</a:t>
            </a:r>
            <a:r>
              <a:rPr lang="en-US" sz="2800" dirty="0">
                <a:effectLst/>
              </a:rPr>
              <a:t> was always experimenting with paints, pencils, pastels and anything else she could get her hands on.</a:t>
            </a:r>
            <a:endParaRPr lang="en-US" sz="2800" dirty="0">
              <a:ln w="11430"/>
              <a:solidFill>
                <a:srgbClr val="0000FF"/>
              </a:solidFill>
              <a:effectLst>
                <a:outerShdw blurRad="50800" dist="39000" dir="5460000" algn="tl">
                  <a:srgbClr val="000000">
                    <a:alpha val="38000"/>
                  </a:srgbClr>
                </a:outerShdw>
              </a:effectLst>
              <a:latin typeface="Arial Black" panose="020B0A04020102020204" pitchFamily="34" charset="0"/>
            </a:endParaRPr>
          </a:p>
        </p:txBody>
      </p:sp>
    </p:spTree>
    <p:extLst>
      <p:ext uri="{BB962C8B-B14F-4D97-AF65-F5344CB8AC3E}">
        <p14:creationId xmlns:p14="http://schemas.microsoft.com/office/powerpoint/2010/main" val="282047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7" y="260648"/>
            <a:ext cx="5353467"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bwMode="auto">
          <a:xfrm>
            <a:off x="5676994" y="2420888"/>
            <a:ext cx="3251658"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2800" dirty="0">
                <a:effectLst/>
              </a:rPr>
              <a:t>In 2000, she studied fine art for two semesters but left college to pursue other interests. It wasn’t until spring of 2009 that her heart led her back to painting and she hasn’t stopped since.</a:t>
            </a:r>
            <a:endParaRPr lang="en-US" sz="2800" dirty="0">
              <a:ln w="11430"/>
              <a:solidFill>
                <a:srgbClr val="0000FF"/>
              </a:solidFill>
              <a:effectLst>
                <a:outerShdw blurRad="50800" dist="39000" dir="5460000" algn="tl">
                  <a:srgbClr val="000000">
                    <a:alpha val="38000"/>
                  </a:srgbClr>
                </a:outerShdw>
              </a:effectLst>
              <a:latin typeface="Arial Black" panose="020B0A04020102020204" pitchFamily="34" charset="0"/>
            </a:endParaRPr>
          </a:p>
        </p:txBody>
      </p:sp>
    </p:spTree>
    <p:extLst>
      <p:ext uri="{BB962C8B-B14F-4D97-AF65-F5344CB8AC3E}">
        <p14:creationId xmlns:p14="http://schemas.microsoft.com/office/powerpoint/2010/main" val="401218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718" y="332656"/>
            <a:ext cx="6170487"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bwMode="auto">
          <a:xfrm>
            <a:off x="17801" y="2757232"/>
            <a:ext cx="2826007"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en-US" sz="2800" dirty="0">
                <a:effectLst/>
              </a:rPr>
              <a:t>Her style captures the unique qualities of both her heritage and her home. Combining them she’s able to create surreal worlds and explore common themes between the two.</a:t>
            </a:r>
            <a:endParaRPr lang="en-US" sz="2800" dirty="0">
              <a:ln w="11430"/>
              <a:solidFill>
                <a:srgbClr val="0000FF"/>
              </a:solidFill>
              <a:effectLst>
                <a:outerShdw blurRad="50800" dist="39000" dir="5460000" algn="tl">
                  <a:srgbClr val="000000">
                    <a:alpha val="38000"/>
                  </a:srgbClr>
                </a:outerShdw>
              </a:effectLst>
              <a:latin typeface="Arial Black" panose="020B0A04020102020204" pitchFamily="34" charset="0"/>
            </a:endParaRPr>
          </a:p>
        </p:txBody>
      </p:sp>
    </p:spTree>
    <p:extLst>
      <p:ext uri="{BB962C8B-B14F-4D97-AF65-F5344CB8AC3E}">
        <p14:creationId xmlns:p14="http://schemas.microsoft.com/office/powerpoint/2010/main" val="423999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6336704"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bwMode="auto">
          <a:xfrm>
            <a:off x="6741863" y="2492896"/>
            <a:ext cx="2196412"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lnSpc>
                <a:spcPct val="150000"/>
              </a:lnSpc>
              <a:spcBef>
                <a:spcPct val="20000"/>
              </a:spcBef>
              <a:spcAft>
                <a:spcPts val="300"/>
              </a:spcAft>
              <a:buClr>
                <a:srgbClr val="FA8D3D">
                  <a:lumMod val="75000"/>
                </a:srgbClr>
              </a:buClr>
              <a:buSzPct val="130000"/>
              <a:defRPr/>
            </a:pPr>
            <a:r>
              <a:rPr lang="en-US" sz="2800" dirty="0">
                <a:effectLst/>
              </a:rPr>
              <a:t>Kari-</a:t>
            </a:r>
            <a:r>
              <a:rPr lang="en-US" sz="2800" dirty="0" err="1">
                <a:effectLst/>
              </a:rPr>
              <a:t>Lise’s</a:t>
            </a:r>
            <a:r>
              <a:rPr lang="en-US" sz="2800" dirty="0">
                <a:effectLst/>
              </a:rPr>
              <a:t> work often reflects these worlds by the women, nature, and animals painted in them.</a:t>
            </a:r>
            <a:endParaRPr lang="en-US" sz="2800" dirty="0">
              <a:ln w="11430"/>
              <a:solidFill>
                <a:srgbClr val="0000FF"/>
              </a:solidFill>
              <a:effectLst>
                <a:outerShdw blurRad="50800" dist="39000" dir="5460000" algn="tl">
                  <a:srgbClr val="000000">
                    <a:alpha val="38000"/>
                  </a:srgbClr>
                </a:outerShdw>
              </a:effectLst>
              <a:latin typeface="Arial Black" panose="020B0A04020102020204" pitchFamily="34" charset="0"/>
            </a:endParaRPr>
          </a:p>
        </p:txBody>
      </p:sp>
    </p:spTree>
    <p:extLst>
      <p:ext uri="{BB962C8B-B14F-4D97-AF65-F5344CB8AC3E}">
        <p14:creationId xmlns:p14="http://schemas.microsoft.com/office/powerpoint/2010/main" val="135488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446" y="0"/>
            <a:ext cx="1030099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bwMode="auto">
          <a:xfrm>
            <a:off x="347109" y="5445224"/>
            <a:ext cx="8553886"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eaLnBrk="1" fontAlgn="auto" hangingPunct="1">
              <a:spcBef>
                <a:spcPct val="20000"/>
              </a:spcBef>
              <a:spcAft>
                <a:spcPts val="300"/>
              </a:spcAft>
              <a:buClr>
                <a:srgbClr val="FA8D3D">
                  <a:lumMod val="75000"/>
                </a:srgbClr>
              </a:buClr>
              <a:buSzPct val="130000"/>
              <a:defRPr/>
            </a:pPr>
            <a:r>
              <a:rPr lang="en-US" sz="2800" dirty="0">
                <a:solidFill>
                  <a:srgbClr val="FFFF00"/>
                </a:solidFill>
                <a:effectLst/>
              </a:rPr>
              <a:t>Her work tends to leave the viewer feeling as if they are experiencing the same private moment in time as the subjects.</a:t>
            </a:r>
            <a:endParaRPr lang="en-US" sz="2800" dirty="0">
              <a:ln w="11430"/>
              <a:solidFill>
                <a:srgbClr val="FFFF00"/>
              </a:solidFill>
              <a:effectLst>
                <a:outerShdw blurRad="50800" dist="39000" dir="5460000" algn="tl">
                  <a:srgbClr val="000000">
                    <a:alpha val="38000"/>
                  </a:srgbClr>
                </a:outerShdw>
              </a:effectLst>
              <a:latin typeface="Arial Black" panose="020B0A04020102020204" pitchFamily="34" charset="0"/>
            </a:endParaRPr>
          </a:p>
        </p:txBody>
      </p:sp>
    </p:spTree>
    <p:extLst>
      <p:ext uri="{BB962C8B-B14F-4D97-AF65-F5344CB8AC3E}">
        <p14:creationId xmlns:p14="http://schemas.microsoft.com/office/powerpoint/2010/main" val="22092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94781"/>
            <a:ext cx="7864899"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txBox="1">
            <a:spLocks noChangeArrowheads="1"/>
          </p:cNvSpPr>
          <p:nvPr/>
        </p:nvSpPr>
        <p:spPr bwMode="auto">
          <a:xfrm>
            <a:off x="1907705" y="692696"/>
            <a:ext cx="6531806"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r" eaLnBrk="1" fontAlgn="auto" hangingPunct="1">
              <a:spcBef>
                <a:spcPct val="20000"/>
              </a:spcBef>
              <a:spcAft>
                <a:spcPts val="300"/>
              </a:spcAft>
              <a:buClr>
                <a:srgbClr val="FA8D3D">
                  <a:lumMod val="75000"/>
                </a:srgbClr>
              </a:buClr>
              <a:buSzPct val="130000"/>
              <a:defRPr/>
            </a:pPr>
            <a:r>
              <a:rPr lang="en-US" sz="2800" dirty="0">
                <a:solidFill>
                  <a:srgbClr val="C00000"/>
                </a:solidFill>
                <a:effectLst/>
              </a:rPr>
              <a:t>Kari-</a:t>
            </a:r>
            <a:r>
              <a:rPr lang="en-US" sz="2800" dirty="0" err="1">
                <a:solidFill>
                  <a:srgbClr val="C00000"/>
                </a:solidFill>
                <a:effectLst/>
              </a:rPr>
              <a:t>Lise</a:t>
            </a:r>
            <a:r>
              <a:rPr lang="en-US" sz="2800" dirty="0">
                <a:solidFill>
                  <a:srgbClr val="C00000"/>
                </a:solidFill>
                <a:effectLst/>
              </a:rPr>
              <a:t> works from her home studio in Seattle, WA where she lives </a:t>
            </a:r>
            <a:endParaRPr lang="en-US" sz="2800" dirty="0" smtClean="0">
              <a:solidFill>
                <a:srgbClr val="C00000"/>
              </a:solidFill>
              <a:effectLst/>
            </a:endParaRPr>
          </a:p>
          <a:p>
            <a:pPr marL="45720" lvl="0" algn="r" eaLnBrk="1" fontAlgn="auto" hangingPunct="1">
              <a:spcBef>
                <a:spcPct val="20000"/>
              </a:spcBef>
              <a:spcAft>
                <a:spcPts val="300"/>
              </a:spcAft>
              <a:buClr>
                <a:srgbClr val="FA8D3D">
                  <a:lumMod val="75000"/>
                </a:srgbClr>
              </a:buClr>
              <a:buSzPct val="130000"/>
              <a:defRPr/>
            </a:pPr>
            <a:r>
              <a:rPr lang="en-US" sz="2800" dirty="0" smtClean="0">
                <a:solidFill>
                  <a:srgbClr val="C00000"/>
                </a:solidFill>
                <a:effectLst/>
              </a:rPr>
              <a:t>with </a:t>
            </a:r>
            <a:r>
              <a:rPr lang="en-US" sz="2800" dirty="0">
                <a:solidFill>
                  <a:srgbClr val="C00000"/>
                </a:solidFill>
                <a:effectLst/>
              </a:rPr>
              <a:t>her husband, two poodles</a:t>
            </a:r>
            <a:r>
              <a:rPr lang="en-US" sz="2800" dirty="0" smtClean="0">
                <a:solidFill>
                  <a:srgbClr val="C00000"/>
                </a:solidFill>
                <a:effectLst/>
              </a:rPr>
              <a:t>,</a:t>
            </a:r>
          </a:p>
          <a:p>
            <a:pPr marL="45720" lvl="0" algn="r" eaLnBrk="1" fontAlgn="auto" hangingPunct="1">
              <a:spcBef>
                <a:spcPct val="20000"/>
              </a:spcBef>
              <a:spcAft>
                <a:spcPts val="300"/>
              </a:spcAft>
              <a:buClr>
                <a:srgbClr val="FA8D3D">
                  <a:lumMod val="75000"/>
                </a:srgbClr>
              </a:buClr>
              <a:buSzPct val="130000"/>
              <a:defRPr/>
            </a:pPr>
            <a:r>
              <a:rPr lang="en-US" sz="2800" dirty="0" smtClean="0">
                <a:solidFill>
                  <a:srgbClr val="C00000"/>
                </a:solidFill>
                <a:effectLst/>
              </a:rPr>
              <a:t> </a:t>
            </a:r>
            <a:r>
              <a:rPr lang="en-US" sz="2800" dirty="0">
                <a:solidFill>
                  <a:srgbClr val="C00000"/>
                </a:solidFill>
                <a:effectLst/>
              </a:rPr>
              <a:t>and two rabbits.</a:t>
            </a:r>
            <a:endParaRPr lang="en-US" sz="2800" dirty="0">
              <a:ln w="11430"/>
              <a:solidFill>
                <a:srgbClr val="C00000"/>
              </a:solidFill>
              <a:effectLst>
                <a:outerShdw blurRad="50800" dist="39000" dir="5460000" algn="tl">
                  <a:srgbClr val="000000">
                    <a:alpha val="38000"/>
                  </a:srgbClr>
                </a:outerShdw>
              </a:effectLst>
              <a:latin typeface="Arial Black" panose="020B0A04020102020204" pitchFamily="34" charset="0"/>
            </a:endParaRPr>
          </a:p>
        </p:txBody>
      </p:sp>
    </p:spTree>
    <p:extLst>
      <p:ext uri="{BB962C8B-B14F-4D97-AF65-F5344CB8AC3E}">
        <p14:creationId xmlns:p14="http://schemas.microsoft.com/office/powerpoint/2010/main" val="45314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257</TotalTime>
  <Words>515</Words>
  <Application>Microsoft Office PowerPoint</Application>
  <PresentationFormat>Экран (4:3)</PresentationFormat>
  <Paragraphs>39</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Базовая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19</cp:revision>
  <dcterms:created xsi:type="dcterms:W3CDTF">2016-01-10T12:56:23Z</dcterms:created>
  <dcterms:modified xsi:type="dcterms:W3CDTF">2017-07-07T03:33:17Z</dcterms:modified>
</cp:coreProperties>
</file>