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79" r:id="rId12"/>
    <p:sldId id="277" r:id="rId13"/>
    <p:sldId id="278" r:id="rId14"/>
    <p:sldId id="266" r:id="rId15"/>
    <p:sldId id="267" r:id="rId16"/>
    <p:sldId id="268" r:id="rId17"/>
    <p:sldId id="269" r:id="rId18"/>
    <p:sldId id="270" r:id="rId19"/>
    <p:sldId id="271" r:id="rId20"/>
    <p:sldId id="280" r:id="rId21"/>
    <p:sldId id="281" r:id="rId22"/>
    <p:sldId id="282" r:id="rId23"/>
    <p:sldId id="283" r:id="rId24"/>
    <p:sldId id="272" r:id="rId25"/>
    <p:sldId id="285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F069"/>
    <a:srgbClr val="009900"/>
    <a:srgbClr val="33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9B1A-86E2-4B60-9C9E-AFF320E86F25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4F003-2B77-421E-85E3-48408DE0E7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77908"/>
      </p:ext>
    </p:extLst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7D4CC-B79E-44D0-88B3-0364416F5863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8D29B-733A-41F9-B7EB-A39C100436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32522"/>
      </p:ext>
    </p:extLst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7C44-1E22-429C-AFCE-753F66ACB7DE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CFA94-E208-4324-9D77-E411539BA3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546109"/>
      </p:ext>
    </p:extLst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2277-3D42-4F03-9F7A-49C4F5E5ECAA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5FEF4-361A-407D-A8E0-F98C4B630A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34716"/>
      </p:ext>
    </p:extLst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0192-658B-45AF-B403-F00DF2775FD5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5752E-C4CD-43A2-9949-865321E6F9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9919"/>
      </p:ext>
    </p:extLst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73E2-EC55-4B27-8725-30B76E2EDB64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FD977-E743-4049-92E6-CFF954D59E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60490"/>
      </p:ext>
    </p:extLst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9C4F4-F532-4F28-8C44-4D7975E229F6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DB4C0-55DA-465D-9E76-1B45347D1A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221053"/>
      </p:ext>
    </p:extLst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8AF4-51C5-4EFA-927A-8B895F55EC76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2D55F-6B58-46E3-9179-24BBB82E53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638274"/>
      </p:ext>
    </p:extLst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A9169-2249-489C-9A0C-4C5DE8F59F84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DD967-E905-4E5E-8190-A531888974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954628"/>
      </p:ext>
    </p:extLst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8300F-6262-4BB3-B4A5-E4CD62C36361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25B01-4697-4367-AA4F-D52004F762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337240"/>
      </p:ext>
    </p:extLst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3DC6-C99F-402A-B085-FFE118844307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B0316-2006-46DE-8589-4009744089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47581"/>
      </p:ext>
    </p:extLst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08D1DB-DC85-4DB3-8143-64CDDAAC27F2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C067EB8-8F0D-4EBE-B48E-089856BF45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70;&#1088;&#1080;&#1081;%20&#1069;&#1088;&#1084;&#1072;&#1085;%20-%20&#1053;&#1077;%20&#1080;&#1089;&#1082;&#1091;&#1096;&#1072;&#1081;%20&#1084;&#1077;&#1085;&#1103;%20&#1073;&#1077;&#1079;%20&#1085;&#1091;&#1078;&#1076;&#1099;%20(&#1043;&#1083;&#1080;&#1085;&#1082;&#1072;)%20(&#1082;&#1091;&#1087;&#1083;&#1077;&#1090;&#1085;&#1072;&#1103;%20&#1092;&#1086;&#1088;&#1084;&#1072;).mp3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57;.&#1056;&#1072;&#1093;&#1084;&#1072;&#1085;&#1080;&#1085;&#1086;&#1074;%20-%20&#1056;&#1072;&#1087;&#1089;&#1086;&#1076;&#1080;&#1103;%20&#1085;&#1072;%20&#1090;&#1077;&#1084;&#1091;%20&#1055;&#1072;&#1075;&#1072;&#1085;&#1080;&#1085;&#1080;%20(18%20&#1074;&#1072;&#1088;&#1080;&#1072;&#1094;&#1080;&#1103;).mp3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52;&#1086;&#1094;&#1072;&#1088;&#1090;%20-%20&#1051;&#1091;&#1085;&#1085;&#1072;&#1103;%20&#1089;&#1086;&#1085;&#1072;&#1090;&#1072;.mp3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57;&#1077;&#1085;%20&#1057;&#1072;&#1085;&#1089;%20-%20&#1056;&#1086;&#1085;&#1076;&#1086;%20&#1050;&#1072;&#1087;&#1088;&#1080;&#1095;&#1080;&#1086;&#1079;&#1086;%20&#1076;&#1083;&#1103;%20&#1089;&#1082;&#1088;&#1080;&#1087;&#1082;&#1080;%20&#1089;%20&#1086;&#1088;&#1082;&#1077;&#1089;&#1090;&#1088;&#1086;&#1084;.mp3" TargetMode="Externa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48;&#1086;&#1075;&#1072;&#1085;&#1085;%20&#1057;&#1077;&#1073;&#1072;&#1089;&#1090;&#1100;&#1103;&#1085;%20&#1041;&#1072;&#1093;%20-%20&#1087;&#1088;&#1080;&#1083;&#1102;&#1076;&#1080;&#1103;%20&#1080;%20&#1092;&#1091;&#1075;&#1072;%20c%20moll%20(&#1092;&#1086;&#1088;&#1090;&#1077;&#1087;&#1080;&#1072;&#1085;&#1086;).mp3" TargetMode="Externa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40;.&#1041;&#1077;&#1088;&#1075;%20-%20&#1051;&#1080;&#1088;&#1080;&#1095;&#1077;&#1089;&#1082;&#1072;&#1103;%20&#1089;&#1102;&#1080;&#1090;&#1072;%201.mp3" TargetMode="Externa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52;&#1086;&#1094;&#1072;&#1088;&#1090;%20-%20&#1057;&#1080;&#1084;&#1092;&#1086;&#1085;&#1080;&#1103;%20N40.mp3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51;&#1080;&#1089;&#1090;%20-%20&#1057;&#1086;&#1085;&#1072;&#1090;&#1072;.mp3" TargetMode="Externa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44;.&#1044;.%20&#1064;&#1086;&#1089;&#1090;&#1072;&#1082;&#1086;&#1074;&#1080;&#1095;&#1050;&#1074;&#1072;&#1088;&#1090;&#1077;&#1090;%20No.8%20(1960)%20&#1055;&#1072;&#1084;&#1103;&#1090;&#1080;%20&#1078;&#1077;&#1088;&#1090;&#1074;%20&#1092;&#1072;&#1096;&#1080;&#1079;&#1084;&#1072;%20&#1080;%20&#1074;&#1086;&#1081;&#1085;&#1099;.%20(&#1050;&#1074;&#1072;&#1088;&#1090;&#1077;&#1090;%20&#1080;&#1084;&#1077;&#1085;&#1080;%20&#1041;&#1086;&#1088;&#1086;&#1076;&#1080;&#1085;&#1072;).mp3" TargetMode="Externa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42;&#1080;&#1074;&#1072;&#1083;&#1100;&#1076;&#1080;%20-%20&#1042;&#1088;&#1077;&#1084;&#1077;&#1085;&#1072;%20&#1075;&#1086;&#1076;&#1072;.%20&#1050;&#1086;&#1085;&#1094;&#1077;&#1088;&#1090;.%20&#1047;&#1080;&#1084;&#1072;%20III..mp3" TargetMode="Externa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56;.&#1042;&#1072;&#1075;&#1085;&#1077;&#1088;%20-%20&#1058;&#1077;&#1090;&#1088;&#1072;&#1083;&#1086;&#1075;&#1080;&#1103;&amp;%20&#1050;&#1086;&#1083;&#1100;&#1094;&#1086;%20&#1053;&#1080;&#1073;&#1077;&#1083;&#1091;&#1085;&#1075;&#1072;&amp;%20.%20&#1054;&#1087;&#1077;&#1088;&#1072;%20&amp;%20&#1043;&#1080;&#1073;&#1077;&#1083;&#1100;%20&#1073;&#1086;&#1075;&#1086;&#1074;&amp;%20.%20&#1058;&#1088;&#1072;&#1091;&#1088;&#1085;&#1099;&#1081;%20&#1084;&#1072;&#1088;&#1096;.mp3" TargetMode="Externa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59114142_music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75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476672"/>
            <a:ext cx="9144000" cy="47628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0500"/>
              </a:lnSpc>
              <a:defRPr/>
            </a:pPr>
            <a:r>
              <a:rPr lang="ru-RU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ru-RU" sz="40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Тема</a:t>
            </a:r>
            <a:r>
              <a:rPr lang="ru-RU" sz="4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: </a:t>
            </a:r>
          </a:p>
          <a:p>
            <a:pPr algn="ctr">
              <a:defRPr/>
            </a:pPr>
            <a:r>
              <a:rPr lang="ru-RU" sz="7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Язык и </a:t>
            </a:r>
          </a:p>
          <a:p>
            <a:pPr algn="ctr">
              <a:defRPr/>
            </a:pPr>
            <a:r>
              <a:rPr lang="ru-RU" sz="7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формы музыкального произведения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853" y="260648"/>
            <a:ext cx="9162854" cy="831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Муниципальное бюджетное общеобразовательное учреждение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Садовская средняя общеобразовательная школа филиал  с.Лозовое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с.Лозовое Тамбовского района Амурской 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5167506"/>
            <a:ext cx="286385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МХК.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класс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Составила учитель русского языка и литературы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Ефимова Нина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Васильевна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2017г.</a:t>
            </a:r>
            <a:endParaRPr lang="ru-RU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:\ДОКУМЕНТЫ\МХК\Уроки\Собранный материал\Картинки\Известные люди\Глинка Михаил Иванович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98" y="861296"/>
            <a:ext cx="4067944" cy="542392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805569" y="6115734"/>
            <a:ext cx="27680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М.И.Глинка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49377" y="1876606"/>
            <a:ext cx="4143375" cy="347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Юрий </a:t>
            </a:r>
            <a:r>
              <a:rPr lang="ru-RU" sz="4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Эрман</a:t>
            </a:r>
            <a:r>
              <a:rPr lang="ru-RU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- </a:t>
            </a: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Не искушай меня без нужды (М.И.Глинка)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32063" y="142875"/>
            <a:ext cx="6486525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КУПЛЕТНАЯ ФОРМА</a:t>
            </a:r>
          </a:p>
        </p:txBody>
      </p:sp>
      <p:pic>
        <p:nvPicPr>
          <p:cNvPr id="6" name="Юрий Эрман - Не искушай меня без нужды (Глинка) (куплетная форм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3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User\Desktop\Рахманинов С.В.2.jpg"/>
          <p:cNvPicPr>
            <a:picLocks noChangeAspect="1" noChangeArrowheads="1"/>
          </p:cNvPicPr>
          <p:nvPr/>
        </p:nvPicPr>
        <p:blipFill rotWithShape="1">
          <a:blip r:embed="rId3"/>
          <a:srcRect b="6195"/>
          <a:stretch/>
        </p:blipFill>
        <p:spPr bwMode="auto">
          <a:xfrm>
            <a:off x="4427984" y="1035844"/>
            <a:ext cx="4306514" cy="520112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93663" y="205581"/>
            <a:ext cx="819308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ВАРИАЦИОННАЯ ФОРМА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963334"/>
            <a:ext cx="3927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С.В.Рахманинов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5454" y="1875235"/>
            <a:ext cx="42125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Рапсодия </a:t>
            </a:r>
          </a:p>
          <a:p>
            <a:pPr algn="ctr">
              <a:defRPr/>
            </a:pP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на тему Паганини </a:t>
            </a:r>
          </a:p>
          <a:p>
            <a:pPr algn="ctr">
              <a:defRPr/>
            </a:pP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(18 вариация)</a:t>
            </a:r>
          </a:p>
        </p:txBody>
      </p:sp>
      <p:pic>
        <p:nvPicPr>
          <p:cNvPr id="6" name="С.Рахманинов - Рапсодия на тему Паганини (18 вариаци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83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D:\ДОКУМЕНТЫ\МХК\Уроки\Собранный материал\Картинки\Известные люди\Вольфганг Амадей Моцарт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206"/>
          <a:stretch/>
        </p:blipFill>
        <p:spPr bwMode="auto">
          <a:xfrm>
            <a:off x="539552" y="996795"/>
            <a:ext cx="3995936" cy="521452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971600" y="6034772"/>
            <a:ext cx="3015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В.А.Моцарт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08288" y="142875"/>
            <a:ext cx="61928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СОНАТНАЯ ФОРМА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29188" y="2643188"/>
            <a:ext cx="385762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Лунная соната</a:t>
            </a:r>
          </a:p>
        </p:txBody>
      </p:sp>
      <p:pic>
        <p:nvPicPr>
          <p:cNvPr id="6" name="Моцарт - Лунная сона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5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6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Users\User\Desktop\Камиль Сен-Санс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7788" y="950156"/>
            <a:ext cx="3779912" cy="533634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3663" y="98425"/>
            <a:ext cx="4964112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ФОРМА РОНДО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9125" y="6115734"/>
            <a:ext cx="4197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Камиль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Сен-Санс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0318" y="2122036"/>
            <a:ext cx="4429125" cy="280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Рондо </a:t>
            </a:r>
            <a:r>
              <a:rPr lang="ru-RU" sz="44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Капричиозо</a:t>
            </a: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для скрипки </a:t>
            </a:r>
          </a:p>
          <a:p>
            <a:pPr algn="ctr">
              <a:defRPr/>
            </a:pP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 оркестром</a:t>
            </a:r>
          </a:p>
        </p:txBody>
      </p:sp>
      <p:pic>
        <p:nvPicPr>
          <p:cNvPr id="7" name="Сен Санс - Рондо Капричиозо для скрипки с оркестро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684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100009" y="4017705"/>
            <a:ext cx="5014916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Ноктюрны</a:t>
            </a:r>
          </a:p>
          <a:p>
            <a:pP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Прелюдии     Шопен</a:t>
            </a:r>
          </a:p>
          <a:p>
            <a:pP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Мазурки</a:t>
            </a:r>
          </a:p>
          <a:p>
            <a:pP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Песни </a:t>
            </a:r>
          </a:p>
          <a:p>
            <a:pP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без слов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68003"/>
            <a:ext cx="7095703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0099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Музыкальные формы</a:t>
            </a:r>
            <a:endParaRPr lang="ru-RU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" y="1727418"/>
            <a:ext cx="4357687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99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Трехчастные </a:t>
            </a:r>
            <a:endParaRPr lang="ru-RU" sz="12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1781175"/>
            <a:ext cx="4143375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99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spc="-15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Двучастные</a:t>
            </a:r>
            <a:r>
              <a:rPr lang="ru-RU" sz="4000" b="1" i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ru-RU" sz="11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310" y="2904977"/>
            <a:ext cx="212883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99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АВА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75" y="3714750"/>
            <a:ext cx="19304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99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АВ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0" name="Прямая со стрелкой 9"/>
          <p:cNvCxnSpPr>
            <a:stCxn id="7" idx="2"/>
            <a:endCxn id="14338" idx="0"/>
          </p:cNvCxnSpPr>
          <p:nvPr/>
        </p:nvCxnSpPr>
        <p:spPr>
          <a:xfrm>
            <a:off x="2421729" y="3612863"/>
            <a:ext cx="185738" cy="404842"/>
          </a:xfrm>
          <a:prstGeom prst="straightConnector1">
            <a:avLst/>
          </a:prstGeom>
          <a:ln w="76200">
            <a:solidFill>
              <a:srgbClr val="16F0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 flipH="1">
            <a:off x="2421730" y="1137444"/>
            <a:ext cx="2241738" cy="589974"/>
          </a:xfrm>
          <a:prstGeom prst="straightConnector1">
            <a:avLst/>
          </a:prstGeom>
          <a:ln w="76200">
            <a:solidFill>
              <a:srgbClr val="16F0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>
            <a:off x="4663468" y="1137444"/>
            <a:ext cx="2123095" cy="643731"/>
          </a:xfrm>
          <a:prstGeom prst="straightConnector1">
            <a:avLst/>
          </a:prstGeom>
          <a:ln w="76200">
            <a:solidFill>
              <a:srgbClr val="16F0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7" idx="0"/>
          </p:cNvCxnSpPr>
          <p:nvPr/>
        </p:nvCxnSpPr>
        <p:spPr>
          <a:xfrm flipH="1">
            <a:off x="2421729" y="2435304"/>
            <a:ext cx="1" cy="469673"/>
          </a:xfrm>
          <a:prstGeom prst="straightConnector1">
            <a:avLst/>
          </a:prstGeom>
          <a:ln w="76200">
            <a:solidFill>
              <a:srgbClr val="16F0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8" idx="0"/>
          </p:cNvCxnSpPr>
          <p:nvPr/>
        </p:nvCxnSpPr>
        <p:spPr>
          <a:xfrm>
            <a:off x="6786563" y="2489061"/>
            <a:ext cx="36512" cy="1225689"/>
          </a:xfrm>
          <a:prstGeom prst="straightConnector1">
            <a:avLst/>
          </a:prstGeom>
          <a:ln w="76200">
            <a:solidFill>
              <a:srgbClr val="16F0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авая фигурная скобка 38"/>
          <p:cNvSpPr/>
          <p:nvPr/>
        </p:nvSpPr>
        <p:spPr>
          <a:xfrm>
            <a:off x="2390050" y="4298669"/>
            <a:ext cx="357187" cy="1143000"/>
          </a:xfrm>
          <a:prstGeom prst="rightBrace">
            <a:avLst>
              <a:gd name="adj1" fmla="val 59533"/>
              <a:gd name="adj2" fmla="val 44980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авая фигурная скобка 40"/>
          <p:cNvSpPr/>
          <p:nvPr/>
        </p:nvSpPr>
        <p:spPr>
          <a:xfrm>
            <a:off x="2031924" y="5681575"/>
            <a:ext cx="357188" cy="714375"/>
          </a:xfrm>
          <a:prstGeom prst="rightBrace">
            <a:avLst>
              <a:gd name="adj1" fmla="val 59533"/>
              <a:gd name="adj2" fmla="val 44980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337556" y="5723792"/>
            <a:ext cx="28289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Мендельсон</a:t>
            </a:r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34857" y="836712"/>
            <a:ext cx="89644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u="sng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Циклические формы </a:t>
            </a:r>
            <a:r>
              <a:rPr lang="ru-RU" sz="4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– </a:t>
            </a: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музыкальные формы, предполагающие наличие отдельных частей самостоятельных по строению, но связанных единством замысла.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07504" y="105273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Виды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циклических форм</a:t>
            </a:r>
          </a:p>
          <a:p>
            <a:pPr marL="216000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1.Прелюдия – фуга </a:t>
            </a:r>
          </a:p>
          <a:p>
            <a:pPr marL="216000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2.Сюитные циклы</a:t>
            </a:r>
          </a:p>
          <a:p>
            <a:pPr marL="216000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3.Сонатно-симфонические.</a:t>
            </a:r>
          </a:p>
          <a:p>
            <a:pPr marL="216000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4.Крупные циклы произведения.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User\Desktop\Иоганн Себастьян Бах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078674"/>
            <a:ext cx="3923929" cy="528878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188640"/>
            <a:ext cx="85725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ЦИКЛ «ПРЕЛЮДИЯ - ФУГА»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25540" y="2322780"/>
            <a:ext cx="4214812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Прелюдия </a:t>
            </a:r>
            <a:endParaRPr lang="ru-RU" sz="4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4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 фуга </a:t>
            </a:r>
            <a:r>
              <a:rPr lang="ru-RU" sz="4800" b="1" i="1" spc="-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(фортепиано)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56324" y="6104069"/>
            <a:ext cx="1946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И.С.Бах</a:t>
            </a:r>
          </a:p>
        </p:txBody>
      </p:sp>
      <p:pic>
        <p:nvPicPr>
          <p:cNvPr id="8" name="Иоганн Себастьян Бах - прилюдия и фуга c moll (фортепиано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6215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2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Desktop\Альбан Берг 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973138"/>
            <a:ext cx="3782853" cy="531336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71750" y="142875"/>
            <a:ext cx="6357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ЦИКЛ «СЮИТНЫЙ»</a:t>
            </a:r>
            <a:endParaRPr lang="ru-RU" sz="66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8622" y="6115734"/>
            <a:ext cx="32688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Альбан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Берг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62488" y="2564904"/>
            <a:ext cx="40005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Лирическая сюита №1</a:t>
            </a:r>
          </a:p>
        </p:txBody>
      </p:sp>
      <p:pic>
        <p:nvPicPr>
          <p:cNvPr id="7" name="А.Берг - Лирическая сюита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59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357188" y="1324674"/>
            <a:ext cx="40005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Симфония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Соната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Квартет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Концерт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8" y="128588"/>
            <a:ext cx="9001125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600" b="1" i="1" spc="-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Цикл «Сонатно-симфонический»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250"/>
            <a:ext cx="4357688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В.А.Моцарт - Симфония </a:t>
            </a:r>
            <a:r>
              <a:rPr lang="en-US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N40</a:t>
            </a:r>
            <a:endParaRPr lang="ru-RU" sz="4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9459" name="Picture 3" descr="D:\ДОКУМЕНТЫ\МХК\Уроки\Собранный материал\Картинки\Известные люди\Моцарт, Вольфганг Амадей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1010478"/>
            <a:ext cx="4506234" cy="54457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6" name="Моцарт - Симфония N4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34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5" y="1000125"/>
            <a:ext cx="5000625" cy="4835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7500"/>
              </a:lnSpc>
              <a:defRPr/>
            </a:pPr>
            <a:r>
              <a:rPr lang="ru-RU" sz="5400" b="1" i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Искусство</a:t>
            </a:r>
            <a:r>
              <a:rPr lang="ru-RU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всегда вовлечено в бой своей эпохи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9698" name="Picture 2" descr="C:\Users\User\Desktop\classic_mus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2" y="0"/>
            <a:ext cx="4357718" cy="68580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499492" y="1418967"/>
            <a:ext cx="40005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Симфония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Соната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Квартет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Концерт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061" y="222798"/>
            <a:ext cx="90011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Цикл «Сонатно-симфонический»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061" y="4310700"/>
            <a:ext cx="4357688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Франц Лист - Соната</a:t>
            </a:r>
          </a:p>
        </p:txBody>
      </p:sp>
      <p:pic>
        <p:nvPicPr>
          <p:cNvPr id="34818" name="Picture 2" descr="C:\Users\User\Desktop\Франц Лист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499992" y="1053427"/>
            <a:ext cx="4256652" cy="5600857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8" name="Лист - Сона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35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09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710542" y="1085217"/>
            <a:ext cx="40005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Симфония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Соната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Квартет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Концерт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66" y="304118"/>
            <a:ext cx="90011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Цикл «Сонатно-симфонический»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66" y="3669602"/>
            <a:ext cx="4929188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3700"/>
              </a:lnSpc>
              <a:defRPr/>
            </a:pPr>
            <a:r>
              <a:rPr lang="ru-RU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Д.Д. Шостакович - Квартет No.8 (1960) Памяти жертв фашизма и войны. </a:t>
            </a:r>
          </a:p>
          <a:p>
            <a:pPr algn="ctr">
              <a:lnSpc>
                <a:spcPts val="3700"/>
              </a:lnSpc>
              <a:defRPr/>
            </a:pPr>
            <a:r>
              <a:rPr lang="ru-RU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(Квартет имени Бородина)</a:t>
            </a:r>
          </a:p>
        </p:txBody>
      </p:sp>
      <p:pic>
        <p:nvPicPr>
          <p:cNvPr id="35842" name="Picture 2" descr="C:\Users\User\Desktop\Дмитрий Дмитриевич Шостакович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902471" y="1201696"/>
            <a:ext cx="3999629" cy="530864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8" name="Д.Д. ШостаковичКвартет No.8 (1960) Памяти жертв фашизма и войны. (Квартет имени Бородин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35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572925" y="1175993"/>
            <a:ext cx="40005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Симфония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Соната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Квартет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Концерт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862" y="218505"/>
            <a:ext cx="90011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Цикл «Сонатно-симфонический»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862" y="4031297"/>
            <a:ext cx="4357688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А.Вивальди</a:t>
            </a:r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- Времена года. Концерт. </a:t>
            </a:r>
            <a:endParaRPr lang="ru-RU" sz="36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Зима </a:t>
            </a:r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III.</a:t>
            </a:r>
          </a:p>
        </p:txBody>
      </p:sp>
      <p:pic>
        <p:nvPicPr>
          <p:cNvPr id="36866" name="Picture 2" descr="C:\Users\User\Desktop\Антонио Вивальди 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349622" y="1057275"/>
            <a:ext cx="4427984" cy="528234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8" name="Вивальди - Времена года. Концерт. Зима III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21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User\Desktop\Рихард Вагне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4" y="974308"/>
            <a:ext cx="3779912" cy="532171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86125" y="142875"/>
            <a:ext cx="5786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КРУПНЫЕ ЦИКЛЫ</a:t>
            </a:r>
            <a:endParaRPr lang="ru-RU" sz="66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9769" y="6087233"/>
            <a:ext cx="3631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Рихард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Вагнер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34734" y="1742340"/>
            <a:ext cx="4429125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Тетралогия. Кольцо </a:t>
            </a:r>
            <a:r>
              <a:rPr lang="ru-RU" sz="40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Нибелунга</a:t>
            </a:r>
            <a:r>
              <a:rPr lang="ru-RU" sz="4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</a:p>
          <a:p>
            <a:pPr algn="ctr">
              <a:defRPr/>
            </a:pPr>
            <a:r>
              <a:rPr lang="ru-RU" sz="4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Опера &amp; Гибель богов. </a:t>
            </a:r>
          </a:p>
          <a:p>
            <a:pPr algn="ctr">
              <a:defRPr/>
            </a:pPr>
            <a:r>
              <a:rPr lang="ru-RU" sz="4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Траурный марш</a:t>
            </a:r>
          </a:p>
        </p:txBody>
      </p:sp>
      <p:pic>
        <p:nvPicPr>
          <p:cNvPr id="7" name="Р.Вагнер - Тетралогия&amp; Кольцо Нибелунга&amp; . Опера &amp; Гибель богов&amp; . Траурный мар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143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46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99592" y="908720"/>
            <a:ext cx="7525469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Элементы </a:t>
            </a:r>
            <a:r>
              <a:rPr lang="ru-RU" sz="4800" b="1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музыкального языка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5464175"/>
            <a:ext cx="3857625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Тембр</a:t>
            </a:r>
            <a:endParaRPr lang="ru-RU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5" y="5464175"/>
            <a:ext cx="371475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Фактура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0" name="Прямая со стрелкой 9"/>
          <p:cNvCxnSpPr>
            <a:stCxn id="5" idx="2"/>
            <a:endCxn id="7" idx="0"/>
          </p:cNvCxnSpPr>
          <p:nvPr/>
        </p:nvCxnSpPr>
        <p:spPr>
          <a:xfrm flipH="1">
            <a:off x="2357438" y="2478380"/>
            <a:ext cx="2304889" cy="2985795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  <a:endCxn id="8" idx="0"/>
          </p:cNvCxnSpPr>
          <p:nvPr/>
        </p:nvCxnSpPr>
        <p:spPr>
          <a:xfrm>
            <a:off x="4662327" y="2478380"/>
            <a:ext cx="2195673" cy="2985795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357188" y="3463925"/>
            <a:ext cx="407193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Мелодия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Прямоугольник 1"/>
          <p:cNvSpPr>
            <a:spLocks noChangeArrowheads="1"/>
          </p:cNvSpPr>
          <p:nvPr/>
        </p:nvSpPr>
        <p:spPr bwMode="auto">
          <a:xfrm>
            <a:off x="5143500" y="3463925"/>
            <a:ext cx="3500438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Ритм</a:t>
            </a:r>
            <a:endParaRPr lang="ru-RU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8" name="Прямая со стрелкой 17"/>
          <p:cNvCxnSpPr>
            <a:stCxn id="5" idx="2"/>
            <a:endCxn id="17" idx="0"/>
          </p:cNvCxnSpPr>
          <p:nvPr/>
        </p:nvCxnSpPr>
        <p:spPr>
          <a:xfrm>
            <a:off x="4662327" y="2478380"/>
            <a:ext cx="2231392" cy="985545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  <a:endCxn id="16" idx="0"/>
          </p:cNvCxnSpPr>
          <p:nvPr/>
        </p:nvCxnSpPr>
        <p:spPr>
          <a:xfrm flipH="1">
            <a:off x="2393157" y="2478380"/>
            <a:ext cx="2269170" cy="985545"/>
          </a:xfrm>
          <a:prstGeom prst="straightConnector1">
            <a:avLst/>
          </a:prstGeom>
          <a:ln w="762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для общеобразовательных школ, гимназий, лицеев. Мировая художественная культура. 5-11 классы.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Г.И.Данилова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М.: Дрофа, 2007.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 «Мировая художественная культура». 7-9 классы: Базовый уровень. 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Г.И.Данилова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Москва. Дрофа. 2010 год. 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 «Мировая художественная культура». 10 класс. Букинистическое издание. Данилова Галина Ивановна, Александр Мелик-Пашаев и др. Москва.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Интербук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2000 год.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 художественной культуры (поурочное планирование), 10 класс.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Н.Н.Куцман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Волгоград. Корифей. 2010 год.</a:t>
            </a:r>
          </a:p>
        </p:txBody>
      </p:sp>
    </p:spTree>
    <p:extLst>
      <p:ext uri="{BB962C8B-B14F-4D97-AF65-F5344CB8AC3E}">
        <p14:creationId xmlns:p14="http://schemas.microsoft.com/office/powerpoint/2010/main" val="4039197647"/>
      </p:ext>
    </p:extLst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6073" y="548680"/>
            <a:ext cx="874846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Стадии развития музыки</a:t>
            </a:r>
          </a:p>
          <a:p>
            <a:pPr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1.Фольклорная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(слушатель не </a:t>
            </a:r>
          </a:p>
          <a:p>
            <a:pPr>
              <a:spcAft>
                <a:spcPts val="600"/>
              </a:spcAft>
              <a:defRPr/>
            </a:pP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отделим от исполнителя)</a:t>
            </a:r>
          </a:p>
          <a:p>
            <a:pPr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2.Устная музыкальная литература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музыкант-профессионал </a:t>
            </a:r>
          </a:p>
          <a:p>
            <a:pPr>
              <a:spcAft>
                <a:spcPts val="600"/>
              </a:spcAft>
              <a:defRPr/>
            </a:pP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отделен от слушателя)</a:t>
            </a:r>
          </a:p>
          <a:p>
            <a:pPr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3.Устная форма общения заме-</a:t>
            </a:r>
          </a:p>
          <a:p>
            <a:pPr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няется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письменной </a:t>
            </a: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(композитор – </a:t>
            </a:r>
          </a:p>
          <a:p>
            <a:pPr>
              <a:defRPr/>
            </a:pP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исполнитель </a:t>
            </a: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  слушатель)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7702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Процессы в музыке 20 века</a:t>
            </a:r>
          </a:p>
          <a:p>
            <a:pPr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1.Развитие новых технологий звукозаписи </a:t>
            </a:r>
          </a:p>
          <a:p>
            <a:pPr>
              <a:spcAft>
                <a:spcPts val="600"/>
              </a:spcAft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и технического воспроизведения музыки.</a:t>
            </a:r>
          </a:p>
          <a:p>
            <a:pPr>
              <a:spcAft>
                <a:spcPts val="600"/>
              </a:spcAft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2.Возникновение </a:t>
            </a:r>
            <a:r>
              <a:rPr lang="ru-R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электромузыки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3.Знакомство с музыкальными культурами </a:t>
            </a:r>
          </a:p>
          <a:p>
            <a:pPr>
              <a:spcAft>
                <a:spcPts val="600"/>
              </a:spcAft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различных народов мира.</a:t>
            </a:r>
          </a:p>
          <a:p>
            <a:pPr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4.Интенсивный обмен музыкальной </a:t>
            </a:r>
            <a:r>
              <a:rPr lang="ru-R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инфор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</a:t>
            </a:r>
          </a:p>
          <a:p>
            <a:pPr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ru-R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мацией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между странами, народами и </a:t>
            </a:r>
          </a:p>
          <a:p>
            <a:pPr>
              <a:spcAft>
                <a:spcPts val="600"/>
              </a:spcAft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континентами.</a:t>
            </a:r>
          </a:p>
          <a:p>
            <a:pPr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5.Признание музыкальных интересов и   </a:t>
            </a:r>
          </a:p>
          <a:p>
            <a:pPr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вкусов разнообразных социальных </a:t>
            </a:r>
          </a:p>
          <a:p>
            <a:pPr>
              <a:defRPr/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групп в обществе.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8785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Видовое разнообразие  </a:t>
            </a:r>
          </a:p>
          <a:p>
            <a:pPr algn="ctr">
              <a:defRPr/>
            </a:pP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 музыке в 20 веке.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Классическая (или серьезная)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Популярная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Внеевропейская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Этническая – фольклорная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Эстрадная (легкая)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Джаз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Рок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Авангард</a:t>
            </a:r>
          </a:p>
          <a:p>
            <a:pPr marL="972000"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Альтернативная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Виды музыки по среде обитания и функциям</a:t>
            </a:r>
          </a:p>
          <a:p>
            <a:pPr marL="2088000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Военная.</a:t>
            </a:r>
          </a:p>
          <a:p>
            <a:pPr marL="2088000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Церковная.</a:t>
            </a:r>
          </a:p>
          <a:p>
            <a:pPr marL="2088000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Религиозная.</a:t>
            </a:r>
          </a:p>
          <a:p>
            <a:pPr marL="2088000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 Театральная.</a:t>
            </a:r>
          </a:p>
          <a:p>
            <a:pPr marL="2088000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5. Танцевальная.</a:t>
            </a:r>
          </a:p>
          <a:p>
            <a:pPr marL="2088000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6. Киномузыка.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8785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Музыка по характеру исполнения</a:t>
            </a:r>
          </a:p>
          <a:p>
            <a:pPr marL="86400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Вокальная</a:t>
            </a:r>
          </a:p>
          <a:p>
            <a:pPr marL="86400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Инструментальная</a:t>
            </a:r>
          </a:p>
          <a:p>
            <a:pPr marL="86400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Камерная</a:t>
            </a:r>
          </a:p>
          <a:p>
            <a:pPr marL="86400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Вокально-инструментальная</a:t>
            </a:r>
          </a:p>
          <a:p>
            <a:pPr marL="86400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Хоровая</a:t>
            </a:r>
          </a:p>
          <a:p>
            <a:pPr marL="86400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Сольная</a:t>
            </a:r>
          </a:p>
          <a:p>
            <a:pPr marL="86400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Электронная</a:t>
            </a:r>
          </a:p>
          <a:p>
            <a:pPr marL="864000">
              <a:buFont typeface="Wingdings" pitchFamily="2" charset="2"/>
              <a:buChar char="Ø"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Фортепьянная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748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Музыкальная форма – </a:t>
            </a:r>
            <a:r>
              <a:rPr lang="ru-RU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композиция построения музыкального произведения.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8" y="1340768"/>
            <a:ext cx="928687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Виды музыкальных форм</a:t>
            </a:r>
          </a:p>
          <a:p>
            <a:pPr marL="1476000">
              <a:buFont typeface="Wingdings" pitchFamily="2" charset="2"/>
              <a:buChar char="ü"/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Куплетная </a:t>
            </a:r>
          </a:p>
          <a:p>
            <a:pPr marL="1476000">
              <a:buFont typeface="Wingdings" pitchFamily="2" charset="2"/>
              <a:buChar char="ü"/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Вариационная</a:t>
            </a:r>
          </a:p>
          <a:p>
            <a:pPr marL="1476000">
              <a:buFont typeface="Wingdings" pitchFamily="2" charset="2"/>
              <a:buChar char="ü"/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Сонатная</a:t>
            </a:r>
          </a:p>
          <a:p>
            <a:pPr marL="1476000">
              <a:buFont typeface="Wingdings" pitchFamily="2" charset="2"/>
              <a:buChar char="ü"/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Рондо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487</Words>
  <Application>Microsoft Office PowerPoint</Application>
  <PresentationFormat>Экран (4:3)</PresentationFormat>
  <Paragraphs>146</Paragraphs>
  <Slides>25</Slides>
  <Notes>0</Notes>
  <HiddenSlides>0</HiddenSlides>
  <MMClips>11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Monotype Corsiva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Ефимова</dc:creator>
  <cp:lastModifiedBy>Вероника</cp:lastModifiedBy>
  <cp:revision>41</cp:revision>
  <dcterms:created xsi:type="dcterms:W3CDTF">2011-05-06T09:42:42Z</dcterms:created>
  <dcterms:modified xsi:type="dcterms:W3CDTF">2017-07-11T11:55:49Z</dcterms:modified>
</cp:coreProperties>
</file>