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9" r:id="rId12"/>
    <p:sldId id="271" r:id="rId13"/>
    <p:sldId id="266" r:id="rId14"/>
    <p:sldId id="267" r:id="rId15"/>
    <p:sldId id="272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B54593-3D71-4F87-B0F4-1A1A9ECDE809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FFBD0F-4631-4188-8F3A-499DB4C817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orr.ucoz.ru/index/vopros_psikhologu/0-43" TargetMode="External"/><Relationship Id="rId2" Type="http://schemas.openxmlformats.org/officeDocument/2006/relationships/hyperlink" Target="file:///\\192.168.1.1\WORK\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Documents/&#1072;&#1085;&#1072;&#1089;&#1090;&#1072;&#1089;&#1080;&#1103;/&#1048;&#1085;&#1076;&#1080;&#1074;&#1080;&#1076;&#1091;&#1072;&#1083;&#1100;&#1085;&#1099;&#1077;%20&#1082;&#1072;&#1088;&#1090;&#1099;" TargetMode="External"/><Relationship Id="rId2" Type="http://schemas.openxmlformats.org/officeDocument/2006/relationships/hyperlink" Target="../../Documents/&#1072;&#1085;&#1072;&#1089;&#1090;&#1072;&#1089;&#1080;&#1103;/&#1076;&#1086;&#1082;&#1091;&#1084;&#1077;&#1085;&#1090;&#1072;&#1094;&#1080;&#1103;/&#1085;&#1086;&#1088;&#1084;&#1072;&#1090;&#1080;&#1074;&#1085;&#1099;&#1077;%20&#1076;&#1086;&#1082;&#1091;&#1084;&#1077;&#1085;&#1090;&#1099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Documents/&#1072;&#1085;&#1072;&#1089;&#1090;&#1072;&#1089;&#1080;&#1103;/&#1076;&#1086;&#1082;&#1091;&#1084;&#1077;&#1085;&#1090;&#1072;&#1094;&#1080;&#1103;" TargetMode="External"/><Relationship Id="rId5" Type="http://schemas.openxmlformats.org/officeDocument/2006/relationships/hyperlink" Target="../../Documents/&#1072;&#1085;&#1072;&#1089;&#1090;&#1072;&#1089;&#1080;&#1103;/&#1089;&#1087;&#1088;&#1072;&#1074;&#1082;&#1080;" TargetMode="External"/><Relationship Id="rId4" Type="http://schemas.openxmlformats.org/officeDocument/2006/relationships/hyperlink" Target="../../Documents/&#1072;&#1085;&#1072;&#1089;&#1090;&#1072;&#1089;&#1080;&#1103;/&#1055;&#1057;&#1048;&#1061;&#1054;&#1051;&#1054;&#1043;&#1048;&#1063;&#1045;&#1057;&#1050;&#1048;&#1045;%20&#1050;&#1040;&#1056;&#1058;&#1067;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568863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Кировское областное государственное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бюджетное учреждение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для обучающихся с ограниченными возможностями  здоровья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Кирово-Чепецка»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206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заведующий кабинетом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Бобина Анастасия Александровна</a:t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	педагог-психолог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33195" y="3199655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05488"/>
              </p:ext>
            </p:extLst>
          </p:nvPr>
        </p:nvGraphicFramePr>
        <p:xfrm>
          <a:off x="395536" y="260648"/>
          <a:ext cx="8496944" cy="61926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2949"/>
                <a:gridCol w="4929437"/>
                <a:gridCol w="2424558"/>
              </a:tblGrid>
              <a:tr h="660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имущества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 - во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/>
                        <a:ea typeface="Tahoma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компьютерный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ученический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для песочной терапии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учительский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ученический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 для документации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 для пособий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Стеллаж для пособий и игрушек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Кресла мягкие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Жалюзи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2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Ковер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6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38486"/>
              </p:ext>
            </p:extLst>
          </p:nvPr>
        </p:nvGraphicFramePr>
        <p:xfrm>
          <a:off x="899592" y="332656"/>
          <a:ext cx="7344816" cy="55446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344816"/>
              </a:tblGrid>
              <a:tr h="924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Средства ИКТ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/>
                        <a:ea typeface="Tahoma"/>
                      </a:endParaRPr>
                    </a:p>
                  </a:txBody>
                  <a:tcPr marL="68580" marR="68580" marT="0" marB="0"/>
                </a:tc>
              </a:tr>
              <a:tr h="92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 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Lenovo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 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Samsung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-1750 лазерный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Мультимедийный проектор 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Optoma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Доска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магнитномаркерная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центр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6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56253" cy="72008"/>
          </a:xfrm>
        </p:spPr>
        <p:txBody>
          <a:bodyPr/>
          <a:lstStyle/>
          <a:p>
            <a:pPr marL="0" indent="0" algn="l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80728"/>
            <a:ext cx="7992888" cy="52565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2012 года в кабинете возможен доступ к </a:t>
            </a:r>
            <a:r>
              <a:rPr lang="en-US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Internet </a:t>
            </a: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b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через общешкольную сеть на школьный </a:t>
            </a:r>
            <a:r>
              <a:rPr lang="ru-RU" sz="5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файлообменник</a:t>
            </a: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(диск Н</a:t>
            </a: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сайте школы </a:t>
            </a: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информация для родителей «Советы психолога», есть возможность онлайн задать вопрос специалисту и записаться на консультацию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395536" y="6381328"/>
            <a:ext cx="8424936" cy="144016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79512" y="404664"/>
            <a:ext cx="8856984" cy="5904656"/>
          </a:xfrm>
        </p:spPr>
        <p:txBody>
          <a:bodyPr>
            <a:normAutofit fontScale="85000" lnSpcReduction="20000"/>
          </a:bodyPr>
          <a:lstStyle/>
          <a:p>
            <a:pPr marL="45720" indent="0" algn="ctr" eaLnBrk="1" hangingPunct="1">
              <a:buNone/>
              <a:defRPr/>
            </a:pPr>
            <a:r>
              <a:rPr lang="ru-RU" sz="32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Документация </a:t>
            </a:r>
          </a:p>
          <a:p>
            <a:pPr marL="45720" indent="0" algn="ctr" eaLnBrk="1" hangingPunct="1">
              <a:buNone/>
              <a:defRPr/>
            </a:pPr>
            <a:r>
              <a:rPr lang="ru-RU" sz="32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педагога-психолога:</a:t>
            </a:r>
          </a:p>
          <a:p>
            <a:pPr marL="45720" indent="0" algn="ctr" eaLnBrk="1" hangingPunct="1">
              <a:buNone/>
              <a:defRPr/>
            </a:pPr>
            <a:endParaRPr lang="ru-RU" sz="3200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45720" indent="0">
              <a:buNone/>
              <a:defRPr/>
            </a:pPr>
            <a:r>
              <a:rPr lang="ru-RU" altLang="ru-RU" sz="3200" dirty="0">
                <a:latin typeface="Times New Roman" pitchFamily="18" charset="0"/>
                <a:hlinkClick r:id="rId2" action="ppaction://hlinkfile"/>
              </a:rPr>
              <a:t>1. Нормативная документация (электронный вариант)</a:t>
            </a:r>
            <a:br>
              <a:rPr lang="ru-RU" altLang="ru-RU" sz="3200" dirty="0">
                <a:latin typeface="Times New Roman" pitchFamily="18" charset="0"/>
                <a:hlinkClick r:id="rId2" action="ppaction://hlinkfile"/>
              </a:rPr>
            </a:br>
            <a:r>
              <a:rPr lang="ru-RU" altLang="ru-RU" sz="3200" dirty="0">
                <a:latin typeface="Times New Roman" pitchFamily="18" charset="0"/>
              </a:rPr>
              <a:t>2. Паспорт кабинета педагога психолога</a:t>
            </a:r>
            <a:br>
              <a:rPr lang="ru-RU" altLang="ru-RU" sz="3200" dirty="0">
                <a:latin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</a:rPr>
              <a:t>3. Перспективный план работы на год</a:t>
            </a:r>
            <a:br>
              <a:rPr lang="ru-RU" altLang="ru-RU" sz="3200" dirty="0">
                <a:latin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</a:rPr>
              <a:t>4. Журнал учёта психолого-педагогической деятельности</a:t>
            </a:r>
            <a:br>
              <a:rPr lang="ru-RU" altLang="ru-RU" sz="3200" dirty="0">
                <a:latin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hlinkClick r:id="rId3" action="ppaction://hlinkfile"/>
              </a:rPr>
              <a:t>5. Психологическая карта на обучающегося</a:t>
            </a:r>
            <a:r>
              <a:rPr lang="en-US" altLang="ru-RU" sz="3200" dirty="0">
                <a:latin typeface="Times New Roman" pitchFamily="18" charset="0"/>
                <a:hlinkClick r:id="rId3" action="ppaction://hlinkfile"/>
              </a:rPr>
              <a:t>”</a:t>
            </a:r>
            <a:r>
              <a:rPr lang="ru-RU" altLang="ru-RU" sz="3200" dirty="0">
                <a:latin typeface="Times New Roman" pitchFamily="18" charset="0"/>
                <a:hlinkClick r:id="rId3" action="ppaction://hlinkfile"/>
              </a:rPr>
              <a:t>группы риска</a:t>
            </a:r>
            <a:r>
              <a:rPr lang="en-US" altLang="ru-RU" sz="3200" dirty="0">
                <a:latin typeface="Times New Roman" pitchFamily="18" charset="0"/>
                <a:hlinkClick r:id="rId3" action="ppaction://hlinkfile"/>
              </a:rPr>
              <a:t>”</a:t>
            </a:r>
            <a:r>
              <a:rPr lang="ru-RU" altLang="ru-RU" sz="3200" dirty="0">
                <a:latin typeface="Times New Roman" pitchFamily="18" charset="0"/>
                <a:hlinkClick r:id="rId3" action="ppaction://hlinkfile"/>
              </a:rPr>
              <a:t> (электронный вариант)</a:t>
            </a:r>
            <a:br>
              <a:rPr lang="ru-RU" altLang="ru-RU" sz="3200" dirty="0">
                <a:latin typeface="Times New Roman" pitchFamily="18" charset="0"/>
                <a:hlinkClick r:id="rId3" action="ppaction://hlinkfile"/>
              </a:rPr>
            </a:br>
            <a:r>
              <a:rPr lang="ru-RU" altLang="ru-RU" sz="3200" dirty="0">
                <a:latin typeface="Times New Roman" pitchFamily="18" charset="0"/>
                <a:hlinkClick r:id="rId4" action="ppaction://hlinkfile"/>
              </a:rPr>
              <a:t>6. Психологические карты классов</a:t>
            </a:r>
            <a:r>
              <a:rPr lang="en-US" altLang="ru-RU" sz="3200" dirty="0">
                <a:latin typeface="Times New Roman" pitchFamily="18" charset="0"/>
                <a:hlinkClick r:id="rId4" action="ppaction://hlinkfile"/>
              </a:rPr>
              <a:t>: </a:t>
            </a:r>
            <a:r>
              <a:rPr lang="ru-RU" altLang="ru-RU" sz="3200" dirty="0">
                <a:latin typeface="Times New Roman" pitchFamily="18" charset="0"/>
                <a:hlinkClick r:id="rId4" action="ppaction://hlinkfile"/>
              </a:rPr>
              <a:t>протоколы и справки диагностических обследований (электронный вариант)</a:t>
            </a:r>
            <a:br>
              <a:rPr lang="ru-RU" altLang="ru-RU" sz="3200" dirty="0">
                <a:latin typeface="Times New Roman" pitchFamily="18" charset="0"/>
                <a:hlinkClick r:id="rId4" action="ppaction://hlinkfile"/>
              </a:rPr>
            </a:br>
            <a:r>
              <a:rPr lang="ru-RU" altLang="ru-RU" sz="3200" dirty="0">
                <a:latin typeface="Times New Roman" pitchFamily="18" charset="0"/>
                <a:hlinkClick r:id="rId5" action="ppaction://hlinkfile"/>
              </a:rPr>
              <a:t>7. Обобщённые результаты диагностических обследований в школе (электронный вариант)</a:t>
            </a:r>
            <a:br>
              <a:rPr lang="ru-RU" altLang="ru-RU" sz="3200" dirty="0">
                <a:latin typeface="Times New Roman" pitchFamily="18" charset="0"/>
                <a:hlinkClick r:id="rId5" action="ppaction://hlinkfile"/>
              </a:rPr>
            </a:br>
            <a:r>
              <a:rPr lang="ru-RU" altLang="ru-RU" sz="3200" dirty="0">
                <a:latin typeface="Times New Roman" pitchFamily="18" charset="0"/>
              </a:rPr>
              <a:t>8. Коррекционные и развивающие программы</a:t>
            </a:r>
            <a:br>
              <a:rPr lang="ru-RU" altLang="ru-RU" sz="3200" dirty="0">
                <a:latin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hlinkClick r:id="rId6" action="ppaction://hlinkfile"/>
              </a:rPr>
              <a:t>9. Аналитический и статистический отчёт педагога-психолога</a:t>
            </a:r>
            <a:endParaRPr lang="ru-RU" sz="3200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45720" indent="0" algn="ctr" eaLnBrk="1" hangingPunct="1">
              <a:buNone/>
              <a:defRPr/>
            </a:pPr>
            <a:endParaRPr lang="ru-RU" sz="3200" b="1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992887" cy="4896544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208912" cy="662473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психологической службы включает в себя следующие виды деятельности</a:t>
            </a:r>
            <a:r>
              <a:rPr lang="ru-RU" sz="1000" dirty="0" smtClean="0"/>
              <a:t>:</a:t>
            </a:r>
          </a:p>
          <a:p>
            <a:pPr marL="4572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Психологическое просвещение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повышение психологической компетентности участников образовательного процесса через психологические классные часы, семинары для педагогического коллектива, родительские собрания, индивидуальные беседы.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Психологическая профилактика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по предупреждению возможного неблагополучия в психическом или личностном развитии через профилактические занятия,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Психологическое консультирование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в решении проблем, с которыми приходят участники образовательного процесса.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Психологическая диагностика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изучение   познавательной, личностной, мотивационной, эмоционально-волевой сферы и пр. с целью выявления неблагополучия в развитии, определения возможности  коррекции или развитии обучающихся, обеспечения эффективности профилактической или консультационной работы.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Психологическая коррекция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проведение занятий (групповых и индивидуальных),направленных на коррекцию и развитие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психических функций учащихся с ОВЗ, отклонений в личностной и мотивационной сфере.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31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700808"/>
            <a:ext cx="6512511" cy="3814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792088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КАБИНЕТА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8856"/>
              </p:ext>
            </p:extLst>
          </p:nvPr>
        </p:nvGraphicFramePr>
        <p:xfrm>
          <a:off x="539552" y="1196752"/>
          <a:ext cx="7920880" cy="5256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780"/>
                <a:gridCol w="4982219"/>
                <a:gridCol w="1735881"/>
              </a:tblGrid>
              <a:tr h="909546">
                <a:tc>
                  <a:txBody>
                    <a:bodyPr/>
                    <a:lstStyle/>
                    <a:p>
                      <a:pPr marL="31750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медиатеку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игр, видеороликов,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видеорелаксантов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 marL="57150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 marL="57150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течение года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</a:tr>
              <a:tr h="909546">
                <a:tc>
                  <a:txBody>
                    <a:bodyPr/>
                    <a:lstStyle/>
                    <a:p>
                      <a:pPr marL="31750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8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Дополнить и усовершенствовать рабочие программы.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 marL="57150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 marL="57150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течение года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</a:tr>
              <a:tr h="909546">
                <a:tc>
                  <a:txBody>
                    <a:bodyPr/>
                    <a:lstStyle/>
                    <a:p>
                      <a:pPr marL="31750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электронной библиотеки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 marL="57150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 marL="57150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течение года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</a:tr>
              <a:tr h="59562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 marL="124460" marR="60960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Косметический ремонт кабинета.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</a:tr>
              <a:tr h="98064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Продолжить адаптацию программ и диагностического инструментария с учетом специфики школы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 marL="57150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течение года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</a:tr>
              <a:tr h="95167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Продолжить работу над созданием диагностического минимума для начального и среднего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звена для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 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  <a:tc>
                  <a:txBody>
                    <a:bodyPr/>
                    <a:lstStyle/>
                    <a:p>
                      <a:pPr marL="57150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течение года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5609" marR="56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6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5577" y="5733256"/>
            <a:ext cx="7550224" cy="576064"/>
          </a:xfrm>
        </p:spPr>
        <p:txBody>
          <a:bodyPr/>
          <a:lstStyle/>
          <a:p>
            <a:pPr marL="0" indent="0" algn="l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289768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психолога проводится </a:t>
            </a:r>
            <a:endParaRPr lang="ru-RU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трём направлениям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с обучающимися.</a:t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с родителями (законными представителями) обучающихся.</a:t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Сотрудничество с педагогами и специалистами (психиатром, психоневрологом, невропатологом, логопедом).</a:t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3" y="1772816"/>
            <a:ext cx="8126288" cy="37423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20091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effectLst/>
              </a:rPr>
              <a:t>      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   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психологического кабинета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ШОВЗ г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Кирово-Чепецка базируется на соответствующем современным требованиям методическом и организационном обеспечении, а также подкрепляется необходимым техническим оснащением и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Бобина Анастасия\Pictures\кабинет\IMG_03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76" y="404664"/>
            <a:ext cx="5357787" cy="40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372168"/>
            <a:ext cx="7982272" cy="222518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Кабинеты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службы располагаются на втором этаже школы, в левом крыле здания.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стен, пола, мебели, жалюзи подобран по принципу использования спокойных и нейтральных тонов, не вызывающих дополнительного возбуждения и раздражения.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кабинетах с округленными формами и установлена в контексте общей пластической композиции. 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Бобина Анастасия\Pictures\кабинет\IMG_03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обина Анастасия\Pictures\кабинет\IMG_0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352032" cy="39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8732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задач работы детского психолога помещение территориально включает несколько зон, каждая из которых имеет специфическое назначение и соответствующее оснащение.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Бобина Анастасия\Pictures\кабинет\IMG_037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5065571" cy="37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1.Учебная зона и зона работы с документацией: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ученические столы и стулья (на 4 человек), компьютерный стол, ноутбук, принтер, доску (белую, магнитную), шкаф для хранения документации.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Бобина Анастасия\Pictures\кабинет\IMG_03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3" y="620688"/>
            <a:ext cx="4138117" cy="31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обина Анастасия\Pictures\кабинет\IMG_036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620688"/>
            <a:ext cx="4138117" cy="31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424936" cy="216024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Зона песочной </a:t>
            </a:r>
            <a:r>
              <a:rPr lang="ru-RU" sz="32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терапии: 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 съемной крышкой на колесиках и набор материалов для проведения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sz="2000" dirty="0" smtClean="0">
                <a:effectLst/>
              </a:rPr>
              <a:t>.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Бобина Анастасия\Pictures\кабинет\IMG_037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2" y="548680"/>
            <a:ext cx="4234128" cy="31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48680"/>
            <a:ext cx="4234128" cy="317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0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9" y="4725144"/>
            <a:ext cx="7262192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Зона отдыха и проведения индивидуальных консультаций 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Бобина Анастасия\Pictures\кабинет\IMG_03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88640"/>
            <a:ext cx="5830910" cy="43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72168"/>
            <a:ext cx="8568951" cy="1937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Игровая, дидактическая зона </a:t>
            </a:r>
            <a:r>
              <a:rPr lang="ru-RU" sz="32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дидактических пособий и игр, стеллаж для игрушек).</a:t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Бобина Анастасия\Pictures\кабинет\IMG_037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3319" y="846974"/>
            <a:ext cx="3730493" cy="27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Бобина Анастасия\Pictures\кабинет\IMG_036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5092" y="934913"/>
            <a:ext cx="3665908" cy="274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8352928" cy="4968552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психолога оснащен оборудованием и необходимыми материалами для эффективной работы психологической службы образовательного учреждения</a:t>
            </a:r>
            <a:endParaRPr lang="ru-RU" sz="4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404664"/>
            <a:ext cx="5966666" cy="2160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5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343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              Эффективность функционирования психологического кабинета КОГОБУ ШОВЗ г. Кирово-Чепецка базируется на соответствующем современным требованиям методическом и организационном обеспечении, а также подкрепляется необходимым техническим оснащением и оборудованием.</vt:lpstr>
      <vt:lpstr>  Кабинеты психологической службы располагаются на втором этаже школы, в левом крыле здания.   Цвет стен, пола, мебели, жалюзи подобран по принципу использования спокойных и нейтральных тонов, не вызывающих дополнительного возбуждения и раздражения.   Мебель в кабинетах с округленными формами и установлена в контексте общей пластической композиции.  </vt:lpstr>
      <vt:lpstr>С учетом задач работы детского психолога помещение территориально включает несколько зон, каждая из которых имеет специфическое назначение и соответствующее оснащение.</vt:lpstr>
      <vt:lpstr>1.Учебная зона и зона работы с документацией: включает в себя ученические столы и стулья (на 4 человек), компьютерный стол, ноутбук, принтер, доску (белую, магнитную), шкаф для хранения документации. </vt:lpstr>
      <vt:lpstr>2. Зона песочной терапии:   стол со съемной крышкой на колесиках и набор материалов для проведения занятий. </vt:lpstr>
      <vt:lpstr>3. Зона отдыха и проведения индивидуальных консультаций </vt:lpstr>
      <vt:lpstr>4. Игровая, дидактическая зона  (шкаф для дидактических пособий и игр, стеллаж для игрушек).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Муниципальное казенное специальное (коррекционное) образовательное учреждение  для обучающихся, воспитанников с ограниченными возможностями здоровья  специальная (коррекционная) общеобразовательная школа VIII вида  г. Кирово-Чепецка Кировской области   </dc:title>
  <dc:creator>Бобина Анастасия</dc:creator>
  <cp:lastModifiedBy>Бобина Анастасия</cp:lastModifiedBy>
  <cp:revision>82</cp:revision>
  <dcterms:created xsi:type="dcterms:W3CDTF">2014-01-28T18:30:26Z</dcterms:created>
  <dcterms:modified xsi:type="dcterms:W3CDTF">2017-09-03T20:19:06Z</dcterms:modified>
</cp:coreProperties>
</file>