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10" autoAdjust="0"/>
  </p:normalViewPr>
  <p:slideViewPr>
    <p:cSldViewPr>
      <p:cViewPr>
        <p:scale>
          <a:sx n="84" d="100"/>
          <a:sy n="84" d="100"/>
        </p:scale>
        <p:origin x="-147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96DD-4836-4609-98B9-B49211EA448E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41CD1-2656-4E85-938D-0AA4F7250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53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Пояснение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41CD1-2656-4E85-938D-0AA4F7250A1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40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Примерный ответ – щелчок по триггеру «Ответ»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41CD1-2656-4E85-938D-0AA4F7250A1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771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Примерный ответ – щелчок по триггеру «Ответ»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41CD1-2656-4E85-938D-0AA4F7250A1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670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AEA-A35B-4496-BE06-D3561C6853D1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01BB-F300-4A84-A6DC-3BDD906AD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20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AEA-A35B-4496-BE06-D3561C6853D1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01BB-F300-4A84-A6DC-3BDD906AD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7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AEA-A35B-4496-BE06-D3561C6853D1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01BB-F300-4A84-A6DC-3BDD906AD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4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AEA-A35B-4496-BE06-D3561C6853D1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01BB-F300-4A84-A6DC-3BDD906AD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80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AEA-A35B-4496-BE06-D3561C6853D1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01BB-F300-4A84-A6DC-3BDD906AD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33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AEA-A35B-4496-BE06-D3561C6853D1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01BB-F300-4A84-A6DC-3BDD906AD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25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AEA-A35B-4496-BE06-D3561C6853D1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01BB-F300-4A84-A6DC-3BDD906AD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03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AEA-A35B-4496-BE06-D3561C6853D1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01BB-F300-4A84-A6DC-3BDD906AD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63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AEA-A35B-4496-BE06-D3561C6853D1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01BB-F300-4A84-A6DC-3BDD906AD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9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AEA-A35B-4496-BE06-D3561C6853D1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01BB-F300-4A84-A6DC-3BDD906AD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78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AEA-A35B-4496-BE06-D3561C6853D1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01BB-F300-4A84-A6DC-3BDD906AD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57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1FAEA-A35B-4496-BE06-D3561C6853D1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601BB-F300-4A84-A6DC-3BDD906AD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45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3.xml"/><Relationship Id="rId18" Type="http://schemas.openxmlformats.org/officeDocument/2006/relationships/slide" Target="slide10.xml"/><Relationship Id="rId3" Type="http://schemas.openxmlformats.org/officeDocument/2006/relationships/slide" Target="slide3.xml"/><Relationship Id="rId21" Type="http://schemas.openxmlformats.org/officeDocument/2006/relationships/slide" Target="slide16.xml"/><Relationship Id="rId7" Type="http://schemas.openxmlformats.org/officeDocument/2006/relationships/slide" Target="slide6.xml"/><Relationship Id="rId12" Type="http://schemas.openxmlformats.org/officeDocument/2006/relationships/slide" Target="slide15.xml"/><Relationship Id="rId17" Type="http://schemas.openxmlformats.org/officeDocument/2006/relationships/slide" Target="slide21.xml"/><Relationship Id="rId2" Type="http://schemas.openxmlformats.org/officeDocument/2006/relationships/slide" Target="slide2.xml"/><Relationship Id="rId16" Type="http://schemas.openxmlformats.org/officeDocument/2006/relationships/slide" Target="slide20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1.xml"/><Relationship Id="rId24" Type="http://schemas.openxmlformats.org/officeDocument/2006/relationships/slide" Target="slide23.xml"/><Relationship Id="rId5" Type="http://schemas.openxmlformats.org/officeDocument/2006/relationships/slide" Target="slide4.xml"/><Relationship Id="rId15" Type="http://schemas.openxmlformats.org/officeDocument/2006/relationships/slide" Target="slide19.xml"/><Relationship Id="rId23" Type="http://schemas.openxmlformats.org/officeDocument/2006/relationships/slide" Target="slide22.xml"/><Relationship Id="rId10" Type="http://schemas.openxmlformats.org/officeDocument/2006/relationships/slide" Target="slide9.xml"/><Relationship Id="rId19" Type="http://schemas.openxmlformats.org/officeDocument/2006/relationships/slide" Target="slide14.xml"/><Relationship Id="rId4" Type="http://schemas.openxmlformats.org/officeDocument/2006/relationships/image" Target="../media/image1.jpg"/><Relationship Id="rId9" Type="http://schemas.openxmlformats.org/officeDocument/2006/relationships/slide" Target="slide8.xml"/><Relationship Id="rId14" Type="http://schemas.openxmlformats.org/officeDocument/2006/relationships/slide" Target="slide17.xml"/><Relationship Id="rId22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18" Type="http://schemas.openxmlformats.org/officeDocument/2006/relationships/slide" Target="slide19.xml"/><Relationship Id="rId26" Type="http://schemas.openxmlformats.org/officeDocument/2006/relationships/slide" Target="slide22.xml"/><Relationship Id="rId3" Type="http://schemas.openxmlformats.org/officeDocument/2006/relationships/image" Target="../media/image2.png"/><Relationship Id="rId21" Type="http://schemas.openxmlformats.org/officeDocument/2006/relationships/slide" Target="slide10.xml"/><Relationship Id="rId7" Type="http://schemas.openxmlformats.org/officeDocument/2006/relationships/slide" Target="slide3.xml"/><Relationship Id="rId12" Type="http://schemas.openxmlformats.org/officeDocument/2006/relationships/slide" Target="slide8.xml"/><Relationship Id="rId17" Type="http://schemas.openxmlformats.org/officeDocument/2006/relationships/slide" Target="slide17.xml"/><Relationship Id="rId25" Type="http://schemas.openxmlformats.org/officeDocument/2006/relationships/slide" Target="slide18.xml"/><Relationship Id="rId2" Type="http://schemas.openxmlformats.org/officeDocument/2006/relationships/image" Target="../media/image1.jpg"/><Relationship Id="rId16" Type="http://schemas.openxmlformats.org/officeDocument/2006/relationships/slide" Target="slide13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.xml"/><Relationship Id="rId11" Type="http://schemas.openxmlformats.org/officeDocument/2006/relationships/slide" Target="slide7.xml"/><Relationship Id="rId24" Type="http://schemas.openxmlformats.org/officeDocument/2006/relationships/slide" Target="slide16.xml"/><Relationship Id="rId5" Type="http://schemas.openxmlformats.org/officeDocument/2006/relationships/image" Target="../media/image6.jpeg"/><Relationship Id="rId15" Type="http://schemas.openxmlformats.org/officeDocument/2006/relationships/slide" Target="slide15.xml"/><Relationship Id="rId23" Type="http://schemas.openxmlformats.org/officeDocument/2006/relationships/slide" Target="slide12.xml"/><Relationship Id="rId10" Type="http://schemas.openxmlformats.org/officeDocument/2006/relationships/slide" Target="slide6.xml"/><Relationship Id="rId19" Type="http://schemas.openxmlformats.org/officeDocument/2006/relationships/slide" Target="slide20.xml"/><Relationship Id="rId4" Type="http://schemas.openxmlformats.org/officeDocument/2006/relationships/image" Target="../media/image5.png"/><Relationship Id="rId9" Type="http://schemas.openxmlformats.org/officeDocument/2006/relationships/slide" Target="slide5.xml"/><Relationship Id="rId14" Type="http://schemas.openxmlformats.org/officeDocument/2006/relationships/slide" Target="slide11.xml"/><Relationship Id="rId22" Type="http://schemas.openxmlformats.org/officeDocument/2006/relationships/slide" Target="slide14.xml"/><Relationship Id="rId27" Type="http://schemas.openxmlformats.org/officeDocument/2006/relationships/slide" Target="slide2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18" Type="http://schemas.openxmlformats.org/officeDocument/2006/relationships/slide" Target="slide20.xml"/><Relationship Id="rId26" Type="http://schemas.openxmlformats.org/officeDocument/2006/relationships/slide" Target="slide23.xml"/><Relationship Id="rId3" Type="http://schemas.openxmlformats.org/officeDocument/2006/relationships/image" Target="../media/image2.png"/><Relationship Id="rId21" Type="http://schemas.openxmlformats.org/officeDocument/2006/relationships/slide" Target="slide14.xml"/><Relationship Id="rId7" Type="http://schemas.openxmlformats.org/officeDocument/2006/relationships/slide" Target="slide4.xml"/><Relationship Id="rId12" Type="http://schemas.openxmlformats.org/officeDocument/2006/relationships/slide" Target="slide9.xml"/><Relationship Id="rId17" Type="http://schemas.openxmlformats.org/officeDocument/2006/relationships/slide" Target="slide19.xml"/><Relationship Id="rId25" Type="http://schemas.openxmlformats.org/officeDocument/2006/relationships/slide" Target="slide22.xml"/><Relationship Id="rId2" Type="http://schemas.openxmlformats.org/officeDocument/2006/relationships/image" Target="../media/image1.jpg"/><Relationship Id="rId16" Type="http://schemas.openxmlformats.org/officeDocument/2006/relationships/slide" Target="slide17.xml"/><Relationship Id="rId20" Type="http://schemas.openxmlformats.org/officeDocument/2006/relationships/slide" Target="slide10.xml"/><Relationship Id="rId1" Type="http://schemas.openxmlformats.org/officeDocument/2006/relationships/slideLayout" Target="../slideLayouts/slideLayout5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24" Type="http://schemas.openxmlformats.org/officeDocument/2006/relationships/slide" Target="slide18.xml"/><Relationship Id="rId5" Type="http://schemas.openxmlformats.org/officeDocument/2006/relationships/slide" Target="slide2.xml"/><Relationship Id="rId15" Type="http://schemas.openxmlformats.org/officeDocument/2006/relationships/slide" Target="slide13.xml"/><Relationship Id="rId23" Type="http://schemas.openxmlformats.org/officeDocument/2006/relationships/slide" Target="slide16.xml"/><Relationship Id="rId10" Type="http://schemas.openxmlformats.org/officeDocument/2006/relationships/slide" Target="slide7.xml"/><Relationship Id="rId19" Type="http://schemas.openxmlformats.org/officeDocument/2006/relationships/slide" Target="slide21.xml"/><Relationship Id="rId4" Type="http://schemas.openxmlformats.org/officeDocument/2006/relationships/image" Target="../media/image6.jpeg"/><Relationship Id="rId9" Type="http://schemas.openxmlformats.org/officeDocument/2006/relationships/slide" Target="slide6.xml"/><Relationship Id="rId14" Type="http://schemas.openxmlformats.org/officeDocument/2006/relationships/slide" Target="slide15.xml"/><Relationship Id="rId22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18" Type="http://schemas.openxmlformats.org/officeDocument/2006/relationships/slide" Target="slide20.xml"/><Relationship Id="rId26" Type="http://schemas.openxmlformats.org/officeDocument/2006/relationships/slide" Target="slide23.xml"/><Relationship Id="rId3" Type="http://schemas.openxmlformats.org/officeDocument/2006/relationships/image" Target="../media/image2.png"/><Relationship Id="rId21" Type="http://schemas.openxmlformats.org/officeDocument/2006/relationships/slide" Target="slide14.xml"/><Relationship Id="rId7" Type="http://schemas.openxmlformats.org/officeDocument/2006/relationships/slide" Target="slide4.xml"/><Relationship Id="rId12" Type="http://schemas.openxmlformats.org/officeDocument/2006/relationships/slide" Target="slide9.xml"/><Relationship Id="rId17" Type="http://schemas.openxmlformats.org/officeDocument/2006/relationships/slide" Target="slide19.xml"/><Relationship Id="rId25" Type="http://schemas.openxmlformats.org/officeDocument/2006/relationships/slide" Target="slide22.xml"/><Relationship Id="rId2" Type="http://schemas.openxmlformats.org/officeDocument/2006/relationships/image" Target="../media/image1.jpg"/><Relationship Id="rId16" Type="http://schemas.openxmlformats.org/officeDocument/2006/relationships/slide" Target="slide17.xml"/><Relationship Id="rId20" Type="http://schemas.openxmlformats.org/officeDocument/2006/relationships/slide" Target="slide10.xml"/><Relationship Id="rId1" Type="http://schemas.openxmlformats.org/officeDocument/2006/relationships/slideLayout" Target="../slideLayouts/slideLayout5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24" Type="http://schemas.openxmlformats.org/officeDocument/2006/relationships/slide" Target="slide18.xml"/><Relationship Id="rId5" Type="http://schemas.openxmlformats.org/officeDocument/2006/relationships/slide" Target="slide2.xml"/><Relationship Id="rId15" Type="http://schemas.openxmlformats.org/officeDocument/2006/relationships/slide" Target="slide13.xml"/><Relationship Id="rId23" Type="http://schemas.openxmlformats.org/officeDocument/2006/relationships/slide" Target="slide16.xml"/><Relationship Id="rId10" Type="http://schemas.openxmlformats.org/officeDocument/2006/relationships/slide" Target="slide7.xml"/><Relationship Id="rId19" Type="http://schemas.openxmlformats.org/officeDocument/2006/relationships/slide" Target="slide21.xml"/><Relationship Id="rId4" Type="http://schemas.openxmlformats.org/officeDocument/2006/relationships/image" Target="../media/image6.jpeg"/><Relationship Id="rId9" Type="http://schemas.openxmlformats.org/officeDocument/2006/relationships/slide" Target="slide6.xml"/><Relationship Id="rId14" Type="http://schemas.openxmlformats.org/officeDocument/2006/relationships/slide" Target="slide15.xml"/><Relationship Id="rId22" Type="http://schemas.openxmlformats.org/officeDocument/2006/relationships/slide" Target="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3" Type="http://schemas.openxmlformats.org/officeDocument/2006/relationships/image" Target="../media/image6.jpeg"/><Relationship Id="rId21" Type="http://schemas.openxmlformats.org/officeDocument/2006/relationships/slide" Target="slide12.xml"/><Relationship Id="rId7" Type="http://schemas.openxmlformats.org/officeDocument/2006/relationships/slide" Target="slide5.xml"/><Relationship Id="rId12" Type="http://schemas.openxmlformats.org/officeDocument/2006/relationships/slide" Target="slide11.xml"/><Relationship Id="rId17" Type="http://schemas.openxmlformats.org/officeDocument/2006/relationships/slide" Target="slide20.xml"/><Relationship Id="rId25" Type="http://schemas.openxmlformats.org/officeDocument/2006/relationships/slide" Target="slide23.xml"/><Relationship Id="rId2" Type="http://schemas.openxmlformats.org/officeDocument/2006/relationships/image" Target="../media/image1.jpg"/><Relationship Id="rId16" Type="http://schemas.openxmlformats.org/officeDocument/2006/relationships/slide" Target="slide19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24" Type="http://schemas.openxmlformats.org/officeDocument/2006/relationships/slide" Target="slide22.xml"/><Relationship Id="rId5" Type="http://schemas.openxmlformats.org/officeDocument/2006/relationships/slide" Target="slide3.xml"/><Relationship Id="rId15" Type="http://schemas.openxmlformats.org/officeDocument/2006/relationships/slide" Target="slide17.xml"/><Relationship Id="rId23" Type="http://schemas.openxmlformats.org/officeDocument/2006/relationships/slide" Target="slide18.xml"/><Relationship Id="rId10" Type="http://schemas.openxmlformats.org/officeDocument/2006/relationships/slide" Target="slide8.xml"/><Relationship Id="rId19" Type="http://schemas.openxmlformats.org/officeDocument/2006/relationships/slide" Target="slide10.xml"/><Relationship Id="rId4" Type="http://schemas.openxmlformats.org/officeDocument/2006/relationships/slide" Target="slide2.xml"/><Relationship Id="rId9" Type="http://schemas.openxmlformats.org/officeDocument/2006/relationships/slide" Target="slide7.xml"/><Relationship Id="rId14" Type="http://schemas.openxmlformats.org/officeDocument/2006/relationships/slide" Target="slide13.xml"/><Relationship Id="rId22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3" Type="http://schemas.openxmlformats.org/officeDocument/2006/relationships/image" Target="../media/image6.jpeg"/><Relationship Id="rId21" Type="http://schemas.openxmlformats.org/officeDocument/2006/relationships/slide" Target="slide12.xml"/><Relationship Id="rId7" Type="http://schemas.openxmlformats.org/officeDocument/2006/relationships/slide" Target="slide5.xml"/><Relationship Id="rId12" Type="http://schemas.openxmlformats.org/officeDocument/2006/relationships/slide" Target="slide11.xml"/><Relationship Id="rId17" Type="http://schemas.openxmlformats.org/officeDocument/2006/relationships/slide" Target="slide20.xml"/><Relationship Id="rId25" Type="http://schemas.openxmlformats.org/officeDocument/2006/relationships/slide" Target="slide23.xml"/><Relationship Id="rId2" Type="http://schemas.openxmlformats.org/officeDocument/2006/relationships/image" Target="../media/image1.jpg"/><Relationship Id="rId16" Type="http://schemas.openxmlformats.org/officeDocument/2006/relationships/slide" Target="slide19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24" Type="http://schemas.openxmlformats.org/officeDocument/2006/relationships/slide" Target="slide22.xml"/><Relationship Id="rId5" Type="http://schemas.openxmlformats.org/officeDocument/2006/relationships/slide" Target="slide3.xml"/><Relationship Id="rId15" Type="http://schemas.openxmlformats.org/officeDocument/2006/relationships/slide" Target="slide17.xml"/><Relationship Id="rId23" Type="http://schemas.openxmlformats.org/officeDocument/2006/relationships/slide" Target="slide18.xml"/><Relationship Id="rId10" Type="http://schemas.openxmlformats.org/officeDocument/2006/relationships/slide" Target="slide8.xml"/><Relationship Id="rId19" Type="http://schemas.openxmlformats.org/officeDocument/2006/relationships/slide" Target="slide10.xml"/><Relationship Id="rId4" Type="http://schemas.openxmlformats.org/officeDocument/2006/relationships/slide" Target="slide2.xml"/><Relationship Id="rId9" Type="http://schemas.openxmlformats.org/officeDocument/2006/relationships/slide" Target="slide7.xml"/><Relationship Id="rId14" Type="http://schemas.openxmlformats.org/officeDocument/2006/relationships/slide" Target="slide13.xml"/><Relationship Id="rId22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18" Type="http://schemas.openxmlformats.org/officeDocument/2006/relationships/slide" Target="slide20.xml"/><Relationship Id="rId26" Type="http://schemas.openxmlformats.org/officeDocument/2006/relationships/slide" Target="slide23.xml"/><Relationship Id="rId3" Type="http://schemas.openxmlformats.org/officeDocument/2006/relationships/image" Target="../media/image1.jpg"/><Relationship Id="rId21" Type="http://schemas.openxmlformats.org/officeDocument/2006/relationships/slide" Target="slide14.xml"/><Relationship Id="rId7" Type="http://schemas.openxmlformats.org/officeDocument/2006/relationships/slide" Target="slide4.xml"/><Relationship Id="rId12" Type="http://schemas.openxmlformats.org/officeDocument/2006/relationships/slide" Target="slide9.xml"/><Relationship Id="rId17" Type="http://schemas.openxmlformats.org/officeDocument/2006/relationships/slide" Target="slide19.xml"/><Relationship Id="rId25" Type="http://schemas.openxmlformats.org/officeDocument/2006/relationships/slide" Target="slide22.xml"/><Relationship Id="rId2" Type="http://schemas.openxmlformats.org/officeDocument/2006/relationships/notesSlide" Target="../notesSlides/notesSlide1.xml"/><Relationship Id="rId16" Type="http://schemas.openxmlformats.org/officeDocument/2006/relationships/slide" Target="slide17.xml"/><Relationship Id="rId20" Type="http://schemas.openxmlformats.org/officeDocument/2006/relationships/slide" Target="slide10.xml"/><Relationship Id="rId1" Type="http://schemas.openxmlformats.org/officeDocument/2006/relationships/slideLayout" Target="../slideLayouts/slideLayout5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24" Type="http://schemas.openxmlformats.org/officeDocument/2006/relationships/slide" Target="slide18.xml"/><Relationship Id="rId5" Type="http://schemas.openxmlformats.org/officeDocument/2006/relationships/slide" Target="slide2.xml"/><Relationship Id="rId15" Type="http://schemas.openxmlformats.org/officeDocument/2006/relationships/slide" Target="slide13.xml"/><Relationship Id="rId23" Type="http://schemas.openxmlformats.org/officeDocument/2006/relationships/slide" Target="slide16.xml"/><Relationship Id="rId10" Type="http://schemas.openxmlformats.org/officeDocument/2006/relationships/slide" Target="slide7.xml"/><Relationship Id="rId19" Type="http://schemas.openxmlformats.org/officeDocument/2006/relationships/slide" Target="slide21.xml"/><Relationship Id="rId4" Type="http://schemas.openxmlformats.org/officeDocument/2006/relationships/image" Target="../media/image6.jpeg"/><Relationship Id="rId9" Type="http://schemas.openxmlformats.org/officeDocument/2006/relationships/slide" Target="slide6.xml"/><Relationship Id="rId14" Type="http://schemas.openxmlformats.org/officeDocument/2006/relationships/slide" Target="slide15.xml"/><Relationship Id="rId22" Type="http://schemas.openxmlformats.org/officeDocument/2006/relationships/slide" Target="slide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3" Type="http://schemas.openxmlformats.org/officeDocument/2006/relationships/image" Target="../media/image6.jpeg"/><Relationship Id="rId21" Type="http://schemas.openxmlformats.org/officeDocument/2006/relationships/slide" Target="slide12.xml"/><Relationship Id="rId7" Type="http://schemas.openxmlformats.org/officeDocument/2006/relationships/slide" Target="slide5.xml"/><Relationship Id="rId12" Type="http://schemas.openxmlformats.org/officeDocument/2006/relationships/slide" Target="slide11.xml"/><Relationship Id="rId17" Type="http://schemas.openxmlformats.org/officeDocument/2006/relationships/slide" Target="slide20.xml"/><Relationship Id="rId25" Type="http://schemas.openxmlformats.org/officeDocument/2006/relationships/slide" Target="slide23.xml"/><Relationship Id="rId2" Type="http://schemas.openxmlformats.org/officeDocument/2006/relationships/image" Target="../media/image1.jpg"/><Relationship Id="rId16" Type="http://schemas.openxmlformats.org/officeDocument/2006/relationships/slide" Target="slide19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24" Type="http://schemas.openxmlformats.org/officeDocument/2006/relationships/slide" Target="slide22.xml"/><Relationship Id="rId5" Type="http://schemas.openxmlformats.org/officeDocument/2006/relationships/slide" Target="slide3.xml"/><Relationship Id="rId15" Type="http://schemas.openxmlformats.org/officeDocument/2006/relationships/slide" Target="slide17.xml"/><Relationship Id="rId23" Type="http://schemas.openxmlformats.org/officeDocument/2006/relationships/slide" Target="slide18.xml"/><Relationship Id="rId10" Type="http://schemas.openxmlformats.org/officeDocument/2006/relationships/slide" Target="slide8.xml"/><Relationship Id="rId19" Type="http://schemas.openxmlformats.org/officeDocument/2006/relationships/slide" Target="slide10.xml"/><Relationship Id="rId4" Type="http://schemas.openxmlformats.org/officeDocument/2006/relationships/slide" Target="slide2.xml"/><Relationship Id="rId9" Type="http://schemas.openxmlformats.org/officeDocument/2006/relationships/slide" Target="slide7.xml"/><Relationship Id="rId14" Type="http://schemas.openxmlformats.org/officeDocument/2006/relationships/slide" Target="slide13.xml"/><Relationship Id="rId22" Type="http://schemas.openxmlformats.org/officeDocument/2006/relationships/slide" Target="slid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3" Type="http://schemas.openxmlformats.org/officeDocument/2006/relationships/image" Target="../media/image6.jpeg"/><Relationship Id="rId21" Type="http://schemas.openxmlformats.org/officeDocument/2006/relationships/slide" Target="slide12.xml"/><Relationship Id="rId7" Type="http://schemas.openxmlformats.org/officeDocument/2006/relationships/slide" Target="slide5.xml"/><Relationship Id="rId12" Type="http://schemas.openxmlformats.org/officeDocument/2006/relationships/slide" Target="slide11.xml"/><Relationship Id="rId17" Type="http://schemas.openxmlformats.org/officeDocument/2006/relationships/slide" Target="slide20.xml"/><Relationship Id="rId25" Type="http://schemas.openxmlformats.org/officeDocument/2006/relationships/slide" Target="slide23.xml"/><Relationship Id="rId2" Type="http://schemas.openxmlformats.org/officeDocument/2006/relationships/image" Target="../media/image1.jpg"/><Relationship Id="rId16" Type="http://schemas.openxmlformats.org/officeDocument/2006/relationships/slide" Target="slide19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24" Type="http://schemas.openxmlformats.org/officeDocument/2006/relationships/slide" Target="slide22.xml"/><Relationship Id="rId5" Type="http://schemas.openxmlformats.org/officeDocument/2006/relationships/slide" Target="slide3.xml"/><Relationship Id="rId15" Type="http://schemas.openxmlformats.org/officeDocument/2006/relationships/slide" Target="slide17.xml"/><Relationship Id="rId23" Type="http://schemas.openxmlformats.org/officeDocument/2006/relationships/slide" Target="slide18.xml"/><Relationship Id="rId10" Type="http://schemas.openxmlformats.org/officeDocument/2006/relationships/slide" Target="slide8.xml"/><Relationship Id="rId19" Type="http://schemas.openxmlformats.org/officeDocument/2006/relationships/slide" Target="slide10.xml"/><Relationship Id="rId4" Type="http://schemas.openxmlformats.org/officeDocument/2006/relationships/slide" Target="slide2.xml"/><Relationship Id="rId9" Type="http://schemas.openxmlformats.org/officeDocument/2006/relationships/slide" Target="slide7.xml"/><Relationship Id="rId14" Type="http://schemas.openxmlformats.org/officeDocument/2006/relationships/slide" Target="slide13.xml"/><Relationship Id="rId22" Type="http://schemas.openxmlformats.org/officeDocument/2006/relationships/slide" Target="slide1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3" Type="http://schemas.openxmlformats.org/officeDocument/2006/relationships/image" Target="../media/image6.jpeg"/><Relationship Id="rId21" Type="http://schemas.openxmlformats.org/officeDocument/2006/relationships/slide" Target="slide12.xml"/><Relationship Id="rId7" Type="http://schemas.openxmlformats.org/officeDocument/2006/relationships/slide" Target="slide5.xml"/><Relationship Id="rId12" Type="http://schemas.openxmlformats.org/officeDocument/2006/relationships/slide" Target="slide11.xml"/><Relationship Id="rId17" Type="http://schemas.openxmlformats.org/officeDocument/2006/relationships/slide" Target="slide20.xml"/><Relationship Id="rId25" Type="http://schemas.openxmlformats.org/officeDocument/2006/relationships/slide" Target="slide23.xml"/><Relationship Id="rId2" Type="http://schemas.openxmlformats.org/officeDocument/2006/relationships/image" Target="../media/image1.jpg"/><Relationship Id="rId16" Type="http://schemas.openxmlformats.org/officeDocument/2006/relationships/slide" Target="slide19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24" Type="http://schemas.openxmlformats.org/officeDocument/2006/relationships/slide" Target="slide22.xml"/><Relationship Id="rId5" Type="http://schemas.openxmlformats.org/officeDocument/2006/relationships/slide" Target="slide3.xml"/><Relationship Id="rId15" Type="http://schemas.openxmlformats.org/officeDocument/2006/relationships/slide" Target="slide17.xml"/><Relationship Id="rId23" Type="http://schemas.openxmlformats.org/officeDocument/2006/relationships/slide" Target="slide18.xml"/><Relationship Id="rId10" Type="http://schemas.openxmlformats.org/officeDocument/2006/relationships/slide" Target="slide8.xml"/><Relationship Id="rId19" Type="http://schemas.openxmlformats.org/officeDocument/2006/relationships/slide" Target="slide10.xml"/><Relationship Id="rId4" Type="http://schemas.openxmlformats.org/officeDocument/2006/relationships/slide" Target="slide2.xml"/><Relationship Id="rId9" Type="http://schemas.openxmlformats.org/officeDocument/2006/relationships/slide" Target="slide7.xml"/><Relationship Id="rId14" Type="http://schemas.openxmlformats.org/officeDocument/2006/relationships/slide" Target="slide13.xml"/><Relationship Id="rId22" Type="http://schemas.openxmlformats.org/officeDocument/2006/relationships/slide" Target="slide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3.xml"/><Relationship Id="rId18" Type="http://schemas.openxmlformats.org/officeDocument/2006/relationships/slide" Target="slide10.xml"/><Relationship Id="rId3" Type="http://schemas.openxmlformats.org/officeDocument/2006/relationships/slide" Target="slide2.xml"/><Relationship Id="rId21" Type="http://schemas.openxmlformats.org/officeDocument/2006/relationships/slide" Target="slide16.xml"/><Relationship Id="rId7" Type="http://schemas.openxmlformats.org/officeDocument/2006/relationships/slide" Target="slide6.xml"/><Relationship Id="rId12" Type="http://schemas.openxmlformats.org/officeDocument/2006/relationships/slide" Target="slide15.xml"/><Relationship Id="rId17" Type="http://schemas.openxmlformats.org/officeDocument/2006/relationships/slide" Target="slide21.xml"/><Relationship Id="rId2" Type="http://schemas.openxmlformats.org/officeDocument/2006/relationships/image" Target="../media/image1.jpg"/><Relationship Id="rId16" Type="http://schemas.openxmlformats.org/officeDocument/2006/relationships/slide" Target="slide20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5.xml"/><Relationship Id="rId11" Type="http://schemas.openxmlformats.org/officeDocument/2006/relationships/slide" Target="slide11.xml"/><Relationship Id="rId24" Type="http://schemas.openxmlformats.org/officeDocument/2006/relationships/slide" Target="slide23.xml"/><Relationship Id="rId5" Type="http://schemas.openxmlformats.org/officeDocument/2006/relationships/slide" Target="slide4.xml"/><Relationship Id="rId15" Type="http://schemas.openxmlformats.org/officeDocument/2006/relationships/slide" Target="slide19.xml"/><Relationship Id="rId23" Type="http://schemas.openxmlformats.org/officeDocument/2006/relationships/slide" Target="slide22.xml"/><Relationship Id="rId10" Type="http://schemas.openxmlformats.org/officeDocument/2006/relationships/slide" Target="slide9.xml"/><Relationship Id="rId19" Type="http://schemas.openxmlformats.org/officeDocument/2006/relationships/slide" Target="slide14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7.xml"/><Relationship Id="rId22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3" Type="http://schemas.openxmlformats.org/officeDocument/2006/relationships/image" Target="../media/image2.png"/><Relationship Id="rId21" Type="http://schemas.openxmlformats.org/officeDocument/2006/relationships/slide" Target="slide12.xml"/><Relationship Id="rId7" Type="http://schemas.openxmlformats.org/officeDocument/2006/relationships/slide" Target="slide5.xml"/><Relationship Id="rId12" Type="http://schemas.openxmlformats.org/officeDocument/2006/relationships/slide" Target="slide11.xml"/><Relationship Id="rId17" Type="http://schemas.openxmlformats.org/officeDocument/2006/relationships/slide" Target="slide20.xml"/><Relationship Id="rId25" Type="http://schemas.openxmlformats.org/officeDocument/2006/relationships/slide" Target="slide23.xml"/><Relationship Id="rId2" Type="http://schemas.openxmlformats.org/officeDocument/2006/relationships/image" Target="../media/image1.jpg"/><Relationship Id="rId16" Type="http://schemas.openxmlformats.org/officeDocument/2006/relationships/slide" Target="slide19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24" Type="http://schemas.openxmlformats.org/officeDocument/2006/relationships/slide" Target="slide22.xml"/><Relationship Id="rId5" Type="http://schemas.openxmlformats.org/officeDocument/2006/relationships/slide" Target="slide3.xml"/><Relationship Id="rId15" Type="http://schemas.openxmlformats.org/officeDocument/2006/relationships/slide" Target="slide17.xml"/><Relationship Id="rId23" Type="http://schemas.openxmlformats.org/officeDocument/2006/relationships/slide" Target="slide18.xml"/><Relationship Id="rId10" Type="http://schemas.openxmlformats.org/officeDocument/2006/relationships/slide" Target="slide8.xml"/><Relationship Id="rId19" Type="http://schemas.openxmlformats.org/officeDocument/2006/relationships/slide" Target="slide10.xml"/><Relationship Id="rId4" Type="http://schemas.openxmlformats.org/officeDocument/2006/relationships/slide" Target="slide2.xml"/><Relationship Id="rId9" Type="http://schemas.openxmlformats.org/officeDocument/2006/relationships/slide" Target="slide7.xml"/><Relationship Id="rId14" Type="http://schemas.openxmlformats.org/officeDocument/2006/relationships/slide" Target="slide13.xml"/><Relationship Id="rId22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18" Type="http://schemas.openxmlformats.org/officeDocument/2006/relationships/slide" Target="slide19.xml"/><Relationship Id="rId26" Type="http://schemas.openxmlformats.org/officeDocument/2006/relationships/slide" Target="slide22.xml"/><Relationship Id="rId3" Type="http://schemas.openxmlformats.org/officeDocument/2006/relationships/image" Target="../media/image1.jpg"/><Relationship Id="rId21" Type="http://schemas.openxmlformats.org/officeDocument/2006/relationships/slide" Target="slide10.xml"/><Relationship Id="rId7" Type="http://schemas.openxmlformats.org/officeDocument/2006/relationships/slide" Target="slide3.xml"/><Relationship Id="rId12" Type="http://schemas.openxmlformats.org/officeDocument/2006/relationships/slide" Target="slide8.xml"/><Relationship Id="rId17" Type="http://schemas.openxmlformats.org/officeDocument/2006/relationships/slide" Target="slide17.xml"/><Relationship Id="rId25" Type="http://schemas.openxmlformats.org/officeDocument/2006/relationships/slide" Target="slide18.xml"/><Relationship Id="rId2" Type="http://schemas.openxmlformats.org/officeDocument/2006/relationships/notesSlide" Target="../notesSlides/notesSlide2.xml"/><Relationship Id="rId16" Type="http://schemas.openxmlformats.org/officeDocument/2006/relationships/slide" Target="slide13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.xml"/><Relationship Id="rId11" Type="http://schemas.openxmlformats.org/officeDocument/2006/relationships/slide" Target="slide7.xml"/><Relationship Id="rId24" Type="http://schemas.openxmlformats.org/officeDocument/2006/relationships/slide" Target="slide16.xml"/><Relationship Id="rId5" Type="http://schemas.microsoft.com/office/2007/relationships/hdphoto" Target="../media/hdphoto2.wdp"/><Relationship Id="rId15" Type="http://schemas.openxmlformats.org/officeDocument/2006/relationships/slide" Target="slide15.xml"/><Relationship Id="rId23" Type="http://schemas.openxmlformats.org/officeDocument/2006/relationships/slide" Target="slide12.xml"/><Relationship Id="rId10" Type="http://schemas.openxmlformats.org/officeDocument/2006/relationships/slide" Target="slide6.xml"/><Relationship Id="rId19" Type="http://schemas.openxmlformats.org/officeDocument/2006/relationships/slide" Target="slide20.xml"/><Relationship Id="rId4" Type="http://schemas.openxmlformats.org/officeDocument/2006/relationships/image" Target="../media/image7.png"/><Relationship Id="rId9" Type="http://schemas.openxmlformats.org/officeDocument/2006/relationships/slide" Target="slide5.xml"/><Relationship Id="rId14" Type="http://schemas.openxmlformats.org/officeDocument/2006/relationships/slide" Target="slide11.xml"/><Relationship Id="rId22" Type="http://schemas.openxmlformats.org/officeDocument/2006/relationships/slide" Target="slide14.xml"/><Relationship Id="rId27" Type="http://schemas.openxmlformats.org/officeDocument/2006/relationships/slide" Target="slide2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3" Type="http://schemas.openxmlformats.org/officeDocument/2006/relationships/image" Target="../media/image1.jpg"/><Relationship Id="rId21" Type="http://schemas.openxmlformats.org/officeDocument/2006/relationships/slide" Target="slide12.xml"/><Relationship Id="rId7" Type="http://schemas.openxmlformats.org/officeDocument/2006/relationships/slide" Target="slide5.xml"/><Relationship Id="rId12" Type="http://schemas.openxmlformats.org/officeDocument/2006/relationships/slide" Target="slide11.xml"/><Relationship Id="rId17" Type="http://schemas.openxmlformats.org/officeDocument/2006/relationships/slide" Target="slide20.xml"/><Relationship Id="rId25" Type="http://schemas.openxmlformats.org/officeDocument/2006/relationships/slide" Target="slide23.xml"/><Relationship Id="rId2" Type="http://schemas.openxmlformats.org/officeDocument/2006/relationships/notesSlide" Target="../notesSlides/notesSlide3.xml"/><Relationship Id="rId16" Type="http://schemas.openxmlformats.org/officeDocument/2006/relationships/slide" Target="slide19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24" Type="http://schemas.openxmlformats.org/officeDocument/2006/relationships/slide" Target="slide22.xml"/><Relationship Id="rId5" Type="http://schemas.openxmlformats.org/officeDocument/2006/relationships/slide" Target="slide3.xml"/><Relationship Id="rId15" Type="http://schemas.openxmlformats.org/officeDocument/2006/relationships/slide" Target="slide17.xml"/><Relationship Id="rId23" Type="http://schemas.openxmlformats.org/officeDocument/2006/relationships/slide" Target="slide18.xml"/><Relationship Id="rId10" Type="http://schemas.openxmlformats.org/officeDocument/2006/relationships/slide" Target="slide8.xml"/><Relationship Id="rId19" Type="http://schemas.openxmlformats.org/officeDocument/2006/relationships/slide" Target="slide10.xml"/><Relationship Id="rId4" Type="http://schemas.openxmlformats.org/officeDocument/2006/relationships/slide" Target="slide2.xml"/><Relationship Id="rId9" Type="http://schemas.openxmlformats.org/officeDocument/2006/relationships/slide" Target="slide7.xml"/><Relationship Id="rId14" Type="http://schemas.openxmlformats.org/officeDocument/2006/relationships/slide" Target="slide13.xml"/><Relationship Id="rId22" Type="http://schemas.openxmlformats.org/officeDocument/2006/relationships/slide" Target="slide1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3.xml"/><Relationship Id="rId18" Type="http://schemas.openxmlformats.org/officeDocument/2006/relationships/slide" Target="slide10.xml"/><Relationship Id="rId3" Type="http://schemas.openxmlformats.org/officeDocument/2006/relationships/slide" Target="slide2.xml"/><Relationship Id="rId21" Type="http://schemas.openxmlformats.org/officeDocument/2006/relationships/slide" Target="slide16.xml"/><Relationship Id="rId7" Type="http://schemas.openxmlformats.org/officeDocument/2006/relationships/slide" Target="slide6.xml"/><Relationship Id="rId12" Type="http://schemas.openxmlformats.org/officeDocument/2006/relationships/slide" Target="slide15.xml"/><Relationship Id="rId17" Type="http://schemas.openxmlformats.org/officeDocument/2006/relationships/slide" Target="slide21.xml"/><Relationship Id="rId2" Type="http://schemas.openxmlformats.org/officeDocument/2006/relationships/image" Target="../media/image1.jpg"/><Relationship Id="rId16" Type="http://schemas.openxmlformats.org/officeDocument/2006/relationships/slide" Target="slide20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1.xml"/><Relationship Id="rId24" Type="http://schemas.openxmlformats.org/officeDocument/2006/relationships/slide" Target="slide23.xml"/><Relationship Id="rId5" Type="http://schemas.openxmlformats.org/officeDocument/2006/relationships/slide" Target="slide4.xml"/><Relationship Id="rId15" Type="http://schemas.openxmlformats.org/officeDocument/2006/relationships/slide" Target="slide19.xml"/><Relationship Id="rId23" Type="http://schemas.openxmlformats.org/officeDocument/2006/relationships/slide" Target="slide22.xml"/><Relationship Id="rId10" Type="http://schemas.openxmlformats.org/officeDocument/2006/relationships/slide" Target="slide9.xml"/><Relationship Id="rId19" Type="http://schemas.openxmlformats.org/officeDocument/2006/relationships/slide" Target="slide14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7.xml"/><Relationship Id="rId22" Type="http://schemas.openxmlformats.org/officeDocument/2006/relationships/slide" Target="slide1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3" Type="http://schemas.openxmlformats.org/officeDocument/2006/relationships/hyperlink" Target="https://bio-oge.sdamgia.ru/" TargetMode="External"/><Relationship Id="rId21" Type="http://schemas.openxmlformats.org/officeDocument/2006/relationships/slide" Target="slide12.xml"/><Relationship Id="rId7" Type="http://schemas.openxmlformats.org/officeDocument/2006/relationships/slide" Target="slide5.xml"/><Relationship Id="rId12" Type="http://schemas.openxmlformats.org/officeDocument/2006/relationships/slide" Target="slide11.xml"/><Relationship Id="rId17" Type="http://schemas.openxmlformats.org/officeDocument/2006/relationships/slide" Target="slide20.xml"/><Relationship Id="rId25" Type="http://schemas.openxmlformats.org/officeDocument/2006/relationships/slide" Target="slide23.xml"/><Relationship Id="rId2" Type="http://schemas.openxmlformats.org/officeDocument/2006/relationships/image" Target="../media/image1.jpg"/><Relationship Id="rId16" Type="http://schemas.openxmlformats.org/officeDocument/2006/relationships/slide" Target="slide19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24" Type="http://schemas.openxmlformats.org/officeDocument/2006/relationships/slide" Target="slide22.xml"/><Relationship Id="rId5" Type="http://schemas.openxmlformats.org/officeDocument/2006/relationships/slide" Target="slide3.xml"/><Relationship Id="rId15" Type="http://schemas.openxmlformats.org/officeDocument/2006/relationships/slide" Target="slide17.xml"/><Relationship Id="rId23" Type="http://schemas.openxmlformats.org/officeDocument/2006/relationships/slide" Target="slide18.xml"/><Relationship Id="rId10" Type="http://schemas.openxmlformats.org/officeDocument/2006/relationships/slide" Target="slide8.xml"/><Relationship Id="rId19" Type="http://schemas.openxmlformats.org/officeDocument/2006/relationships/slide" Target="slide10.xml"/><Relationship Id="rId4" Type="http://schemas.openxmlformats.org/officeDocument/2006/relationships/slide" Target="slide2.xml"/><Relationship Id="rId9" Type="http://schemas.openxmlformats.org/officeDocument/2006/relationships/slide" Target="slide7.xml"/><Relationship Id="rId14" Type="http://schemas.openxmlformats.org/officeDocument/2006/relationships/slide" Target="slide13.xml"/><Relationship Id="rId22" Type="http://schemas.openxmlformats.org/officeDocument/2006/relationships/slide" Target="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3" Type="http://schemas.openxmlformats.org/officeDocument/2006/relationships/image" Target="../media/image2.png"/><Relationship Id="rId21" Type="http://schemas.openxmlformats.org/officeDocument/2006/relationships/slide" Target="slide12.xml"/><Relationship Id="rId7" Type="http://schemas.openxmlformats.org/officeDocument/2006/relationships/slide" Target="slide5.xml"/><Relationship Id="rId12" Type="http://schemas.openxmlformats.org/officeDocument/2006/relationships/slide" Target="slide11.xml"/><Relationship Id="rId17" Type="http://schemas.openxmlformats.org/officeDocument/2006/relationships/slide" Target="slide20.xml"/><Relationship Id="rId25" Type="http://schemas.openxmlformats.org/officeDocument/2006/relationships/slide" Target="slide23.xml"/><Relationship Id="rId2" Type="http://schemas.openxmlformats.org/officeDocument/2006/relationships/image" Target="../media/image1.jpg"/><Relationship Id="rId16" Type="http://schemas.openxmlformats.org/officeDocument/2006/relationships/slide" Target="slide19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24" Type="http://schemas.openxmlformats.org/officeDocument/2006/relationships/slide" Target="slide22.xml"/><Relationship Id="rId5" Type="http://schemas.openxmlformats.org/officeDocument/2006/relationships/slide" Target="slide3.xml"/><Relationship Id="rId15" Type="http://schemas.openxmlformats.org/officeDocument/2006/relationships/slide" Target="slide17.xml"/><Relationship Id="rId23" Type="http://schemas.openxmlformats.org/officeDocument/2006/relationships/slide" Target="slide18.xml"/><Relationship Id="rId10" Type="http://schemas.openxmlformats.org/officeDocument/2006/relationships/slide" Target="slide8.xml"/><Relationship Id="rId19" Type="http://schemas.openxmlformats.org/officeDocument/2006/relationships/slide" Target="slide10.xml"/><Relationship Id="rId4" Type="http://schemas.openxmlformats.org/officeDocument/2006/relationships/slide" Target="slide2.xml"/><Relationship Id="rId9" Type="http://schemas.openxmlformats.org/officeDocument/2006/relationships/slide" Target="slide7.xml"/><Relationship Id="rId14" Type="http://schemas.openxmlformats.org/officeDocument/2006/relationships/slide" Target="slide13.xml"/><Relationship Id="rId22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3" Type="http://schemas.openxmlformats.org/officeDocument/2006/relationships/image" Target="../media/image2.png"/><Relationship Id="rId21" Type="http://schemas.openxmlformats.org/officeDocument/2006/relationships/slide" Target="slide12.xml"/><Relationship Id="rId7" Type="http://schemas.openxmlformats.org/officeDocument/2006/relationships/slide" Target="slide5.xml"/><Relationship Id="rId12" Type="http://schemas.openxmlformats.org/officeDocument/2006/relationships/slide" Target="slide11.xml"/><Relationship Id="rId17" Type="http://schemas.openxmlformats.org/officeDocument/2006/relationships/slide" Target="slide20.xml"/><Relationship Id="rId25" Type="http://schemas.openxmlformats.org/officeDocument/2006/relationships/slide" Target="slide23.xml"/><Relationship Id="rId2" Type="http://schemas.openxmlformats.org/officeDocument/2006/relationships/image" Target="../media/image1.jpg"/><Relationship Id="rId16" Type="http://schemas.openxmlformats.org/officeDocument/2006/relationships/slide" Target="slide19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24" Type="http://schemas.openxmlformats.org/officeDocument/2006/relationships/slide" Target="slide22.xml"/><Relationship Id="rId5" Type="http://schemas.openxmlformats.org/officeDocument/2006/relationships/slide" Target="slide3.xml"/><Relationship Id="rId15" Type="http://schemas.openxmlformats.org/officeDocument/2006/relationships/slide" Target="slide17.xml"/><Relationship Id="rId23" Type="http://schemas.openxmlformats.org/officeDocument/2006/relationships/slide" Target="slide18.xml"/><Relationship Id="rId10" Type="http://schemas.openxmlformats.org/officeDocument/2006/relationships/slide" Target="slide8.xml"/><Relationship Id="rId19" Type="http://schemas.openxmlformats.org/officeDocument/2006/relationships/slide" Target="slide10.xml"/><Relationship Id="rId4" Type="http://schemas.openxmlformats.org/officeDocument/2006/relationships/slide" Target="slide2.xml"/><Relationship Id="rId9" Type="http://schemas.openxmlformats.org/officeDocument/2006/relationships/slide" Target="slide7.xml"/><Relationship Id="rId14" Type="http://schemas.openxmlformats.org/officeDocument/2006/relationships/slide" Target="slide13.xml"/><Relationship Id="rId22" Type="http://schemas.openxmlformats.org/officeDocument/2006/relationships/slide" Target="slide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3" Type="http://schemas.openxmlformats.org/officeDocument/2006/relationships/image" Target="../media/image2.png"/><Relationship Id="rId21" Type="http://schemas.openxmlformats.org/officeDocument/2006/relationships/slide" Target="slide12.xml"/><Relationship Id="rId7" Type="http://schemas.openxmlformats.org/officeDocument/2006/relationships/slide" Target="slide5.xml"/><Relationship Id="rId12" Type="http://schemas.openxmlformats.org/officeDocument/2006/relationships/slide" Target="slide11.xml"/><Relationship Id="rId17" Type="http://schemas.openxmlformats.org/officeDocument/2006/relationships/slide" Target="slide20.xml"/><Relationship Id="rId25" Type="http://schemas.openxmlformats.org/officeDocument/2006/relationships/slide" Target="slide23.xml"/><Relationship Id="rId2" Type="http://schemas.openxmlformats.org/officeDocument/2006/relationships/image" Target="../media/image1.jpg"/><Relationship Id="rId16" Type="http://schemas.openxmlformats.org/officeDocument/2006/relationships/slide" Target="slide19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24" Type="http://schemas.openxmlformats.org/officeDocument/2006/relationships/slide" Target="slide22.xml"/><Relationship Id="rId5" Type="http://schemas.openxmlformats.org/officeDocument/2006/relationships/slide" Target="slide3.xml"/><Relationship Id="rId15" Type="http://schemas.openxmlformats.org/officeDocument/2006/relationships/slide" Target="slide17.xml"/><Relationship Id="rId23" Type="http://schemas.openxmlformats.org/officeDocument/2006/relationships/slide" Target="slide18.xml"/><Relationship Id="rId10" Type="http://schemas.openxmlformats.org/officeDocument/2006/relationships/slide" Target="slide8.xml"/><Relationship Id="rId19" Type="http://schemas.openxmlformats.org/officeDocument/2006/relationships/slide" Target="slide10.xml"/><Relationship Id="rId4" Type="http://schemas.openxmlformats.org/officeDocument/2006/relationships/slide" Target="slide2.xml"/><Relationship Id="rId9" Type="http://schemas.openxmlformats.org/officeDocument/2006/relationships/slide" Target="slide7.xml"/><Relationship Id="rId14" Type="http://schemas.openxmlformats.org/officeDocument/2006/relationships/slide" Target="slide13.xml"/><Relationship Id="rId22" Type="http://schemas.openxmlformats.org/officeDocument/2006/relationships/slide" Target="slide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3" Type="http://schemas.openxmlformats.org/officeDocument/2006/relationships/image" Target="../media/image2.png"/><Relationship Id="rId21" Type="http://schemas.openxmlformats.org/officeDocument/2006/relationships/slide" Target="slide12.xml"/><Relationship Id="rId7" Type="http://schemas.openxmlformats.org/officeDocument/2006/relationships/slide" Target="slide5.xml"/><Relationship Id="rId12" Type="http://schemas.openxmlformats.org/officeDocument/2006/relationships/slide" Target="slide11.xml"/><Relationship Id="rId17" Type="http://schemas.openxmlformats.org/officeDocument/2006/relationships/slide" Target="slide20.xml"/><Relationship Id="rId25" Type="http://schemas.openxmlformats.org/officeDocument/2006/relationships/slide" Target="slide23.xml"/><Relationship Id="rId2" Type="http://schemas.openxmlformats.org/officeDocument/2006/relationships/image" Target="../media/image1.jpg"/><Relationship Id="rId16" Type="http://schemas.openxmlformats.org/officeDocument/2006/relationships/slide" Target="slide19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24" Type="http://schemas.openxmlformats.org/officeDocument/2006/relationships/slide" Target="slide22.xml"/><Relationship Id="rId5" Type="http://schemas.openxmlformats.org/officeDocument/2006/relationships/slide" Target="slide3.xml"/><Relationship Id="rId15" Type="http://schemas.openxmlformats.org/officeDocument/2006/relationships/slide" Target="slide17.xml"/><Relationship Id="rId23" Type="http://schemas.openxmlformats.org/officeDocument/2006/relationships/slide" Target="slide18.xml"/><Relationship Id="rId10" Type="http://schemas.openxmlformats.org/officeDocument/2006/relationships/slide" Target="slide8.xml"/><Relationship Id="rId19" Type="http://schemas.openxmlformats.org/officeDocument/2006/relationships/slide" Target="slide10.xml"/><Relationship Id="rId4" Type="http://schemas.openxmlformats.org/officeDocument/2006/relationships/slide" Target="slide2.xml"/><Relationship Id="rId9" Type="http://schemas.openxmlformats.org/officeDocument/2006/relationships/slide" Target="slide7.xml"/><Relationship Id="rId14" Type="http://schemas.openxmlformats.org/officeDocument/2006/relationships/slide" Target="slide13.xml"/><Relationship Id="rId22" Type="http://schemas.openxmlformats.org/officeDocument/2006/relationships/slide" Target="slide1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3" Type="http://schemas.openxmlformats.org/officeDocument/2006/relationships/image" Target="../media/image2.png"/><Relationship Id="rId21" Type="http://schemas.openxmlformats.org/officeDocument/2006/relationships/slide" Target="slide12.xml"/><Relationship Id="rId7" Type="http://schemas.openxmlformats.org/officeDocument/2006/relationships/slide" Target="slide5.xml"/><Relationship Id="rId12" Type="http://schemas.openxmlformats.org/officeDocument/2006/relationships/slide" Target="slide11.xml"/><Relationship Id="rId17" Type="http://schemas.openxmlformats.org/officeDocument/2006/relationships/slide" Target="slide20.xml"/><Relationship Id="rId25" Type="http://schemas.openxmlformats.org/officeDocument/2006/relationships/slide" Target="slide23.xml"/><Relationship Id="rId2" Type="http://schemas.openxmlformats.org/officeDocument/2006/relationships/image" Target="../media/image1.jpg"/><Relationship Id="rId16" Type="http://schemas.openxmlformats.org/officeDocument/2006/relationships/slide" Target="slide19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24" Type="http://schemas.openxmlformats.org/officeDocument/2006/relationships/slide" Target="slide22.xml"/><Relationship Id="rId5" Type="http://schemas.openxmlformats.org/officeDocument/2006/relationships/slide" Target="slide3.xml"/><Relationship Id="rId15" Type="http://schemas.openxmlformats.org/officeDocument/2006/relationships/slide" Target="slide17.xml"/><Relationship Id="rId23" Type="http://schemas.openxmlformats.org/officeDocument/2006/relationships/slide" Target="slide18.xml"/><Relationship Id="rId10" Type="http://schemas.openxmlformats.org/officeDocument/2006/relationships/slide" Target="slide8.xml"/><Relationship Id="rId19" Type="http://schemas.openxmlformats.org/officeDocument/2006/relationships/slide" Target="slide10.xml"/><Relationship Id="rId4" Type="http://schemas.openxmlformats.org/officeDocument/2006/relationships/slide" Target="slide2.xml"/><Relationship Id="rId9" Type="http://schemas.openxmlformats.org/officeDocument/2006/relationships/slide" Target="slide7.xml"/><Relationship Id="rId14" Type="http://schemas.openxmlformats.org/officeDocument/2006/relationships/slide" Target="slide13.xml"/><Relationship Id="rId22" Type="http://schemas.openxmlformats.org/officeDocument/2006/relationships/slide" Target="slide1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8.xml"/><Relationship Id="rId18" Type="http://schemas.openxmlformats.org/officeDocument/2006/relationships/slide" Target="slide17.xml"/><Relationship Id="rId26" Type="http://schemas.openxmlformats.org/officeDocument/2006/relationships/slide" Target="slide18.xml"/><Relationship Id="rId3" Type="http://schemas.openxmlformats.org/officeDocument/2006/relationships/image" Target="../media/image2.png"/><Relationship Id="rId21" Type="http://schemas.openxmlformats.org/officeDocument/2006/relationships/slide" Target="slide21.xml"/><Relationship Id="rId7" Type="http://schemas.openxmlformats.org/officeDocument/2006/relationships/slide" Target="slide2.xml"/><Relationship Id="rId12" Type="http://schemas.openxmlformats.org/officeDocument/2006/relationships/slide" Target="slide7.xml"/><Relationship Id="rId17" Type="http://schemas.openxmlformats.org/officeDocument/2006/relationships/slide" Target="slide13.xml"/><Relationship Id="rId25" Type="http://schemas.openxmlformats.org/officeDocument/2006/relationships/slide" Target="slide16.xml"/><Relationship Id="rId2" Type="http://schemas.openxmlformats.org/officeDocument/2006/relationships/image" Target="../media/image1.jpg"/><Relationship Id="rId16" Type="http://schemas.openxmlformats.org/officeDocument/2006/relationships/slide" Target="slide15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slide" Target="slide6.xml"/><Relationship Id="rId24" Type="http://schemas.openxmlformats.org/officeDocument/2006/relationships/slide" Target="slide12.xml"/><Relationship Id="rId5" Type="http://schemas.microsoft.com/office/2007/relationships/hdphoto" Target="../media/hdphoto1.wdp"/><Relationship Id="rId15" Type="http://schemas.openxmlformats.org/officeDocument/2006/relationships/slide" Target="slide11.xml"/><Relationship Id="rId23" Type="http://schemas.openxmlformats.org/officeDocument/2006/relationships/slide" Target="slide14.xml"/><Relationship Id="rId28" Type="http://schemas.openxmlformats.org/officeDocument/2006/relationships/slide" Target="slide23.xml"/><Relationship Id="rId10" Type="http://schemas.openxmlformats.org/officeDocument/2006/relationships/slide" Target="slide5.xml"/><Relationship Id="rId19" Type="http://schemas.openxmlformats.org/officeDocument/2006/relationships/slide" Target="slide19.xml"/><Relationship Id="rId4" Type="http://schemas.openxmlformats.org/officeDocument/2006/relationships/image" Target="../media/image3.png"/><Relationship Id="rId9" Type="http://schemas.openxmlformats.org/officeDocument/2006/relationships/slide" Target="slide4.xml"/><Relationship Id="rId14" Type="http://schemas.openxmlformats.org/officeDocument/2006/relationships/slide" Target="slide9.xml"/><Relationship Id="rId22" Type="http://schemas.openxmlformats.org/officeDocument/2006/relationships/slide" Target="slide10.xml"/><Relationship Id="rId27" Type="http://schemas.openxmlformats.org/officeDocument/2006/relationships/slide" Target="slide2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18" Type="http://schemas.openxmlformats.org/officeDocument/2006/relationships/slide" Target="slide19.xml"/><Relationship Id="rId26" Type="http://schemas.openxmlformats.org/officeDocument/2006/relationships/slide" Target="slide22.xml"/><Relationship Id="rId3" Type="http://schemas.openxmlformats.org/officeDocument/2006/relationships/image" Target="../media/image2.png"/><Relationship Id="rId21" Type="http://schemas.openxmlformats.org/officeDocument/2006/relationships/slide" Target="slide10.xml"/><Relationship Id="rId7" Type="http://schemas.openxmlformats.org/officeDocument/2006/relationships/slide" Target="slide3.xml"/><Relationship Id="rId12" Type="http://schemas.openxmlformats.org/officeDocument/2006/relationships/slide" Target="slide8.xml"/><Relationship Id="rId17" Type="http://schemas.openxmlformats.org/officeDocument/2006/relationships/slide" Target="slide17.xml"/><Relationship Id="rId25" Type="http://schemas.openxmlformats.org/officeDocument/2006/relationships/slide" Target="slide18.xml"/><Relationship Id="rId2" Type="http://schemas.openxmlformats.org/officeDocument/2006/relationships/image" Target="../media/image1.jpg"/><Relationship Id="rId16" Type="http://schemas.openxmlformats.org/officeDocument/2006/relationships/slide" Target="slide13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.xml"/><Relationship Id="rId11" Type="http://schemas.openxmlformats.org/officeDocument/2006/relationships/slide" Target="slide7.xml"/><Relationship Id="rId24" Type="http://schemas.openxmlformats.org/officeDocument/2006/relationships/slide" Target="slide16.xml"/><Relationship Id="rId5" Type="http://schemas.openxmlformats.org/officeDocument/2006/relationships/image" Target="../media/image6.jpeg"/><Relationship Id="rId15" Type="http://schemas.openxmlformats.org/officeDocument/2006/relationships/slide" Target="slide15.xml"/><Relationship Id="rId23" Type="http://schemas.openxmlformats.org/officeDocument/2006/relationships/slide" Target="slide12.xml"/><Relationship Id="rId10" Type="http://schemas.openxmlformats.org/officeDocument/2006/relationships/slide" Target="slide6.xml"/><Relationship Id="rId19" Type="http://schemas.openxmlformats.org/officeDocument/2006/relationships/slide" Target="slide20.xml"/><Relationship Id="rId4" Type="http://schemas.openxmlformats.org/officeDocument/2006/relationships/image" Target="../media/image5.png"/><Relationship Id="rId9" Type="http://schemas.openxmlformats.org/officeDocument/2006/relationships/slide" Target="slide5.xml"/><Relationship Id="rId14" Type="http://schemas.openxmlformats.org/officeDocument/2006/relationships/slide" Target="slide11.xml"/><Relationship Id="rId22" Type="http://schemas.openxmlformats.org/officeDocument/2006/relationships/slide" Target="slide14.xml"/><Relationship Id="rId27" Type="http://schemas.openxmlformats.org/officeDocument/2006/relationships/slide" Target="slide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4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8" name="Прямоугольник 7">
            <a:hlinkClick r:id="rId5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4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9" name="Прямоугольник 8">
            <a:hlinkClick r:id="rId6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10" name="Прямоугольник 9">
            <a:hlinkClick r:id="rId7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4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11" name="Прямоугольник 10">
            <a:hlinkClick r:id="rId8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4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21" name="Прямоугольник 20">
            <a:hlinkClick r:id="rId9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22" name="Прямоугольник 21">
            <a:hlinkClick r:id="rId10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4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23" name="Прямоугольник 22">
            <a:hlinkClick r:id="rId11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4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25" name="Прямоугольник 24">
            <a:hlinkClick r:id="rId12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4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4" name="Прямоугольник 23">
            <a:hlinkClick r:id="rId13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26" name="Прямоугольник 25">
            <a:hlinkClick r:id="rId14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4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7" name="Прямоугольник 26">
            <a:hlinkClick r:id="rId15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28" name="Прямоугольник 27">
            <a:hlinkClick r:id="rId16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4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29" name="Прямоугольник 28">
            <a:hlinkClick r:id="rId17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4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34" name="Текст 33"/>
          <p:cNvSpPr>
            <a:spLocks noGrp="1"/>
          </p:cNvSpPr>
          <p:nvPr>
            <p:ph type="subTitle" idx="1"/>
          </p:nvPr>
        </p:nvSpPr>
        <p:spPr>
          <a:xfrm>
            <a:off x="1825060" y="983562"/>
            <a:ext cx="6400800" cy="252915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«Проверочная работа по биологии 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sz="5100" b="1" dirty="0">
                <a:solidFill>
                  <a:schemeClr val="tx1"/>
                </a:solidFill>
              </a:rPr>
              <a:t>КИМ по биологии по теме </a:t>
            </a:r>
            <a:endParaRPr lang="ru-RU" sz="5100" dirty="0">
              <a:solidFill>
                <a:schemeClr val="tx1"/>
              </a:solidFill>
            </a:endParaRPr>
          </a:p>
          <a:p>
            <a:r>
              <a:rPr lang="ru-RU" sz="5100" b="1" dirty="0">
                <a:solidFill>
                  <a:schemeClr val="tx1"/>
                </a:solidFill>
              </a:rPr>
              <a:t>«Органы чувств. Анализаторы»</a:t>
            </a:r>
            <a:endParaRPr lang="ru-RU" sz="5100" dirty="0">
              <a:solidFill>
                <a:schemeClr val="tx1"/>
              </a:solidFill>
            </a:endParaRPr>
          </a:p>
          <a:p>
            <a:r>
              <a:rPr lang="ru-RU" sz="5100" b="1" dirty="0" smtClean="0">
                <a:solidFill>
                  <a:schemeClr val="tx1"/>
                </a:solidFill>
              </a:rPr>
              <a:t>8 - </a:t>
            </a:r>
            <a:r>
              <a:rPr lang="ru-RU" sz="5100" b="1" dirty="0">
                <a:solidFill>
                  <a:schemeClr val="tx1"/>
                </a:solidFill>
              </a:rPr>
              <a:t>9 </a:t>
            </a:r>
            <a:r>
              <a:rPr lang="ru-RU" sz="5100" b="1" dirty="0" err="1">
                <a:solidFill>
                  <a:schemeClr val="tx1"/>
                </a:solidFill>
              </a:rPr>
              <a:t>кл</a:t>
            </a:r>
            <a:r>
              <a:rPr lang="ru-RU" sz="5100" b="1" dirty="0">
                <a:solidFill>
                  <a:schemeClr val="tx1"/>
                </a:solidFill>
              </a:rPr>
              <a:t>.</a:t>
            </a:r>
            <a:endParaRPr lang="ru-RU" sz="5100" dirty="0">
              <a:solidFill>
                <a:schemeClr val="tx1"/>
              </a:solidFill>
            </a:endParaRPr>
          </a:p>
        </p:txBody>
      </p:sp>
      <p:sp useBgFill="1">
        <p:nvSpPr>
          <p:cNvPr id="43" name="Знак запрета 42">
            <a:hlinkClick r:id="" action="ppaction://hlinkshowjump?jump=firstslide"/>
          </p:cNvPr>
          <p:cNvSpPr/>
          <p:nvPr/>
        </p:nvSpPr>
        <p:spPr>
          <a:xfrm>
            <a:off x="8225860" y="5968089"/>
            <a:ext cx="613159" cy="613159"/>
          </a:xfrm>
          <a:prstGeom prst="noSmoking">
            <a:avLst/>
          </a:prstGeom>
          <a:blipFill dpi="0" rotWithShape="0">
            <a:blip r:embed="rId4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64" name="Прямоугольник 63">
            <a:hlinkClick r:id="rId18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4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66" name="Прямоугольник 65">
            <a:hlinkClick r:id="rId19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65" name="Прямоугольник 64">
            <a:hlinkClick r:id="rId20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4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67" name="Прямоугольник 66">
            <a:hlinkClick r:id="rId21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4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68" name="Прямоугольник 67">
            <a:hlinkClick r:id="rId22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4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30" name="Заголовок 29"/>
          <p:cNvSpPr>
            <a:spLocks noGrp="1"/>
          </p:cNvSpPr>
          <p:nvPr>
            <p:ph type="ctrTitle"/>
          </p:nvPr>
        </p:nvSpPr>
        <p:spPr>
          <a:xfrm>
            <a:off x="1189708" y="3925762"/>
            <a:ext cx="777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" indent="0" algn="r">
              <a:buFontTx/>
              <a:buNone/>
            </a:pPr>
            <a:r>
              <a:rPr lang="ru-RU" altLang="ru-RU" sz="1600" b="1" dirty="0" smtClean="0"/>
              <a:t>Автор материала</a:t>
            </a:r>
            <a:r>
              <a:rPr lang="ru-RU" altLang="ru-RU" sz="1600" dirty="0" smtClean="0"/>
              <a:t>:</a:t>
            </a:r>
          </a:p>
          <a:p>
            <a:pPr marL="44450" indent="0" algn="r">
              <a:buFontTx/>
              <a:buNone/>
            </a:pPr>
            <a:r>
              <a:rPr lang="ru-RU" altLang="ru-RU" sz="1600" dirty="0" smtClean="0"/>
              <a:t> </a:t>
            </a:r>
            <a:r>
              <a:rPr lang="ru-RU" altLang="ru-RU" sz="1600" i="1" dirty="0"/>
              <a:t>Медведева Татьяна Александровна</a:t>
            </a:r>
            <a:r>
              <a:rPr lang="ru-RU" altLang="ru-RU" sz="1600" i="1" dirty="0" smtClean="0"/>
              <a:t>,</a:t>
            </a:r>
            <a:endParaRPr lang="ru-RU" altLang="ru-RU" sz="1600" dirty="0"/>
          </a:p>
          <a:p>
            <a:pPr marL="44450" indent="0" algn="r">
              <a:buFontTx/>
              <a:buNone/>
            </a:pPr>
            <a:r>
              <a:rPr lang="ru-RU" altLang="ru-RU" sz="1600" i="1" dirty="0"/>
              <a:t>учитель </a:t>
            </a:r>
            <a:r>
              <a:rPr lang="ru-RU" altLang="ru-RU" sz="1600" i="1" dirty="0" smtClean="0"/>
              <a:t>биологии</a:t>
            </a:r>
          </a:p>
          <a:p>
            <a:pPr marL="44450" indent="0" algn="r">
              <a:buFontTx/>
              <a:buNone/>
            </a:pPr>
            <a:r>
              <a:rPr lang="ru-RU" altLang="ru-RU" sz="1600" i="1" dirty="0" smtClean="0"/>
              <a:t>высшей квалификационной категории</a:t>
            </a:r>
            <a:endParaRPr lang="ru-RU" altLang="ru-RU" sz="1600" i="1" dirty="0"/>
          </a:p>
          <a:p>
            <a:pPr marL="44450" algn="r"/>
            <a:r>
              <a:rPr lang="ru-RU" altLang="ru-RU" sz="1600" dirty="0"/>
              <a:t>МБОУ Арбатская средняя школа</a:t>
            </a:r>
          </a:p>
          <a:p>
            <a:pPr marL="44450" algn="r"/>
            <a:r>
              <a:rPr lang="ru-RU" altLang="ru-RU" sz="1600" dirty="0" err="1" smtClean="0"/>
              <a:t>Таштыпского</a:t>
            </a:r>
            <a:r>
              <a:rPr lang="ru-RU" altLang="ru-RU" sz="1600" dirty="0" smtClean="0"/>
              <a:t> района</a:t>
            </a:r>
            <a:endParaRPr lang="ru-RU" altLang="ru-RU" sz="1600" dirty="0"/>
          </a:p>
          <a:p>
            <a:pPr marL="44450" algn="r"/>
            <a:r>
              <a:rPr lang="ru-RU" altLang="ru-RU" sz="1600" dirty="0" smtClean="0"/>
              <a:t>Республики Хакасия</a:t>
            </a:r>
          </a:p>
          <a:p>
            <a:pPr marL="44450" indent="0" algn="ctr">
              <a:buFontTx/>
              <a:buNone/>
            </a:pPr>
            <a:r>
              <a:rPr lang="ru-RU" altLang="ru-RU" sz="1600" dirty="0" smtClean="0"/>
              <a:t/>
            </a:r>
            <a:br>
              <a:rPr lang="ru-RU" altLang="ru-RU" sz="1600" dirty="0" smtClean="0"/>
            </a:b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dirty="0" err="1" smtClean="0"/>
              <a:t>Арбаты</a:t>
            </a:r>
            <a:r>
              <a:rPr lang="ru-RU" altLang="ru-RU" sz="1600" dirty="0" smtClean="0"/>
              <a:t> – 2017г.</a:t>
            </a:r>
            <a:endParaRPr lang="ru-RU" altLang="ru-RU" sz="16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31" name="Прямоугольный треугольник 30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TextBox 2">
              <a:hlinkClick r:id="rId23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2" name="Прямоугольный треугольник 1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hlinkClick r:id="rId24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55424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Текст 35"/>
          <p:cNvSpPr>
            <a:spLocks noGrp="1"/>
          </p:cNvSpPr>
          <p:nvPr>
            <p:ph type="body" sz="quarter" idx="3"/>
          </p:nvPr>
        </p:nvSpPr>
        <p:spPr>
          <a:xfrm>
            <a:off x="1252999" y="2060848"/>
            <a:ext cx="7804211" cy="1440159"/>
          </a:xfrm>
        </p:spPr>
        <p:txBody>
          <a:bodyPr>
            <a:noAutofit/>
          </a:bodyPr>
          <a:lstStyle/>
          <a:p>
            <a:pPr lvl="0"/>
            <a:r>
              <a:rPr lang="ru-RU" dirty="0" smtClean="0"/>
              <a:t>8. Изучите график зависимости изменения температуры кожи от продолжительности контакта с предметом, температура которого составляет 0°С (по оси у отложена температура кожного покрова человека (в °С), а по х — продолжительность контакта с холодным предметом (в с)) </a:t>
            </a:r>
            <a:endParaRPr lang="ru-RU" dirty="0"/>
          </a:p>
        </p:txBody>
      </p:sp>
      <p:sp>
        <p:nvSpPr>
          <p:cNvPr id="37" name="Объект 36"/>
          <p:cNvSpPr>
            <a:spLocks noGrp="1"/>
          </p:cNvSpPr>
          <p:nvPr>
            <p:ph sz="quarter" idx="4"/>
          </p:nvPr>
        </p:nvSpPr>
        <p:spPr>
          <a:xfrm>
            <a:off x="5657562" y="5023475"/>
            <a:ext cx="3311589" cy="944613"/>
          </a:xfrm>
        </p:spPr>
        <p:txBody>
          <a:bodyPr>
            <a:normAutofit/>
          </a:bodyPr>
          <a:lstStyle/>
          <a:p>
            <a:pPr marL="276225" lvl="0" indent="-276225" algn="ctr">
              <a:buFont typeface="+mj-lt"/>
              <a:buAutoNum type="arabicPeriod"/>
            </a:pPr>
            <a:r>
              <a:rPr lang="ru-RU" dirty="0" smtClean="0"/>
              <a:t>36.4°С;    2. 36,1°С;   </a:t>
            </a:r>
          </a:p>
          <a:p>
            <a:pPr marL="0" lvl="0" indent="0" algn="ctr">
              <a:buNone/>
            </a:pPr>
            <a:r>
              <a:rPr lang="ru-RU" dirty="0" smtClean="0"/>
              <a:t>3. 35,8°С; ;    4. 35,5°С</a:t>
            </a:r>
            <a:endParaRPr lang="ru-RU" dirty="0"/>
          </a:p>
          <a:p>
            <a:pPr marL="0" indent="0">
              <a:buNone/>
            </a:pPr>
            <a:endParaRPr lang="ru-RU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 useBgFill="1">
        <p:nvSpPr>
          <p:cNvPr id="40" name="Прямоугольник 39"/>
          <p:cNvSpPr/>
          <p:nvPr/>
        </p:nvSpPr>
        <p:spPr>
          <a:xfrm>
            <a:off x="3050918" y="186553"/>
            <a:ext cx="3168352" cy="936104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II</a:t>
            </a:r>
            <a:r>
              <a:rPr lang="ru-RU" sz="3600" b="1" dirty="0" smtClean="0"/>
              <a:t>  вариант</a:t>
            </a:r>
            <a:endParaRPr lang="ru-RU" sz="36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851920" y="5733256"/>
            <a:ext cx="2130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балл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989439"/>
            <a:ext cx="15668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45" name="Прямоугольник 44"/>
          <p:cNvSpPr/>
          <p:nvPr/>
        </p:nvSpPr>
        <p:spPr>
          <a:xfrm>
            <a:off x="2555776" y="5746030"/>
            <a:ext cx="535723" cy="923330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3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 useBgFill="1">
        <p:nvSpPr>
          <p:cNvPr id="16" name="Знак запрета 15">
            <a:hlinkClick r:id="" action="ppaction://hlinkshowjump?jump=firstslide"/>
          </p:cNvPr>
          <p:cNvSpPr/>
          <p:nvPr/>
        </p:nvSpPr>
        <p:spPr>
          <a:xfrm>
            <a:off x="8225860" y="5968089"/>
            <a:ext cx="613159" cy="613159"/>
          </a:xfrm>
          <a:prstGeom prst="noSmoking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023" y="3577425"/>
            <a:ext cx="4037890" cy="2390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55913" y="3141541"/>
            <a:ext cx="36724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Какой будет температура кожи в области контакта, если продолжительность соприкосновения с холодным предметом составит 210 с?</a:t>
            </a:r>
          </a:p>
        </p:txBody>
      </p:sp>
      <p:pic>
        <p:nvPicPr>
          <p:cNvPr id="11" name="Picture 1" descr="F:\мое личное портфолио\Изображение для сайта\раскрытая книга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633" y="268695"/>
            <a:ext cx="1234385" cy="70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2" name="Прямоугольник 11"/>
          <p:cNvSpPr/>
          <p:nvPr/>
        </p:nvSpPr>
        <p:spPr>
          <a:xfrm>
            <a:off x="1187624" y="2124464"/>
            <a:ext cx="7768689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Изучив график, отражающий зависимость изменения температуры кожных покровов человека от продолжительности контакта с холодным металлическим предметом находим на оси x время — 210 секунд затем находим пересечение с графиком — это будет соответственно приблизительно 35,8 °С.</a:t>
            </a:r>
          </a:p>
        </p:txBody>
      </p:sp>
      <p:sp useBgFill="1">
        <p:nvSpPr>
          <p:cNvPr id="13" name="Прямоугольник 12">
            <a:hlinkClick r:id="rId6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14" name="Прямоугольник 13">
            <a:hlinkClick r:id="rId7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15" name="Прямоугольник 14">
            <a:hlinkClick r:id="rId8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17" name="Прямоугольник 16">
            <a:hlinkClick r:id="rId9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18" name="Прямоугольник 17">
            <a:hlinkClick r:id="rId10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19" name="Прямоугольник 18">
            <a:hlinkClick r:id="rId11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20" name="Прямоугольник 19">
            <a:hlinkClick r:id="rId12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21" name="Прямоугольник 20">
            <a:hlinkClick r:id="rId13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22" name="Прямоугольник 21">
            <a:hlinkClick r:id="rId14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23" name="Прямоугольник 22">
            <a:hlinkClick r:id="rId15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4" name="Прямоугольник 23">
            <a:hlinkClick r:id="rId16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25" name="Прямоугольник 24">
            <a:hlinkClick r:id="rId17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6" name="Прямоугольник 25">
            <a:hlinkClick r:id="rId18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27" name="Прямоугольник 26">
            <a:hlinkClick r:id="rId19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28" name="Прямоугольник 27">
            <a:hlinkClick r:id="rId20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29" name="Прямоугольник 28">
            <a:hlinkClick r:id="rId21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30" name="Прямоугольник 29">
            <a:hlinkClick r:id="rId22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1" name="Прямоугольник 30">
            <a:hlinkClick r:id="rId23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2" name="Прямоугольник 31">
            <a:hlinkClick r:id="rId24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33" name="Прямоугольник 32">
            <a:hlinkClick r:id="rId25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grpSp>
        <p:nvGrpSpPr>
          <p:cNvPr id="34" name="Группа 33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35" name="Прямоугольный треугольник 34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TextBox 37">
              <a:hlinkClick r:id="rId26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41" name="Прямоугольный треугольник 40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>
              <a:hlinkClick r:id="rId27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67867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36" grpId="0" build="p"/>
      <p:bldP spid="37" grpId="0" build="p"/>
      <p:bldP spid="45" grpId="0" animBg="1"/>
      <p:bldP spid="45" grpId="1" animBg="1"/>
      <p:bldP spid="4" grpId="0"/>
      <p:bldP spid="12" grpId="0" animBg="1"/>
      <p:bldP spid="1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Текст 33"/>
          <p:cNvSpPr>
            <a:spLocks noGrp="1"/>
          </p:cNvSpPr>
          <p:nvPr>
            <p:ph type="body" idx="1"/>
          </p:nvPr>
        </p:nvSpPr>
        <p:spPr>
          <a:xfrm>
            <a:off x="1212319" y="1196752"/>
            <a:ext cx="7626699" cy="1224136"/>
          </a:xfrm>
        </p:spPr>
        <p:txBody>
          <a:bodyPr>
            <a:noAutofit/>
          </a:bodyPr>
          <a:lstStyle/>
          <a:p>
            <a:pPr lvl="0" algn="just"/>
            <a:r>
              <a:rPr lang="en-US" dirty="0" smtClean="0"/>
              <a:t>9</a:t>
            </a:r>
            <a:r>
              <a:rPr lang="ru-RU" dirty="0" smtClean="0"/>
              <a:t>. Между </a:t>
            </a:r>
            <a:r>
              <a:rPr lang="ru-RU" dirty="0"/>
              <a:t>объектами и процессами, указанными в столбцах приведённой ниже таблицы, имеется определённая связь:</a:t>
            </a:r>
          </a:p>
        </p:txBody>
      </p:sp>
      <p:sp>
        <p:nvSpPr>
          <p:cNvPr id="35" name="Объект 34"/>
          <p:cNvSpPr>
            <a:spLocks noGrp="1"/>
          </p:cNvSpPr>
          <p:nvPr>
            <p:ph sz="half" idx="2"/>
          </p:nvPr>
        </p:nvSpPr>
        <p:spPr>
          <a:xfrm>
            <a:off x="1088268" y="4101874"/>
            <a:ext cx="8055732" cy="2756126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Чувствительный нейрон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Двигательный нейрон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Нервный центр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Рецептор</a:t>
            </a:r>
            <a:endParaRPr lang="ru-RU" dirty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 useBgFill="1">
        <p:nvSpPr>
          <p:cNvPr id="39" name="Прямоугольник 38"/>
          <p:cNvSpPr/>
          <p:nvPr/>
        </p:nvSpPr>
        <p:spPr>
          <a:xfrm>
            <a:off x="3640657" y="188640"/>
            <a:ext cx="2952328" cy="100811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I</a:t>
            </a:r>
            <a:r>
              <a:rPr lang="ru-RU" sz="3600" b="1" dirty="0" smtClean="0"/>
              <a:t>  вариант</a:t>
            </a:r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041" y="5989439"/>
            <a:ext cx="15668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41" name="Прямоугольник 40"/>
          <p:cNvSpPr/>
          <p:nvPr/>
        </p:nvSpPr>
        <p:spPr>
          <a:xfrm>
            <a:off x="3149153" y="5746030"/>
            <a:ext cx="535723" cy="923330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4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851920" y="5733256"/>
            <a:ext cx="2130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балл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16" name="Знак запрета 15">
            <a:hlinkClick r:id="" action="ppaction://hlinkshowjump?jump=firstslide"/>
          </p:cNvPr>
          <p:cNvSpPr/>
          <p:nvPr/>
        </p:nvSpPr>
        <p:spPr>
          <a:xfrm>
            <a:off x="8225860" y="5968089"/>
            <a:ext cx="613159" cy="613159"/>
          </a:xfrm>
          <a:prstGeom prst="noSmoking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273123"/>
              </p:ext>
            </p:extLst>
          </p:nvPr>
        </p:nvGraphicFramePr>
        <p:xfrm>
          <a:off x="1547664" y="2564904"/>
          <a:ext cx="7291355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1810078"/>
                <a:gridCol w="548127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Объект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Процесс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...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Преобразование внешнего раздражителя в нервный импульс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Рабочий орган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Непосредственное выполнение команды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1" name="Picture 1" descr="F:\мое личное портфолио\Изображение для сайта\раскрытая книг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633" y="268695"/>
            <a:ext cx="1234385" cy="70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22" name="Прямоугольник 21"/>
          <p:cNvSpPr/>
          <p:nvPr/>
        </p:nvSpPr>
        <p:spPr>
          <a:xfrm>
            <a:off x="1032928" y="2348880"/>
            <a:ext cx="7768689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Связь между столбцами: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Часть  рефлекторной дуги </a:t>
            </a:r>
            <a:r>
              <a:rPr lang="ru-RU" dirty="0">
                <a:solidFill>
                  <a:schemeClr val="tx1"/>
                </a:solidFill>
              </a:rPr>
              <a:t>(объект) — процесс.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Рабочий орган </a:t>
            </a:r>
            <a:r>
              <a:rPr lang="ru-RU" dirty="0">
                <a:solidFill>
                  <a:schemeClr val="tx1"/>
                </a:solidFill>
              </a:rPr>
              <a:t>— Непосредственное выполнение команды;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Рецептор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dirty="0">
                <a:solidFill>
                  <a:schemeClr val="tx1"/>
                </a:solidFill>
              </a:rPr>
              <a:t>— Преобразование внешнего раздражителя в нервный импульс.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  <p:sp useBgFill="1">
        <p:nvSpPr>
          <p:cNvPr id="23" name="Прямоугольник 22">
            <a:hlinkClick r:id="rId5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25" name="Прямоугольник 24">
            <a:hlinkClick r:id="rId7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26" name="Прямоугольник 25">
            <a:hlinkClick r:id="rId8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27" name="Прямоугольник 26">
            <a:hlinkClick r:id="rId9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28" name="Прямоугольник 27">
            <a:hlinkClick r:id="rId10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29" name="Прямоугольник 28">
            <a:hlinkClick r:id="rId11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30" name="Прямоугольник 29">
            <a:hlinkClick r:id="rId12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31" name="Прямоугольник 30">
            <a:hlinkClick r:id="rId13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32" name="Прямоугольник 31">
            <a:hlinkClick r:id="rId14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33" name="Прямоугольник 32">
            <a:hlinkClick r:id="rId15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38" name="Прямоугольник 37">
            <a:hlinkClick r:id="rId16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43" name="Прямоугольник 42">
            <a:hlinkClick r:id="rId17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46" name="Прямоугольник 45">
            <a:hlinkClick r:id="rId18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47" name="Прямоугольник 46">
            <a:hlinkClick r:id="rId19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48" name="Прямоугольник 47">
            <a:hlinkClick r:id="rId20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49" name="Прямоугольник 48">
            <a:hlinkClick r:id="rId21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50" name="Прямоугольник 49">
            <a:hlinkClick r:id="rId22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51" name="Прямоугольник 50">
            <a:hlinkClick r:id="rId23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52" name="Прямоугольник 51">
            <a:hlinkClick r:id="rId24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grpSp>
        <p:nvGrpSpPr>
          <p:cNvPr id="53" name="Группа 52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54" name="Прямоугольный треугольник 53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TextBox 54">
              <a:hlinkClick r:id="rId25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57" name="Прямоугольный треугольник 56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hlinkClick r:id="rId26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97449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34" grpId="0" build="p"/>
      <p:bldP spid="35" grpId="0" build="p"/>
      <p:bldP spid="41" grpId="0" animBg="1"/>
      <p:bldP spid="41" grpId="1" animBg="1"/>
      <p:bldP spid="22" grpId="0" animBg="1"/>
      <p:bldP spid="2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Текст 33"/>
          <p:cNvSpPr>
            <a:spLocks noGrp="1"/>
          </p:cNvSpPr>
          <p:nvPr>
            <p:ph type="body" idx="1"/>
          </p:nvPr>
        </p:nvSpPr>
        <p:spPr>
          <a:xfrm>
            <a:off x="1212319" y="1196752"/>
            <a:ext cx="7626699" cy="1224136"/>
          </a:xfrm>
        </p:spPr>
        <p:txBody>
          <a:bodyPr>
            <a:noAutofit/>
          </a:bodyPr>
          <a:lstStyle/>
          <a:p>
            <a:pPr lvl="0" algn="just"/>
            <a:r>
              <a:rPr lang="en-US" dirty="0" smtClean="0"/>
              <a:t>9</a:t>
            </a:r>
            <a:r>
              <a:rPr lang="ru-RU" dirty="0" smtClean="0"/>
              <a:t>. Между </a:t>
            </a:r>
            <a:r>
              <a:rPr lang="ru-RU" dirty="0"/>
              <a:t>объектами и процессами, указанными в столбцах приведённой ниже таблицы, имеется определённая связь:</a:t>
            </a:r>
          </a:p>
        </p:txBody>
      </p:sp>
      <p:sp>
        <p:nvSpPr>
          <p:cNvPr id="35" name="Объект 34"/>
          <p:cNvSpPr>
            <a:spLocks noGrp="1"/>
          </p:cNvSpPr>
          <p:nvPr>
            <p:ph sz="half" idx="2"/>
          </p:nvPr>
        </p:nvSpPr>
        <p:spPr>
          <a:xfrm>
            <a:off x="1088955" y="3559280"/>
            <a:ext cx="8055732" cy="2756126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Обработка поступающей информации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Преобразование внешнего раздражителя в нервный импульс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Проведение нервного импульса  от ЦНС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Непосредственное выполнение команды</a:t>
            </a:r>
            <a:endParaRPr lang="ru-RU" dirty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 useBgFill="1">
        <p:nvSpPr>
          <p:cNvPr id="39" name="Прямоугольник 38"/>
          <p:cNvSpPr/>
          <p:nvPr/>
        </p:nvSpPr>
        <p:spPr>
          <a:xfrm>
            <a:off x="3640657" y="188640"/>
            <a:ext cx="2952328" cy="100811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II</a:t>
            </a:r>
            <a:r>
              <a:rPr lang="ru-RU" sz="3600" b="1" dirty="0" smtClean="0"/>
              <a:t> вариант</a:t>
            </a:r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041" y="5989439"/>
            <a:ext cx="15668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41" name="Прямоугольник 40"/>
          <p:cNvSpPr/>
          <p:nvPr/>
        </p:nvSpPr>
        <p:spPr>
          <a:xfrm>
            <a:off x="3149153" y="5746030"/>
            <a:ext cx="535723" cy="923330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2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851920" y="5733256"/>
            <a:ext cx="2130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балл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16" name="Знак запрета 15">
            <a:hlinkClick r:id="" action="ppaction://hlinkshowjump?jump=firstslide"/>
          </p:cNvPr>
          <p:cNvSpPr/>
          <p:nvPr/>
        </p:nvSpPr>
        <p:spPr>
          <a:xfrm>
            <a:off x="8225860" y="5968089"/>
            <a:ext cx="613159" cy="613159"/>
          </a:xfrm>
          <a:prstGeom prst="noSmoking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836459"/>
              </p:ext>
            </p:extLst>
          </p:nvPr>
        </p:nvGraphicFramePr>
        <p:xfrm>
          <a:off x="1403648" y="2420888"/>
          <a:ext cx="7339324" cy="1051560"/>
        </p:xfrm>
        <a:graphic>
          <a:graphicData uri="http://schemas.openxmlformats.org/drawingml/2006/table">
            <a:tbl>
              <a:tblPr firstRow="1" firstCol="1" bandRow="1"/>
              <a:tblGrid>
                <a:gridCol w="2856281"/>
                <a:gridCol w="448304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Объект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Процесс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Рецептор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Чувствительный нейрон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Проведение нервного импульса в ЦНС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1" descr="F:\мое личное портфолио\Изображение для сайта\раскрытая книг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633" y="268695"/>
            <a:ext cx="1234385" cy="70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1" name="Прямоугольник 10"/>
          <p:cNvSpPr/>
          <p:nvPr/>
        </p:nvSpPr>
        <p:spPr>
          <a:xfrm>
            <a:off x="1232476" y="2348880"/>
            <a:ext cx="7606543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Связь между столбцами: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Часть  </a:t>
            </a:r>
            <a:r>
              <a:rPr lang="ru-RU" b="1" dirty="0">
                <a:solidFill>
                  <a:schemeClr val="tx1"/>
                </a:solidFill>
              </a:rPr>
              <a:t>рефлекторной дуги </a:t>
            </a:r>
            <a:r>
              <a:rPr lang="ru-RU" dirty="0">
                <a:solidFill>
                  <a:schemeClr val="tx1"/>
                </a:solidFill>
              </a:rPr>
              <a:t>(объект) — процесс.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Рецептор</a:t>
            </a:r>
            <a:r>
              <a:rPr lang="ru-RU" dirty="0">
                <a:solidFill>
                  <a:schemeClr val="tx1"/>
                </a:solidFill>
              </a:rPr>
              <a:t> — Преобразование внешнего раздражителя в нервный импульс;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Чувствительный  </a:t>
            </a:r>
            <a:r>
              <a:rPr lang="ru-RU" b="1" dirty="0">
                <a:solidFill>
                  <a:schemeClr val="tx1"/>
                </a:solidFill>
              </a:rPr>
              <a:t>нейрон </a:t>
            </a:r>
            <a:r>
              <a:rPr lang="ru-RU" dirty="0">
                <a:solidFill>
                  <a:schemeClr val="tx1"/>
                </a:solidFill>
              </a:rPr>
              <a:t>— Проведение нервного импульса в ЦНС.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sp useBgFill="1">
        <p:nvSpPr>
          <p:cNvPr id="12" name="Прямоугольник 11">
            <a:hlinkClick r:id="rId5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13" name="Прямоугольник 12">
            <a:hlinkClick r:id="rId6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14" name="Прямоугольник 13">
            <a:hlinkClick r:id="rId7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15" name="Прямоугольник 14">
            <a:hlinkClick r:id="rId8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17" name="Прямоугольник 16">
            <a:hlinkClick r:id="rId9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18" name="Прямоугольник 17">
            <a:hlinkClick r:id="rId10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19" name="Прямоугольник 18">
            <a:hlinkClick r:id="rId11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20" name="Прямоугольник 19">
            <a:hlinkClick r:id="rId12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21" name="Прямоугольник 20">
            <a:hlinkClick r:id="rId13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22" name="Прямоугольник 21">
            <a:hlinkClick r:id="rId14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3" name="Прямоугольник 22">
            <a:hlinkClick r:id="rId15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24" name="Прямоугольник 23">
            <a:hlinkClick r:id="rId16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5" name="Прямоугольник 24">
            <a:hlinkClick r:id="rId17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26" name="Прямоугольник 25">
            <a:hlinkClick r:id="rId18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27" name="Прямоугольник 26">
            <a:hlinkClick r:id="rId19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28" name="Прямоугольник 27">
            <a:hlinkClick r:id="rId20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29" name="Прямоугольник 28">
            <a:hlinkClick r:id="rId21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0" name="Прямоугольник 29">
            <a:hlinkClick r:id="rId22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1" name="Прямоугольник 30">
            <a:hlinkClick r:id="rId23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32" name="Прямоугольник 31">
            <a:hlinkClick r:id="rId24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grpSp>
        <p:nvGrpSpPr>
          <p:cNvPr id="33" name="Группа 32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36" name="Прямоугольный треугольник 35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TextBox 36">
              <a:hlinkClick r:id="rId25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40" name="Прямоугольный треугольник 39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>
              <a:hlinkClick r:id="rId26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47533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4" grpId="0" build="p"/>
      <p:bldP spid="35" grpId="0" build="p"/>
      <p:bldP spid="41" grpId="0" animBg="1"/>
      <p:bldP spid="41" grpId="1" animBg="1"/>
      <p:bldP spid="11" grpId="0" animBg="1"/>
      <p:bldP spid="1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Текст 33"/>
          <p:cNvSpPr>
            <a:spLocks noGrp="1"/>
          </p:cNvSpPr>
          <p:nvPr>
            <p:ph type="body" idx="1"/>
          </p:nvPr>
        </p:nvSpPr>
        <p:spPr>
          <a:xfrm>
            <a:off x="1212319" y="1484784"/>
            <a:ext cx="7626699" cy="1224136"/>
          </a:xfrm>
        </p:spPr>
        <p:txBody>
          <a:bodyPr>
            <a:noAutofit/>
          </a:bodyPr>
          <a:lstStyle/>
          <a:p>
            <a:pPr lvl="0"/>
            <a:r>
              <a:rPr lang="ru-RU" dirty="0" smtClean="0"/>
              <a:t>10. </a:t>
            </a:r>
            <a:r>
              <a:rPr lang="ru-RU" b="0" i="1" dirty="0"/>
              <a:t>Выберите три верных ответа из шести и запишите последовательно цифры, под которыми они указаны</a:t>
            </a:r>
            <a:r>
              <a:rPr lang="ru-RU" i="1" dirty="0"/>
              <a:t>: </a:t>
            </a:r>
            <a:r>
              <a:rPr lang="ru-RU" dirty="0"/>
              <a:t>К наружному уху относятся следующие элементы: </a:t>
            </a:r>
          </a:p>
        </p:txBody>
      </p:sp>
      <p:sp>
        <p:nvSpPr>
          <p:cNvPr id="35" name="Объект 34"/>
          <p:cNvSpPr>
            <a:spLocks noGrp="1"/>
          </p:cNvSpPr>
          <p:nvPr>
            <p:ph sz="half" idx="2"/>
          </p:nvPr>
        </p:nvSpPr>
        <p:spPr>
          <a:xfrm>
            <a:off x="1244867" y="2924944"/>
            <a:ext cx="3672408" cy="1584176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Ушная раковина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Молоточек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Наковальня</a:t>
            </a:r>
          </a:p>
          <a:p>
            <a:pPr marL="0" indent="0">
              <a:buNone/>
            </a:pPr>
            <a:endParaRPr lang="ru-RU" dirty="0"/>
          </a:p>
        </p:txBody>
      </p:sp>
      <p:sp useBgFill="1">
        <p:nvSpPr>
          <p:cNvPr id="39" name="Прямоугольник 38"/>
          <p:cNvSpPr/>
          <p:nvPr/>
        </p:nvSpPr>
        <p:spPr>
          <a:xfrm>
            <a:off x="3203848" y="188640"/>
            <a:ext cx="2952328" cy="100811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I</a:t>
            </a:r>
            <a:r>
              <a:rPr lang="ru-RU" sz="3600" b="1" dirty="0" smtClean="0">
                <a:solidFill>
                  <a:prstClr val="white"/>
                </a:solidFill>
              </a:rPr>
              <a:t>  вариант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681200" y="5733256"/>
            <a:ext cx="2472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балла</a:t>
            </a:r>
            <a:endParaRPr lang="ru-RU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4913003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</a:t>
            </a:r>
            <a:r>
              <a:rPr lang="ru-RU" sz="2000" dirty="0" smtClean="0"/>
              <a:t>: </a:t>
            </a:r>
            <a:r>
              <a:rPr lang="ru-RU" sz="3200" dirty="0" smtClean="0">
                <a:sym typeface="Wingdings"/>
              </a:rPr>
              <a:t></a:t>
            </a:r>
            <a:endParaRPr lang="ru-RU" sz="3200" dirty="0"/>
          </a:p>
        </p:txBody>
      </p:sp>
      <p:sp useBgFill="1">
        <p:nvSpPr>
          <p:cNvPr id="41" name="Прямоугольник 40"/>
          <p:cNvSpPr/>
          <p:nvPr/>
        </p:nvSpPr>
        <p:spPr>
          <a:xfrm>
            <a:off x="2717005" y="4627038"/>
            <a:ext cx="1854995" cy="1107996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/>
                <a:solidFill>
                  <a:srgbClr val="9BBB59"/>
                </a:solidFill>
              </a:rPr>
              <a:t>1 4 6</a:t>
            </a:r>
            <a:endParaRPr lang="ru-RU" sz="6600" b="1" dirty="0">
              <a:ln/>
              <a:solidFill>
                <a:srgbClr val="9BBB59"/>
              </a:solidFill>
            </a:endParaRPr>
          </a:p>
        </p:txBody>
      </p:sp>
      <p:sp useBgFill="1">
        <p:nvSpPr>
          <p:cNvPr id="16" name="Знак запрета 15">
            <a:hlinkClick r:id="" action="ppaction://hlinkshowjump?jump=firstslide"/>
          </p:cNvPr>
          <p:cNvSpPr/>
          <p:nvPr/>
        </p:nvSpPr>
        <p:spPr>
          <a:xfrm>
            <a:off x="8225860" y="5968089"/>
            <a:ext cx="613159" cy="613159"/>
          </a:xfrm>
          <a:prstGeom prst="noSmoking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>
              <a:solidFill>
                <a:prstClr val="white"/>
              </a:solidFill>
            </a:endParaRPr>
          </a:p>
        </p:txBody>
      </p:sp>
      <p:sp>
        <p:nvSpPr>
          <p:cNvPr id="18" name="Объект 34"/>
          <p:cNvSpPr>
            <a:spLocks noGrp="1"/>
          </p:cNvSpPr>
          <p:nvPr>
            <p:ph sz="half" idx="2"/>
          </p:nvPr>
        </p:nvSpPr>
        <p:spPr>
          <a:xfrm>
            <a:off x="5227073" y="2924944"/>
            <a:ext cx="3672408" cy="1512168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4"/>
            </a:pPr>
            <a:r>
              <a:rPr lang="ru-RU" dirty="0" smtClean="0"/>
              <a:t>Слуховой проход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ru-RU" dirty="0" smtClean="0"/>
              <a:t>Стремечко 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ru-RU" dirty="0" smtClean="0"/>
              <a:t>Барабанная перепонка</a:t>
            </a:r>
          </a:p>
          <a:p>
            <a:pPr marL="0" lvl="0" indent="0">
              <a:buNone/>
            </a:pPr>
            <a:endParaRPr lang="ru-RU" dirty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4" name="Picture 1" descr="F:\мое личное портфолио\Изображение для сайта\раскрытая книг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633" y="268695"/>
            <a:ext cx="1234385" cy="70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25" name="Прямоугольник 24"/>
          <p:cNvSpPr/>
          <p:nvPr/>
        </p:nvSpPr>
        <p:spPr>
          <a:xfrm>
            <a:off x="1339680" y="2769120"/>
            <a:ext cx="7606543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Наружным ухом </a:t>
            </a:r>
            <a:r>
              <a:rPr lang="ru-RU" dirty="0" smtClean="0">
                <a:solidFill>
                  <a:schemeClr val="tx1"/>
                </a:solidFill>
              </a:rPr>
              <a:t>называют </a:t>
            </a:r>
            <a:r>
              <a:rPr lang="ru-RU" b="1" dirty="0" smtClean="0">
                <a:solidFill>
                  <a:schemeClr val="tx1"/>
                </a:solidFill>
              </a:rPr>
              <a:t>ушную раковину 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b="1" dirty="0" smtClean="0">
                <a:solidFill>
                  <a:schemeClr val="tx1"/>
                </a:solidFill>
              </a:rPr>
              <a:t>слуховой проход</a:t>
            </a:r>
            <a:r>
              <a:rPr lang="ru-RU" dirty="0" smtClean="0">
                <a:solidFill>
                  <a:schemeClr val="tx1"/>
                </a:solidFill>
              </a:rPr>
              <a:t>. Ушная раковина, представляющая собой хрящевое образование, направляет  звуковые волны в слуховой проход, который заканчивается </a:t>
            </a:r>
            <a:r>
              <a:rPr lang="ru-RU" b="1" dirty="0" smtClean="0">
                <a:solidFill>
                  <a:schemeClr val="tx1"/>
                </a:solidFill>
              </a:rPr>
              <a:t>барабанной перепонкой.</a:t>
            </a:r>
            <a:endParaRPr lang="ru-RU" b="1" dirty="0">
              <a:solidFill>
                <a:schemeClr val="tx1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sp useBgFill="1">
        <p:nvSpPr>
          <p:cNvPr id="26" name="Прямоугольник 25">
            <a:hlinkClick r:id="rId4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27" name="Прямоугольник 26">
            <a:hlinkClick r:id="rId5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28" name="Прямоугольник 27">
            <a:hlinkClick r:id="rId6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29" name="Прямоугольник 28">
            <a:hlinkClick r:id="rId7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30" name="Прямоугольник 29">
            <a:hlinkClick r:id="rId8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31" name="Прямоугольник 30">
            <a:hlinkClick r:id="rId9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32" name="Прямоугольник 31">
            <a:hlinkClick r:id="rId10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33" name="Прямоугольник 32">
            <a:hlinkClick r:id="rId11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38" name="Прямоугольник 37">
            <a:hlinkClick r:id="rId12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43" name="Прямоугольник 42">
            <a:hlinkClick r:id="rId13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46" name="Прямоугольник 45">
            <a:hlinkClick r:id="rId14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47" name="Прямоугольник 46">
            <a:hlinkClick r:id="rId15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48" name="Прямоугольник 47">
            <a:hlinkClick r:id="rId16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49" name="Прямоугольник 48">
            <a:hlinkClick r:id="rId17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50" name="Прямоугольник 49">
            <a:hlinkClick r:id="rId18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51" name="Прямоугольник 50">
            <a:hlinkClick r:id="rId19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52" name="Прямоугольник 51">
            <a:hlinkClick r:id="rId20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53" name="Прямоугольник 52">
            <a:hlinkClick r:id="rId21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54" name="Прямоугольник 53">
            <a:hlinkClick r:id="rId22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55" name="Прямоугольник 54">
            <a:hlinkClick r:id="rId23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grpSp>
        <p:nvGrpSpPr>
          <p:cNvPr id="56" name="Группа 55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57" name="Прямоугольный треугольник 56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TextBox 57">
              <a:hlinkClick r:id="rId24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60" name="Прямоугольный треугольник 59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TextBox 60">
              <a:hlinkClick r:id="rId25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74432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34" grpId="0" build="p"/>
      <p:bldP spid="35" grpId="0" build="p"/>
      <p:bldP spid="4" grpId="0"/>
      <p:bldP spid="41" grpId="0" animBg="1"/>
      <p:bldP spid="41" grpId="1" animBg="1"/>
      <p:bldP spid="18" grpId="0" uiExpand="1" build="p"/>
      <p:bldP spid="25" grpId="0" animBg="1"/>
      <p:bldP spid="2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Текст 33"/>
          <p:cNvSpPr>
            <a:spLocks noGrp="1"/>
          </p:cNvSpPr>
          <p:nvPr>
            <p:ph type="body" idx="1"/>
          </p:nvPr>
        </p:nvSpPr>
        <p:spPr>
          <a:xfrm>
            <a:off x="1212319" y="1484784"/>
            <a:ext cx="7626699" cy="1224136"/>
          </a:xfrm>
        </p:spPr>
        <p:txBody>
          <a:bodyPr>
            <a:noAutofit/>
          </a:bodyPr>
          <a:lstStyle/>
          <a:p>
            <a:pPr lvl="0"/>
            <a:r>
              <a:rPr lang="ru-RU" dirty="0" smtClean="0"/>
              <a:t>10. </a:t>
            </a:r>
            <a:r>
              <a:rPr lang="ru-RU" b="0" i="1" dirty="0"/>
              <a:t>Выберите три верных ответа из шести и запишите последовательно цифры, под которыми они указаны</a:t>
            </a:r>
            <a:r>
              <a:rPr lang="ru-RU" i="1" dirty="0"/>
              <a:t>: </a:t>
            </a:r>
            <a:r>
              <a:rPr lang="ru-RU" dirty="0"/>
              <a:t>К </a:t>
            </a:r>
            <a:r>
              <a:rPr lang="ru-RU" dirty="0" smtClean="0"/>
              <a:t>среднему уху </a:t>
            </a:r>
            <a:r>
              <a:rPr lang="ru-RU" dirty="0"/>
              <a:t>относятся следующие элементы: </a:t>
            </a:r>
          </a:p>
        </p:txBody>
      </p:sp>
      <p:sp>
        <p:nvSpPr>
          <p:cNvPr id="35" name="Объект 34"/>
          <p:cNvSpPr>
            <a:spLocks noGrp="1"/>
          </p:cNvSpPr>
          <p:nvPr>
            <p:ph sz="half" idx="2"/>
          </p:nvPr>
        </p:nvSpPr>
        <p:spPr>
          <a:xfrm>
            <a:off x="1244867" y="2924944"/>
            <a:ext cx="3672408" cy="1584176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Ушная раковина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Молоточек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Наковальня</a:t>
            </a:r>
          </a:p>
          <a:p>
            <a:pPr marL="0" indent="0">
              <a:buNone/>
            </a:pPr>
            <a:endParaRPr lang="ru-RU" dirty="0"/>
          </a:p>
        </p:txBody>
      </p:sp>
      <p:sp useBgFill="1">
        <p:nvSpPr>
          <p:cNvPr id="39" name="Прямоугольник 38"/>
          <p:cNvSpPr/>
          <p:nvPr/>
        </p:nvSpPr>
        <p:spPr>
          <a:xfrm>
            <a:off x="3203848" y="188640"/>
            <a:ext cx="2952328" cy="100811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II</a:t>
            </a:r>
            <a:r>
              <a:rPr lang="ru-RU" sz="3600" b="1" dirty="0" smtClean="0">
                <a:solidFill>
                  <a:prstClr val="white"/>
                </a:solidFill>
              </a:rPr>
              <a:t>  вариант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681200" y="5733256"/>
            <a:ext cx="2472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балла</a:t>
            </a:r>
            <a:endParaRPr lang="ru-RU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4913003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</a:t>
            </a:r>
            <a:r>
              <a:rPr lang="ru-RU" sz="2000" dirty="0" smtClean="0"/>
              <a:t>: </a:t>
            </a:r>
            <a:r>
              <a:rPr lang="ru-RU" sz="3200" dirty="0" smtClean="0">
                <a:sym typeface="Wingdings"/>
              </a:rPr>
              <a:t></a:t>
            </a:r>
            <a:endParaRPr lang="ru-RU" sz="3200" dirty="0"/>
          </a:p>
        </p:txBody>
      </p:sp>
      <p:sp useBgFill="1">
        <p:nvSpPr>
          <p:cNvPr id="41" name="Прямоугольник 40"/>
          <p:cNvSpPr/>
          <p:nvPr/>
        </p:nvSpPr>
        <p:spPr>
          <a:xfrm>
            <a:off x="2789013" y="4627038"/>
            <a:ext cx="1854995" cy="1107996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/>
                <a:solidFill>
                  <a:srgbClr val="9BBB59"/>
                </a:solidFill>
              </a:rPr>
              <a:t>2 3 5</a:t>
            </a:r>
            <a:endParaRPr lang="ru-RU" sz="6600" b="1" dirty="0">
              <a:ln/>
              <a:solidFill>
                <a:srgbClr val="9BBB59"/>
              </a:solidFill>
            </a:endParaRPr>
          </a:p>
        </p:txBody>
      </p:sp>
      <p:sp useBgFill="1">
        <p:nvSpPr>
          <p:cNvPr id="16" name="Знак запрета 15">
            <a:hlinkClick r:id="" action="ppaction://hlinkshowjump?jump=firstslide"/>
          </p:cNvPr>
          <p:cNvSpPr/>
          <p:nvPr/>
        </p:nvSpPr>
        <p:spPr>
          <a:xfrm>
            <a:off x="8225860" y="5968089"/>
            <a:ext cx="613159" cy="613159"/>
          </a:xfrm>
          <a:prstGeom prst="noSmoking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>
              <a:solidFill>
                <a:prstClr val="white"/>
              </a:solidFill>
            </a:endParaRPr>
          </a:p>
        </p:txBody>
      </p:sp>
      <p:sp>
        <p:nvSpPr>
          <p:cNvPr id="18" name="Объект 34"/>
          <p:cNvSpPr>
            <a:spLocks noGrp="1"/>
          </p:cNvSpPr>
          <p:nvPr>
            <p:ph sz="half" idx="2"/>
          </p:nvPr>
        </p:nvSpPr>
        <p:spPr>
          <a:xfrm>
            <a:off x="5227073" y="2924944"/>
            <a:ext cx="3672408" cy="1512168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4"/>
            </a:pPr>
            <a:r>
              <a:rPr lang="ru-RU" dirty="0" smtClean="0"/>
              <a:t>Слуховой проход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ru-RU" dirty="0" smtClean="0"/>
              <a:t>Стремечко 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ru-RU" dirty="0" smtClean="0"/>
              <a:t>Барабанная перепонка</a:t>
            </a:r>
          </a:p>
          <a:p>
            <a:pPr marL="0" lvl="0" indent="0">
              <a:buNone/>
            </a:pPr>
            <a:endParaRPr lang="ru-RU" dirty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" name="Picture 1" descr="F:\мое личное портфолио\Изображение для сайта\раскрытая книг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633" y="268695"/>
            <a:ext cx="1234385" cy="70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1" name="Прямоугольник 10"/>
          <p:cNvSpPr/>
          <p:nvPr/>
        </p:nvSpPr>
        <p:spPr>
          <a:xfrm>
            <a:off x="1259632" y="2780928"/>
            <a:ext cx="7606543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В полости </a:t>
            </a:r>
            <a:r>
              <a:rPr lang="ru-RU" b="1" dirty="0">
                <a:solidFill>
                  <a:schemeClr val="tx1"/>
                </a:solidFill>
              </a:rPr>
              <a:t>среднего уха </a:t>
            </a:r>
            <a:r>
              <a:rPr lang="ru-RU" dirty="0">
                <a:solidFill>
                  <a:schemeClr val="tx1"/>
                </a:solidFill>
              </a:rPr>
              <a:t>расположены </a:t>
            </a:r>
            <a:r>
              <a:rPr lang="ru-RU" dirty="0" smtClean="0">
                <a:solidFill>
                  <a:schemeClr val="tx1"/>
                </a:solidFill>
              </a:rPr>
              <a:t>три маленькие слуховые косточки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молоточек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b="1" dirty="0" smtClean="0">
                <a:solidFill>
                  <a:schemeClr val="tx1"/>
                </a:solidFill>
              </a:rPr>
              <a:t>наковальня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b="1" dirty="0" smtClean="0">
                <a:solidFill>
                  <a:schemeClr val="tx1"/>
                </a:solidFill>
              </a:rPr>
              <a:t>стремечко</a:t>
            </a:r>
            <a:r>
              <a:rPr lang="ru-RU" dirty="0" smtClean="0">
                <a:solidFill>
                  <a:schemeClr val="tx1"/>
                </a:solidFill>
              </a:rPr>
              <a:t>, которые по цепочке передают колебания от барабанной перепонки на </a:t>
            </a:r>
            <a:r>
              <a:rPr lang="ru-RU" b="1" dirty="0" smtClean="0">
                <a:solidFill>
                  <a:schemeClr val="tx1"/>
                </a:solidFill>
              </a:rPr>
              <a:t>перепонку овального окна</a:t>
            </a:r>
            <a:r>
              <a:rPr lang="ru-RU" dirty="0" smtClean="0">
                <a:solidFill>
                  <a:schemeClr val="tx1"/>
                </a:solidFill>
              </a:rPr>
              <a:t>, отделяющего среднее ухо от внутреннего.</a:t>
            </a:r>
            <a:endParaRPr lang="ru-RU" dirty="0">
              <a:solidFill>
                <a:schemeClr val="tx1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sp useBgFill="1">
        <p:nvSpPr>
          <p:cNvPr id="12" name="Прямоугольник 11">
            <a:hlinkClick r:id="rId4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13" name="Прямоугольник 12">
            <a:hlinkClick r:id="rId5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14" name="Прямоугольник 13">
            <a:hlinkClick r:id="rId6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15" name="Прямоугольник 14">
            <a:hlinkClick r:id="rId7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17" name="Прямоугольник 16">
            <a:hlinkClick r:id="rId8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19" name="Прямоугольник 18">
            <a:hlinkClick r:id="rId9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21" name="Прямоугольник 20">
            <a:hlinkClick r:id="rId11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22" name="Прямоугольник 21">
            <a:hlinkClick r:id="rId12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23" name="Прямоугольник 22">
            <a:hlinkClick r:id="rId13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4" name="Прямоугольник 23">
            <a:hlinkClick r:id="rId14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25" name="Прямоугольник 24">
            <a:hlinkClick r:id="rId15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6" name="Прямоугольник 25">
            <a:hlinkClick r:id="rId16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27" name="Прямоугольник 26">
            <a:hlinkClick r:id="rId17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28" name="Прямоугольник 27">
            <a:hlinkClick r:id="rId18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29" name="Прямоугольник 28">
            <a:hlinkClick r:id="rId19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30" name="Прямоугольник 29">
            <a:hlinkClick r:id="rId20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1" name="Прямоугольник 30">
            <a:hlinkClick r:id="rId21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2" name="Прямоугольник 31">
            <a:hlinkClick r:id="rId22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33" name="Прямоугольник 32">
            <a:hlinkClick r:id="rId23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grpSp>
        <p:nvGrpSpPr>
          <p:cNvPr id="36" name="Группа 35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37" name="Прямоугольный треугольник 36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TextBox 37">
              <a:hlinkClick r:id="rId24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43" name="Прямоугольный треугольник 42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hlinkClick r:id="rId25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84352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4" grpId="0" build="p"/>
      <p:bldP spid="35" grpId="0" uiExpand="1" build="p"/>
      <p:bldP spid="4" grpId="0"/>
      <p:bldP spid="41" grpId="0" animBg="1"/>
      <p:bldP spid="41" grpId="1" animBg="1"/>
      <p:bldP spid="18" grpId="0" uiExpand="1" build="p"/>
      <p:bldP spid="11" grpId="0" animBg="1"/>
      <p:bldP spid="1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Текст 33"/>
          <p:cNvSpPr>
            <a:spLocks noGrp="1"/>
          </p:cNvSpPr>
          <p:nvPr>
            <p:ph type="body" idx="1"/>
          </p:nvPr>
        </p:nvSpPr>
        <p:spPr>
          <a:xfrm>
            <a:off x="1115616" y="1196752"/>
            <a:ext cx="8028384" cy="1224136"/>
          </a:xfrm>
        </p:spPr>
        <p:txBody>
          <a:bodyPr>
            <a:noAutofit/>
          </a:bodyPr>
          <a:lstStyle/>
          <a:p>
            <a:pPr marL="0" lvl="1" indent="457200"/>
            <a:r>
              <a:rPr lang="ru-RU" dirty="0" smtClean="0"/>
              <a:t>11. </a:t>
            </a:r>
            <a:r>
              <a:rPr lang="ru-RU" dirty="0"/>
              <a:t>Установите соответствие  между нарушениями </a:t>
            </a:r>
            <a:r>
              <a:rPr lang="ru-RU" dirty="0" smtClean="0"/>
              <a:t>зрения и наблюдаемыми явлениями.  </a:t>
            </a:r>
            <a:r>
              <a:rPr lang="ru-RU" i="1" dirty="0"/>
              <a:t>Для этого к каждому элементу первого столбца подберите позицию из второго столбца. Впишите в таблицу номера ответов.</a:t>
            </a:r>
            <a:endParaRPr lang="ru-RU" sz="1800" dirty="0"/>
          </a:p>
        </p:txBody>
      </p:sp>
      <p:sp useBgFill="1">
        <p:nvSpPr>
          <p:cNvPr id="39" name="Прямоугольник 38"/>
          <p:cNvSpPr/>
          <p:nvPr/>
        </p:nvSpPr>
        <p:spPr>
          <a:xfrm>
            <a:off x="3203848" y="116632"/>
            <a:ext cx="2952328" cy="1008112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I</a:t>
            </a:r>
            <a:r>
              <a:rPr lang="ru-RU" sz="3600" b="1" dirty="0" smtClean="0">
                <a:solidFill>
                  <a:prstClr val="white"/>
                </a:solidFill>
              </a:rPr>
              <a:t>  вариант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681200" y="5962054"/>
            <a:ext cx="2472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балла</a:t>
            </a:r>
            <a:endParaRPr lang="ru-RU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6012577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</a:t>
            </a:r>
            <a:r>
              <a:rPr lang="ru-RU" sz="2000" dirty="0" smtClean="0"/>
              <a:t>:</a:t>
            </a:r>
            <a:endParaRPr lang="ru-RU" sz="3200" dirty="0"/>
          </a:p>
        </p:txBody>
      </p:sp>
      <p:sp useBgFill="1">
        <p:nvSpPr>
          <p:cNvPr id="16" name="Знак запрета 15">
            <a:hlinkClick r:id="" action="ppaction://hlinkshowjump?jump=firstslide"/>
          </p:cNvPr>
          <p:cNvSpPr/>
          <p:nvPr/>
        </p:nvSpPr>
        <p:spPr>
          <a:xfrm>
            <a:off x="8225860" y="5968089"/>
            <a:ext cx="613159" cy="613159"/>
          </a:xfrm>
          <a:prstGeom prst="noSmoking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>
              <a:solidFill>
                <a:prstClr val="white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81856901"/>
              </p:ext>
            </p:extLst>
          </p:nvPr>
        </p:nvGraphicFramePr>
        <p:xfrm>
          <a:off x="1088884" y="2320280"/>
          <a:ext cx="784887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8335"/>
                <a:gridCol w="2360537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ЯВЛЕНИЕ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НАРУШЕНИЕ ЗРЕНИЯ</a:t>
                      </a:r>
                      <a:endParaRPr lang="ru-RU" sz="18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8102">
                <a:tc>
                  <a:txBody>
                    <a:bodyPr/>
                    <a:lstStyle/>
                    <a:p>
                      <a:r>
                        <a:rPr lang="ru-RU" dirty="0" smtClean="0"/>
                        <a:t>А).</a:t>
                      </a:r>
                      <a:r>
                        <a:rPr lang="ru-RU" baseline="0" dirty="0" smtClean="0"/>
                        <a:t> Изображение фокусируется за сетчаткой</a:t>
                      </a:r>
                    </a:p>
                    <a:p>
                      <a:r>
                        <a:rPr lang="ru-RU" baseline="0" dirty="0" smtClean="0"/>
                        <a:t>Б). Удаленные предметы видны нечётко</a:t>
                      </a:r>
                    </a:p>
                    <a:p>
                      <a:r>
                        <a:rPr lang="ru-RU" baseline="0" dirty="0" smtClean="0"/>
                        <a:t>В). Изображение фокусируется перед сетчаткой</a:t>
                      </a:r>
                    </a:p>
                    <a:p>
                      <a:r>
                        <a:rPr lang="ru-RU" baseline="0" dirty="0" smtClean="0"/>
                        <a:t>Г). Удалённые предметы видны лучше, чем расположенные вблизи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1). Дальнозоркость</a:t>
                      </a:r>
                    </a:p>
                    <a:p>
                      <a:r>
                        <a:rPr lang="ru-RU" dirty="0" smtClean="0"/>
                        <a:t>2). Близорукость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87623" y="4149080"/>
            <a:ext cx="76513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Запишите в строку ответов выбранные цифры под соответствующими буквами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579246"/>
              </p:ext>
            </p:extLst>
          </p:nvPr>
        </p:nvGraphicFramePr>
        <p:xfrm>
          <a:off x="1716790" y="4797151"/>
          <a:ext cx="6815648" cy="1170937"/>
        </p:xfrm>
        <a:graphic>
          <a:graphicData uri="http://schemas.openxmlformats.org/drawingml/2006/table">
            <a:tbl>
              <a:tblPr firstRow="1" firstCol="1" bandRow="1"/>
              <a:tblGrid>
                <a:gridCol w="1703467"/>
                <a:gridCol w="1703467"/>
                <a:gridCol w="1704357"/>
                <a:gridCol w="1704357"/>
              </a:tblGrid>
              <a:tr h="36958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35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 useBgFill="1">
        <p:nvSpPr>
          <p:cNvPr id="15" name="Прямоугольник 14"/>
          <p:cNvSpPr/>
          <p:nvPr/>
        </p:nvSpPr>
        <p:spPr>
          <a:xfrm>
            <a:off x="2429594" y="5085184"/>
            <a:ext cx="594234" cy="1015663"/>
          </a:xfrm>
          <a:prstGeom prst="rect">
            <a:avLst/>
          </a:prstGeom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/>
                <a:solidFill>
                  <a:srgbClr val="9BBB59"/>
                </a:solidFill>
              </a:rPr>
              <a:t>1</a:t>
            </a:r>
            <a:endParaRPr lang="ru-RU" sz="6000" b="1" dirty="0">
              <a:ln/>
              <a:solidFill>
                <a:srgbClr val="9BBB59"/>
              </a:solidFill>
            </a:endParaRPr>
          </a:p>
        </p:txBody>
      </p:sp>
      <p:sp useBgFill="1">
        <p:nvSpPr>
          <p:cNvPr id="17" name="Прямоугольник 16"/>
          <p:cNvSpPr/>
          <p:nvPr/>
        </p:nvSpPr>
        <p:spPr>
          <a:xfrm>
            <a:off x="4048840" y="5057308"/>
            <a:ext cx="614272" cy="1107996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/>
                <a:solidFill>
                  <a:srgbClr val="9BBB59"/>
                </a:solidFill>
              </a:rPr>
              <a:t>2</a:t>
            </a:r>
            <a:endParaRPr lang="ru-RU" sz="6600" b="1" dirty="0">
              <a:ln/>
              <a:solidFill>
                <a:srgbClr val="9BBB59"/>
              </a:solidFill>
            </a:endParaRPr>
          </a:p>
        </p:txBody>
      </p:sp>
      <p:sp useBgFill="1">
        <p:nvSpPr>
          <p:cNvPr id="19" name="Прямоугольник 18"/>
          <p:cNvSpPr/>
          <p:nvPr/>
        </p:nvSpPr>
        <p:spPr>
          <a:xfrm>
            <a:off x="5879360" y="5085184"/>
            <a:ext cx="594234" cy="1015663"/>
          </a:xfrm>
          <a:prstGeom prst="rect">
            <a:avLst/>
          </a:prstGeom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/>
                <a:solidFill>
                  <a:srgbClr val="9BBB59"/>
                </a:solidFill>
              </a:rPr>
              <a:t>2</a:t>
            </a:r>
            <a:endParaRPr lang="ru-RU" sz="6000" b="1" dirty="0">
              <a:ln/>
              <a:solidFill>
                <a:srgbClr val="9BBB59"/>
              </a:solidFill>
            </a:endParaRPr>
          </a:p>
        </p:txBody>
      </p:sp>
      <p:sp useBgFill="1">
        <p:nvSpPr>
          <p:cNvPr id="20" name="Прямоугольник 19"/>
          <p:cNvSpPr/>
          <p:nvPr/>
        </p:nvSpPr>
        <p:spPr>
          <a:xfrm>
            <a:off x="7380312" y="5085184"/>
            <a:ext cx="594234" cy="1015663"/>
          </a:xfrm>
          <a:prstGeom prst="rect">
            <a:avLst/>
          </a:prstGeom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/>
                <a:solidFill>
                  <a:srgbClr val="9BBB59"/>
                </a:solidFill>
              </a:rPr>
              <a:t>1</a:t>
            </a:r>
            <a:endParaRPr lang="ru-RU" sz="6000" b="1" dirty="0">
              <a:ln/>
              <a:solidFill>
                <a:srgbClr val="9BBB59"/>
              </a:solidFill>
            </a:endParaRPr>
          </a:p>
        </p:txBody>
      </p:sp>
      <p:pic>
        <p:nvPicPr>
          <p:cNvPr id="4097" name="Picture 1" descr="F:\мое личное портфолио\Изображение для сайта\раскрытая книг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633" y="268695"/>
            <a:ext cx="1234385" cy="70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" name="Прямоугольник 7"/>
          <p:cNvSpPr/>
          <p:nvPr/>
        </p:nvSpPr>
        <p:spPr>
          <a:xfrm>
            <a:off x="1142477" y="1189201"/>
            <a:ext cx="7848874" cy="4976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Близорукость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— это болезнь глаз, при которой человек плохо видит предметы, расположенные вдалеке, но хорошо видит те предметы, которые находятся близко. Это может происходить по следующим причинам:</a:t>
            </a:r>
            <a:endParaRPr lang="ru-RU" dirty="0">
              <a:latin typeface="Times New Roman"/>
              <a:ea typeface="Times New Roman"/>
            </a:endParaRPr>
          </a:p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— если глаз сильно удлиняется, то сетчатка отходит от стабильного расположения фокуса;</a:t>
            </a:r>
            <a:endParaRPr lang="ru-RU" dirty="0">
              <a:latin typeface="Times New Roman"/>
              <a:ea typeface="Times New Roman"/>
            </a:endParaRPr>
          </a:p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— если хрусталик и роговица преломляют лучи света слишком сильно.</a:t>
            </a:r>
            <a:endParaRPr lang="ru-RU" dirty="0">
              <a:latin typeface="Times New Roman"/>
              <a:ea typeface="Times New Roman"/>
            </a:endParaRPr>
          </a:p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Дальнозоркость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— это нарушение зрения, при котором человек плохо видит вблизи и достаточно хорошо вдали. Дальнозоркость обычно возникает из-за того, что глазное яблоко имеет неправильную форму, оно как бы сжато по продольной оси. В результате изображение предмета фокусируется не на сетчатке, а за ней. Часто неправильная, сжатая форма глазного яблока сочетается с недостаточной оптической силой роговицы и хрусталика. Значительно реже дальнозоркость бывает обусловлена только слабостью оптической системы глаза при нормальной длине глазного яблока.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sp useBgFill="1">
        <p:nvSpPr>
          <p:cNvPr id="21" name="Прямоугольник 20">
            <a:hlinkClick r:id="rId5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22" name="Прямоугольник 21">
            <a:hlinkClick r:id="rId6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23" name="Прямоугольник 22">
            <a:hlinkClick r:id="rId7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24" name="Прямоугольник 23">
            <a:hlinkClick r:id="rId8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25" name="Прямоугольник 24">
            <a:hlinkClick r:id="rId9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27" name="Прямоугольник 26">
            <a:hlinkClick r:id="rId11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28" name="Прямоугольник 27">
            <a:hlinkClick r:id="rId12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29" name="Прямоугольник 28">
            <a:hlinkClick r:id="rId13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30" name="Прямоугольник 29">
            <a:hlinkClick r:id="rId14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31" name="Прямоугольник 30">
            <a:hlinkClick r:id="rId15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32" name="Прямоугольник 31">
            <a:hlinkClick r:id="rId16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33" name="Прямоугольник 32">
            <a:hlinkClick r:id="rId17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36" name="Прямоугольник 35">
            <a:hlinkClick r:id="rId18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37" name="Прямоугольник 36">
            <a:hlinkClick r:id="rId19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38" name="Прямоугольник 37">
            <a:hlinkClick r:id="rId20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40" name="Прямоугольник 39">
            <a:hlinkClick r:id="rId21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43" name="Прямоугольник 42">
            <a:hlinkClick r:id="rId22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44" name="Прямоугольник 43">
            <a:hlinkClick r:id="rId23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45" name="Прямоугольник 44">
            <a:hlinkClick r:id="rId24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grpSp>
        <p:nvGrpSpPr>
          <p:cNvPr id="46" name="Группа 45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47" name="Прямоугольный треугольник 46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TextBox 47">
              <a:hlinkClick r:id="rId25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50" name="Прямоугольный треугольник 49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TextBox 50">
              <a:hlinkClick r:id="rId26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422388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7"/>
                  </p:tgtEl>
                </p:cond>
              </p:nextCondLst>
            </p:seq>
          </p:childTnLst>
        </p:cTn>
      </p:par>
    </p:tnLst>
    <p:bldLst>
      <p:bldP spid="34" grpId="0" build="p"/>
      <p:bldP spid="4" grpId="0"/>
      <p:bldP spid="6" grpId="0"/>
      <p:bldP spid="15" grpId="0" animBg="1"/>
      <p:bldP spid="17" grpId="0" animBg="1"/>
      <p:bldP spid="19" grpId="0" animBg="1"/>
      <p:bldP spid="20" grpId="0" animBg="1"/>
      <p:bldP spid="8" grpId="0" animBg="1"/>
      <p:bldP spid="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Текст 33"/>
          <p:cNvSpPr>
            <a:spLocks noGrp="1"/>
          </p:cNvSpPr>
          <p:nvPr>
            <p:ph type="body" idx="1"/>
          </p:nvPr>
        </p:nvSpPr>
        <p:spPr>
          <a:xfrm>
            <a:off x="1115616" y="1196752"/>
            <a:ext cx="8028384" cy="1224136"/>
          </a:xfrm>
        </p:spPr>
        <p:txBody>
          <a:bodyPr>
            <a:noAutofit/>
          </a:bodyPr>
          <a:lstStyle/>
          <a:p>
            <a:pPr marL="0" lvl="1" indent="457200"/>
            <a:r>
              <a:rPr lang="ru-RU" dirty="0" smtClean="0"/>
              <a:t>11. </a:t>
            </a:r>
            <a:r>
              <a:rPr lang="ru-RU" dirty="0"/>
              <a:t>Установите соответствие  между нарушениями зрения, наблюдаемыми изменениями в глазу и способами их коррекции. </a:t>
            </a:r>
            <a:r>
              <a:rPr lang="ru-RU" i="1" dirty="0"/>
              <a:t>Для этого к каждому элементу первого столбца подберите позицию из второго столбца. Впишите в таблицу номера ответов.</a:t>
            </a:r>
            <a:endParaRPr lang="ru-RU" sz="1800" dirty="0"/>
          </a:p>
        </p:txBody>
      </p:sp>
      <p:sp useBgFill="1">
        <p:nvSpPr>
          <p:cNvPr id="39" name="Прямоугольник 38"/>
          <p:cNvSpPr/>
          <p:nvPr/>
        </p:nvSpPr>
        <p:spPr>
          <a:xfrm>
            <a:off x="3203848" y="116632"/>
            <a:ext cx="2952328" cy="100811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II</a:t>
            </a:r>
            <a:r>
              <a:rPr lang="ru-RU" sz="3600" b="1" dirty="0" smtClean="0">
                <a:solidFill>
                  <a:prstClr val="white"/>
                </a:solidFill>
              </a:rPr>
              <a:t>  вариант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681200" y="5962054"/>
            <a:ext cx="2472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балла</a:t>
            </a:r>
            <a:endParaRPr lang="ru-RU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6012577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</a:t>
            </a:r>
            <a:r>
              <a:rPr lang="ru-RU" sz="2000" dirty="0" smtClean="0"/>
              <a:t>:</a:t>
            </a:r>
            <a:endParaRPr lang="ru-RU" sz="3200" dirty="0"/>
          </a:p>
        </p:txBody>
      </p:sp>
      <p:sp useBgFill="1">
        <p:nvSpPr>
          <p:cNvPr id="16" name="Знак запрета 15">
            <a:hlinkClick r:id="" action="ppaction://hlinkshowjump?jump=firstslide"/>
          </p:cNvPr>
          <p:cNvSpPr/>
          <p:nvPr/>
        </p:nvSpPr>
        <p:spPr>
          <a:xfrm>
            <a:off x="8225860" y="5968089"/>
            <a:ext cx="613159" cy="613159"/>
          </a:xfrm>
          <a:prstGeom prst="noSmoking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>
              <a:solidFill>
                <a:prstClr val="white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09966630"/>
              </p:ext>
            </p:extLst>
          </p:nvPr>
        </p:nvGraphicFramePr>
        <p:xfrm>
          <a:off x="1115616" y="2492896"/>
          <a:ext cx="7848872" cy="1628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8335"/>
                <a:gridCol w="2360537"/>
              </a:tblGrid>
              <a:tr h="44006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ИЗМЕНЕНИЯ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СПОСОБ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КОРРЕКЦИИ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НАРУШЕНИЕ ЗРЕНИЯ</a:t>
                      </a:r>
                      <a:endParaRPr lang="ru-RU" sz="18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8102">
                <a:tc>
                  <a:txBody>
                    <a:bodyPr/>
                    <a:lstStyle/>
                    <a:p>
                      <a:r>
                        <a:rPr lang="ru-RU" dirty="0" smtClean="0"/>
                        <a:t>А).</a:t>
                      </a:r>
                      <a:r>
                        <a:rPr lang="ru-RU" baseline="0" dirty="0" smtClean="0"/>
                        <a:t> Используются очки с двояковогнутыми линзами</a:t>
                      </a:r>
                    </a:p>
                    <a:p>
                      <a:r>
                        <a:rPr lang="ru-RU" baseline="0" dirty="0" smtClean="0"/>
                        <a:t>Б). Глазное яблоко укороченное</a:t>
                      </a:r>
                    </a:p>
                    <a:p>
                      <a:r>
                        <a:rPr lang="ru-RU" baseline="0" dirty="0" smtClean="0"/>
                        <a:t>В). Глазное яблоко удлиненное</a:t>
                      </a:r>
                    </a:p>
                    <a:p>
                      <a:r>
                        <a:rPr lang="ru-RU" baseline="0" dirty="0" smtClean="0"/>
                        <a:t>Г). Используются очки с двояковыпуклыми линзами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1). Дальнозоркость</a:t>
                      </a:r>
                    </a:p>
                    <a:p>
                      <a:r>
                        <a:rPr lang="ru-RU" dirty="0" smtClean="0"/>
                        <a:t>2). Близорукость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87623" y="4149080"/>
            <a:ext cx="76513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Запишите в строку ответов выбранные цифры под соответствующими буквами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268773"/>
              </p:ext>
            </p:extLst>
          </p:nvPr>
        </p:nvGraphicFramePr>
        <p:xfrm>
          <a:off x="1716790" y="4797151"/>
          <a:ext cx="6815648" cy="1170937"/>
        </p:xfrm>
        <a:graphic>
          <a:graphicData uri="http://schemas.openxmlformats.org/drawingml/2006/table">
            <a:tbl>
              <a:tblPr firstRow="1" firstCol="1" bandRow="1"/>
              <a:tblGrid>
                <a:gridCol w="1703467"/>
                <a:gridCol w="1703467"/>
                <a:gridCol w="1704357"/>
                <a:gridCol w="1704357"/>
              </a:tblGrid>
              <a:tr h="36958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35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 useBgFill="1">
        <p:nvSpPr>
          <p:cNvPr id="15" name="Прямоугольник 14"/>
          <p:cNvSpPr/>
          <p:nvPr/>
        </p:nvSpPr>
        <p:spPr>
          <a:xfrm>
            <a:off x="2429594" y="5157192"/>
            <a:ext cx="594234" cy="1015663"/>
          </a:xfrm>
          <a:prstGeom prst="rect">
            <a:avLst/>
          </a:prstGeom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/>
                <a:solidFill>
                  <a:srgbClr val="9BBB59"/>
                </a:solidFill>
              </a:rPr>
              <a:t>2</a:t>
            </a:r>
            <a:endParaRPr lang="ru-RU" sz="6000" b="1" dirty="0">
              <a:ln/>
              <a:solidFill>
                <a:srgbClr val="9BBB59"/>
              </a:solidFill>
            </a:endParaRPr>
          </a:p>
        </p:txBody>
      </p:sp>
      <p:sp useBgFill="1">
        <p:nvSpPr>
          <p:cNvPr id="17" name="Прямоугольник 16"/>
          <p:cNvSpPr/>
          <p:nvPr/>
        </p:nvSpPr>
        <p:spPr>
          <a:xfrm>
            <a:off x="4048840" y="5057308"/>
            <a:ext cx="614272" cy="1107996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/>
                <a:solidFill>
                  <a:srgbClr val="9BBB59"/>
                </a:solidFill>
              </a:rPr>
              <a:t>1</a:t>
            </a:r>
            <a:endParaRPr lang="ru-RU" sz="6600" b="1" dirty="0">
              <a:ln/>
              <a:solidFill>
                <a:srgbClr val="9BBB59"/>
              </a:solidFill>
            </a:endParaRPr>
          </a:p>
        </p:txBody>
      </p:sp>
      <p:sp useBgFill="1">
        <p:nvSpPr>
          <p:cNvPr id="19" name="Прямоугольник 18"/>
          <p:cNvSpPr/>
          <p:nvPr/>
        </p:nvSpPr>
        <p:spPr>
          <a:xfrm>
            <a:off x="5879360" y="5085184"/>
            <a:ext cx="594234" cy="1015663"/>
          </a:xfrm>
          <a:prstGeom prst="rect">
            <a:avLst/>
          </a:prstGeom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/>
                <a:solidFill>
                  <a:srgbClr val="9BBB59"/>
                </a:solidFill>
              </a:rPr>
              <a:t>2</a:t>
            </a:r>
            <a:endParaRPr lang="ru-RU" sz="6000" b="1" dirty="0">
              <a:ln/>
              <a:solidFill>
                <a:srgbClr val="9BBB59"/>
              </a:solidFill>
            </a:endParaRPr>
          </a:p>
        </p:txBody>
      </p:sp>
      <p:sp useBgFill="1">
        <p:nvSpPr>
          <p:cNvPr id="20" name="Прямоугольник 19"/>
          <p:cNvSpPr/>
          <p:nvPr/>
        </p:nvSpPr>
        <p:spPr>
          <a:xfrm>
            <a:off x="7380312" y="5085184"/>
            <a:ext cx="594234" cy="1015663"/>
          </a:xfrm>
          <a:prstGeom prst="rect">
            <a:avLst/>
          </a:prstGeom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/>
                <a:solidFill>
                  <a:srgbClr val="9BBB59"/>
                </a:solidFill>
              </a:rPr>
              <a:t>1</a:t>
            </a:r>
            <a:endParaRPr lang="ru-RU" sz="6000" b="1" dirty="0">
              <a:ln/>
              <a:solidFill>
                <a:srgbClr val="9BBB59"/>
              </a:solidFill>
            </a:endParaRPr>
          </a:p>
        </p:txBody>
      </p:sp>
      <p:pic>
        <p:nvPicPr>
          <p:cNvPr id="14" name="Picture 1" descr="F:\мое личное портфолио\Изображение для сайта\раскрытая книг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633" y="268695"/>
            <a:ext cx="1234385" cy="70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8" name="Прямоугольник 17"/>
          <p:cNvSpPr/>
          <p:nvPr/>
        </p:nvSpPr>
        <p:spPr>
          <a:xfrm>
            <a:off x="1142477" y="1189201"/>
            <a:ext cx="7848874" cy="4976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Близорукость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— это болезнь глаз, при которой человек плохо видит предметы, расположенные вдалеке, но хорошо видит те предметы, которые находятся близко. Это может происходить по следующим причинам:</a:t>
            </a:r>
            <a:endParaRPr lang="ru-RU" dirty="0">
              <a:latin typeface="Times New Roman"/>
              <a:ea typeface="Times New Roman"/>
            </a:endParaRPr>
          </a:p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— если глаз сильно удлиняется, то сетчатка отходит от стабильного расположения фокуса;</a:t>
            </a:r>
            <a:endParaRPr lang="ru-RU" dirty="0">
              <a:latin typeface="Times New Roman"/>
              <a:ea typeface="Times New Roman"/>
            </a:endParaRPr>
          </a:p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— если хрусталик и роговица преломляют лучи света слишком сильно.</a:t>
            </a:r>
            <a:endParaRPr lang="ru-RU" dirty="0">
              <a:latin typeface="Times New Roman"/>
              <a:ea typeface="Times New Roman"/>
            </a:endParaRPr>
          </a:p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Дальнозоркость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— это нарушение зрения, при котором человек плохо видит вблизи и достаточно хорошо вдали. Дальнозоркость обычно возникает из-за того, что глазное яблоко имеет неправильную форму, оно как бы сжато по продольной оси. В результате изображение предмета фокусируется не на сетчатке, а за ней. Часто неправильная, сжатая форма глазного яблока сочетается с недостаточной оптической силой роговицы и хрусталика. Значительно реже дальнозоркость бывает обусловлена только слабостью оптической системы глаза при нормальной длине глазного яблока.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sp useBgFill="1">
        <p:nvSpPr>
          <p:cNvPr id="21" name="Прямоугольник 20">
            <a:hlinkClick r:id="rId4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22" name="Прямоугольник 21">
            <a:hlinkClick r:id="rId5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23" name="Прямоугольник 22">
            <a:hlinkClick r:id="rId6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24" name="Прямоугольник 23">
            <a:hlinkClick r:id="rId7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26" name="Прямоугольник 25">
            <a:hlinkClick r:id="rId9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27" name="Прямоугольник 26">
            <a:hlinkClick r:id="rId10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28" name="Прямоугольник 27">
            <a:hlinkClick r:id="rId11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29" name="Прямоугольник 28">
            <a:hlinkClick r:id="rId12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30" name="Прямоугольник 29">
            <a:hlinkClick r:id="rId13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31" name="Прямоугольник 30">
            <a:hlinkClick r:id="rId14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32" name="Прямоугольник 31">
            <a:hlinkClick r:id="rId15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33" name="Прямоугольник 32">
            <a:hlinkClick r:id="rId16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35" name="Прямоугольник 34">
            <a:hlinkClick r:id="rId17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36" name="Прямоугольник 35">
            <a:hlinkClick r:id="rId18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37" name="Прямоугольник 36">
            <a:hlinkClick r:id="rId19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38" name="Прямоугольник 37">
            <a:hlinkClick r:id="rId20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40" name="Прямоугольник 39">
            <a:hlinkClick r:id="rId21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41" name="Прямоугольник 40">
            <a:hlinkClick r:id="rId22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43" name="Прямоугольник 42">
            <a:hlinkClick r:id="rId23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grpSp>
        <p:nvGrpSpPr>
          <p:cNvPr id="44" name="Группа 43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45" name="Прямоугольный треугольник 44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TextBox 45">
              <a:hlinkClick r:id="rId24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48" name="Прямоугольный треугольник 47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>
              <a:hlinkClick r:id="rId25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77640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34" grpId="0" build="p"/>
      <p:bldP spid="4" grpId="0"/>
      <p:bldP spid="6" grpId="0"/>
      <p:bldP spid="15" grpId="0" animBg="1"/>
      <p:bldP spid="17" grpId="0" animBg="1"/>
      <p:bldP spid="19" grpId="0" animBg="1"/>
      <p:bldP spid="20" grpId="0" animBg="1"/>
      <p:bldP spid="18" grpId="0" animBg="1"/>
      <p:bldP spid="1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Текст 33"/>
          <p:cNvSpPr>
            <a:spLocks noGrp="1"/>
          </p:cNvSpPr>
          <p:nvPr>
            <p:ph type="body" idx="1"/>
          </p:nvPr>
        </p:nvSpPr>
        <p:spPr>
          <a:xfrm>
            <a:off x="1212319" y="1484784"/>
            <a:ext cx="7626699" cy="1224136"/>
          </a:xfrm>
        </p:spPr>
        <p:txBody>
          <a:bodyPr>
            <a:noAutofit/>
          </a:bodyPr>
          <a:lstStyle/>
          <a:p>
            <a:pPr lvl="0"/>
            <a:r>
              <a:rPr lang="ru-RU" dirty="0" smtClean="0"/>
              <a:t>12. </a:t>
            </a:r>
            <a:r>
              <a:rPr lang="ru-RU" dirty="0"/>
              <a:t>Укажите последовательность прохождения луча света через элементы оптической системы глаза. </a:t>
            </a:r>
            <a:r>
              <a:rPr lang="ru-RU" b="0" i="1" dirty="0"/>
              <a:t>В ответе запишите соответствующую последовательность цифр. </a:t>
            </a:r>
            <a:endParaRPr lang="ru-RU" b="0" dirty="0"/>
          </a:p>
        </p:txBody>
      </p:sp>
      <p:sp>
        <p:nvSpPr>
          <p:cNvPr id="35" name="Объект 34"/>
          <p:cNvSpPr>
            <a:spLocks noGrp="1"/>
          </p:cNvSpPr>
          <p:nvPr>
            <p:ph sz="half" idx="2"/>
          </p:nvPr>
        </p:nvSpPr>
        <p:spPr>
          <a:xfrm>
            <a:off x="1244867" y="2924944"/>
            <a:ext cx="3672408" cy="1584176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Хрусталик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Палочки и колбочки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Роговица </a:t>
            </a:r>
          </a:p>
          <a:p>
            <a:pPr marL="0" indent="0">
              <a:buNone/>
            </a:pPr>
            <a:endParaRPr lang="ru-RU" dirty="0"/>
          </a:p>
        </p:txBody>
      </p:sp>
      <p:sp useBgFill="1">
        <p:nvSpPr>
          <p:cNvPr id="39" name="Прямоугольник 38"/>
          <p:cNvSpPr/>
          <p:nvPr/>
        </p:nvSpPr>
        <p:spPr>
          <a:xfrm>
            <a:off x="3203848" y="188640"/>
            <a:ext cx="2952328" cy="100811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I</a:t>
            </a:r>
            <a:r>
              <a:rPr lang="ru-RU" sz="3600" b="1" dirty="0" smtClean="0">
                <a:solidFill>
                  <a:prstClr val="white"/>
                </a:solidFill>
              </a:rPr>
              <a:t>  вариант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681200" y="5733256"/>
            <a:ext cx="2472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балла</a:t>
            </a:r>
            <a:endParaRPr lang="ru-RU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4913003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Ответ</a:t>
            </a:r>
            <a:r>
              <a:rPr lang="ru-RU" sz="2000" dirty="0" smtClean="0">
                <a:solidFill>
                  <a:prstClr val="black"/>
                </a:solidFill>
              </a:rPr>
              <a:t>: </a:t>
            </a:r>
            <a:r>
              <a:rPr lang="ru-RU" sz="3200" dirty="0" smtClean="0">
                <a:solidFill>
                  <a:prstClr val="black"/>
                </a:solidFill>
                <a:sym typeface="Wingdings"/>
              </a:rPr>
              <a:t></a:t>
            </a:r>
            <a:endParaRPr lang="ru-RU" sz="3200" dirty="0">
              <a:solidFill>
                <a:prstClr val="black"/>
              </a:solidFill>
            </a:endParaRPr>
          </a:p>
        </p:txBody>
      </p:sp>
      <p:sp useBgFill="1">
        <p:nvSpPr>
          <p:cNvPr id="41" name="Прямоугольник 40"/>
          <p:cNvSpPr/>
          <p:nvPr/>
        </p:nvSpPr>
        <p:spPr>
          <a:xfrm>
            <a:off x="2771800" y="4604554"/>
            <a:ext cx="3095720" cy="1107996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/>
                <a:solidFill>
                  <a:srgbClr val="9BBB59"/>
                </a:solidFill>
              </a:rPr>
              <a:t>3 5 1 4 2</a:t>
            </a:r>
            <a:endParaRPr lang="ru-RU" sz="6600" b="1" dirty="0">
              <a:ln/>
              <a:solidFill>
                <a:srgbClr val="9BBB59"/>
              </a:solidFill>
            </a:endParaRPr>
          </a:p>
        </p:txBody>
      </p:sp>
      <p:sp useBgFill="1">
        <p:nvSpPr>
          <p:cNvPr id="16" name="Знак запрета 15">
            <a:hlinkClick r:id="" action="ppaction://hlinkshowjump?jump=firstslide"/>
          </p:cNvPr>
          <p:cNvSpPr/>
          <p:nvPr/>
        </p:nvSpPr>
        <p:spPr>
          <a:xfrm>
            <a:off x="8225860" y="5968089"/>
            <a:ext cx="613159" cy="613159"/>
          </a:xfrm>
          <a:prstGeom prst="noSmoking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>
              <a:solidFill>
                <a:prstClr val="white"/>
              </a:solidFill>
            </a:endParaRPr>
          </a:p>
        </p:txBody>
      </p:sp>
      <p:sp>
        <p:nvSpPr>
          <p:cNvPr id="18" name="Объект 34"/>
          <p:cNvSpPr>
            <a:spLocks noGrp="1"/>
          </p:cNvSpPr>
          <p:nvPr>
            <p:ph sz="half" idx="2"/>
          </p:nvPr>
        </p:nvSpPr>
        <p:spPr>
          <a:xfrm>
            <a:off x="5166611" y="2996952"/>
            <a:ext cx="3672408" cy="1512168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4"/>
            </a:pPr>
            <a:r>
              <a:rPr lang="ru-RU" dirty="0" smtClean="0"/>
              <a:t>Стекловидное тело 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ru-RU" dirty="0" smtClean="0"/>
              <a:t>Зрачок </a:t>
            </a:r>
          </a:p>
          <a:p>
            <a:pPr marL="0" lvl="0" indent="0">
              <a:buNone/>
            </a:pPr>
            <a:endParaRPr lang="ru-RU" dirty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" name="Picture 1" descr="F:\мое личное портфолио\Изображение для сайта\раскрытая книг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633" y="268695"/>
            <a:ext cx="1234385" cy="70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1" name="Прямоугольник 10"/>
          <p:cNvSpPr/>
          <p:nvPr/>
        </p:nvSpPr>
        <p:spPr>
          <a:xfrm>
            <a:off x="1259632" y="2948552"/>
            <a:ext cx="780402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За </a:t>
            </a:r>
            <a:r>
              <a:rPr lang="ru-RU" b="1" dirty="0">
                <a:solidFill>
                  <a:schemeClr val="tx1"/>
                </a:solidFill>
              </a:rPr>
              <a:t>роговицей</a:t>
            </a:r>
            <a:r>
              <a:rPr lang="ru-RU" dirty="0">
                <a:solidFill>
                  <a:schemeClr val="tx1"/>
                </a:solidFill>
              </a:rPr>
              <a:t> находится </a:t>
            </a:r>
            <a:r>
              <a:rPr lang="ru-RU" b="1" dirty="0">
                <a:solidFill>
                  <a:schemeClr val="tx1"/>
                </a:solidFill>
              </a:rPr>
              <a:t>зрачок</a:t>
            </a:r>
            <a:r>
              <a:rPr lang="ru-RU" dirty="0">
                <a:solidFill>
                  <a:schemeClr val="tx1"/>
                </a:solidFill>
              </a:rPr>
              <a:t>, за ним находится </a:t>
            </a:r>
            <a:r>
              <a:rPr lang="ru-RU" b="1" dirty="0">
                <a:solidFill>
                  <a:schemeClr val="tx1"/>
                </a:solidFill>
              </a:rPr>
              <a:t>хрусталик</a:t>
            </a:r>
            <a:r>
              <a:rPr lang="ru-RU" dirty="0">
                <a:solidFill>
                  <a:schemeClr val="tx1"/>
                </a:solidFill>
              </a:rPr>
              <a:t>, дальше лучи проходят через </a:t>
            </a:r>
            <a:r>
              <a:rPr lang="ru-RU" b="1" dirty="0">
                <a:solidFill>
                  <a:schemeClr val="tx1"/>
                </a:solidFill>
              </a:rPr>
              <a:t>стекловидное тело </a:t>
            </a:r>
            <a:r>
              <a:rPr lang="ru-RU" dirty="0">
                <a:solidFill>
                  <a:schemeClr val="tx1"/>
                </a:solidFill>
              </a:rPr>
              <a:t>и попадают на сетчатку, где располагаются </a:t>
            </a:r>
            <a:r>
              <a:rPr lang="ru-RU" b="1" dirty="0">
                <a:solidFill>
                  <a:schemeClr val="tx1"/>
                </a:solidFill>
              </a:rPr>
              <a:t>палочки и колбочки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sp useBgFill="1">
        <p:nvSpPr>
          <p:cNvPr id="12" name="Прямоугольник 11">
            <a:hlinkClick r:id="rId4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13" name="Прямоугольник 12">
            <a:hlinkClick r:id="rId5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14" name="Прямоугольник 13">
            <a:hlinkClick r:id="rId6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15" name="Прямоугольник 14">
            <a:hlinkClick r:id="rId7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17" name="Прямоугольник 16">
            <a:hlinkClick r:id="rId8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19" name="Прямоугольник 18">
            <a:hlinkClick r:id="rId9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21" name="Прямоугольник 20">
            <a:hlinkClick r:id="rId11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22" name="Прямоугольник 21">
            <a:hlinkClick r:id="rId12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23" name="Прямоугольник 22">
            <a:hlinkClick r:id="rId13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4" name="Прямоугольник 23">
            <a:hlinkClick r:id="rId14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25" name="Прямоугольник 24">
            <a:hlinkClick r:id="rId15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6" name="Прямоугольник 25">
            <a:hlinkClick r:id="rId16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27" name="Прямоугольник 26">
            <a:hlinkClick r:id="rId17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28" name="Прямоугольник 27">
            <a:hlinkClick r:id="rId18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29" name="Прямоугольник 28">
            <a:hlinkClick r:id="rId19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30" name="Прямоугольник 29">
            <a:hlinkClick r:id="rId20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1" name="Прямоугольник 30">
            <a:hlinkClick r:id="rId21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2" name="Прямоугольник 31">
            <a:hlinkClick r:id="rId22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33" name="Прямоугольник 32">
            <a:hlinkClick r:id="rId23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grpSp>
        <p:nvGrpSpPr>
          <p:cNvPr id="36" name="Группа 35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37" name="Прямоугольный треугольник 36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TextBox 37">
              <a:hlinkClick r:id="rId24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43" name="Прямоугольный треугольник 42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hlinkClick r:id="rId25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61181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4" grpId="0" build="p"/>
      <p:bldP spid="35" grpId="0" build="p"/>
      <p:bldP spid="4" grpId="0"/>
      <p:bldP spid="41" grpId="0" animBg="1"/>
      <p:bldP spid="41" grpId="1" animBg="1"/>
      <p:bldP spid="18" grpId="0" build="p"/>
      <p:bldP spid="11" grpId="0" animBg="1"/>
      <p:bldP spid="11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Текст 33"/>
          <p:cNvSpPr>
            <a:spLocks noGrp="1"/>
          </p:cNvSpPr>
          <p:nvPr>
            <p:ph type="body" idx="1"/>
          </p:nvPr>
        </p:nvSpPr>
        <p:spPr>
          <a:xfrm>
            <a:off x="1212319" y="1484784"/>
            <a:ext cx="7931681" cy="1224136"/>
          </a:xfrm>
        </p:spPr>
        <p:txBody>
          <a:bodyPr>
            <a:noAutofit/>
          </a:bodyPr>
          <a:lstStyle/>
          <a:p>
            <a:pPr lvl="0"/>
            <a:r>
              <a:rPr lang="ru-RU" dirty="0" smtClean="0"/>
              <a:t>12. </a:t>
            </a:r>
            <a:r>
              <a:rPr lang="ru-RU" dirty="0"/>
              <a:t>Укажите последовательность процессов, происходящих при восприятии звука слуховым анализатором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b="0" i="1" dirty="0" smtClean="0"/>
              <a:t>В </a:t>
            </a:r>
            <a:r>
              <a:rPr lang="ru-RU" b="0" i="1" dirty="0"/>
              <a:t>ответе запишите соответствующую последовательность цифр. </a:t>
            </a:r>
            <a:endParaRPr lang="ru-RU" b="0" dirty="0"/>
          </a:p>
        </p:txBody>
      </p:sp>
      <p:sp>
        <p:nvSpPr>
          <p:cNvPr id="35" name="Объект 34"/>
          <p:cNvSpPr>
            <a:spLocks noGrp="1"/>
          </p:cNvSpPr>
          <p:nvPr>
            <p:ph sz="half" idx="2"/>
          </p:nvPr>
        </p:nvSpPr>
        <p:spPr>
          <a:xfrm>
            <a:off x="1244866" y="2708919"/>
            <a:ext cx="7719621" cy="2204083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Колебания волокон основной мембраны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Колебания стремечка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Колебательные движения волосковых клеток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Колебания </a:t>
            </a:r>
            <a:r>
              <a:rPr lang="ru-RU" dirty="0"/>
              <a:t>жидкости в </a:t>
            </a:r>
            <a:r>
              <a:rPr lang="ru-RU" dirty="0" smtClean="0"/>
              <a:t>улитке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Передача нервного импульса по слуховому нерву</a:t>
            </a:r>
          </a:p>
          <a:p>
            <a:pPr marL="457200" lvl="0" indent="-457200">
              <a:buFont typeface="+mj-lt"/>
              <a:buAutoNum type="arabicPeriod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 useBgFill="1">
        <p:nvSpPr>
          <p:cNvPr id="39" name="Прямоугольник 38"/>
          <p:cNvSpPr/>
          <p:nvPr/>
        </p:nvSpPr>
        <p:spPr>
          <a:xfrm>
            <a:off x="3203848" y="188640"/>
            <a:ext cx="2952328" cy="100811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II</a:t>
            </a:r>
            <a:r>
              <a:rPr lang="ru-RU" sz="3600" b="1" dirty="0" smtClean="0">
                <a:solidFill>
                  <a:prstClr val="white"/>
                </a:solidFill>
              </a:rPr>
              <a:t>  вариант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681200" y="5733256"/>
            <a:ext cx="2472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балла</a:t>
            </a:r>
            <a:endParaRPr lang="ru-RU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5149733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Ответ</a:t>
            </a:r>
            <a:r>
              <a:rPr lang="ru-RU" sz="2000" dirty="0" smtClean="0">
                <a:solidFill>
                  <a:prstClr val="black"/>
                </a:solidFill>
              </a:rPr>
              <a:t>: </a:t>
            </a:r>
            <a:r>
              <a:rPr lang="ru-RU" sz="3200" dirty="0" smtClean="0">
                <a:solidFill>
                  <a:prstClr val="black"/>
                </a:solidFill>
                <a:sym typeface="Wingdings"/>
              </a:rPr>
              <a:t></a:t>
            </a:r>
            <a:endParaRPr lang="ru-RU" sz="3200" dirty="0">
              <a:solidFill>
                <a:prstClr val="black"/>
              </a:solidFill>
            </a:endParaRPr>
          </a:p>
        </p:txBody>
      </p:sp>
      <p:sp useBgFill="1">
        <p:nvSpPr>
          <p:cNvPr id="41" name="Прямоугольник 40"/>
          <p:cNvSpPr/>
          <p:nvPr/>
        </p:nvSpPr>
        <p:spPr>
          <a:xfrm>
            <a:off x="2676423" y="4841284"/>
            <a:ext cx="3286477" cy="1107996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/>
                <a:solidFill>
                  <a:srgbClr val="9BBB59"/>
                </a:solidFill>
              </a:rPr>
              <a:t>2 4 1 3 5 </a:t>
            </a:r>
            <a:endParaRPr lang="ru-RU" sz="6600" b="1" dirty="0">
              <a:ln/>
              <a:solidFill>
                <a:srgbClr val="9BBB59"/>
              </a:solidFill>
            </a:endParaRPr>
          </a:p>
        </p:txBody>
      </p:sp>
      <p:sp useBgFill="1">
        <p:nvSpPr>
          <p:cNvPr id="16" name="Знак запрета 15">
            <a:hlinkClick r:id="" action="ppaction://hlinkshowjump?jump=firstslide"/>
          </p:cNvPr>
          <p:cNvSpPr/>
          <p:nvPr/>
        </p:nvSpPr>
        <p:spPr>
          <a:xfrm>
            <a:off x="8225860" y="5968089"/>
            <a:ext cx="613159" cy="613159"/>
          </a:xfrm>
          <a:prstGeom prst="noSmoking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>
              <a:solidFill>
                <a:prstClr val="white"/>
              </a:solidFill>
            </a:endParaRPr>
          </a:p>
        </p:txBody>
      </p:sp>
      <p:sp>
        <p:nvSpPr>
          <p:cNvPr id="18" name="Объект 34"/>
          <p:cNvSpPr>
            <a:spLocks noGrp="1"/>
          </p:cNvSpPr>
          <p:nvPr>
            <p:ph sz="half" idx="2"/>
          </p:nvPr>
        </p:nvSpPr>
        <p:spPr>
          <a:xfrm>
            <a:off x="5166611" y="2996952"/>
            <a:ext cx="3672408" cy="15121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ru-RU" dirty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" name="Picture 1" descr="F:\мое личное портфолио\Изображение для сайта\раскрытая книг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633" y="268695"/>
            <a:ext cx="1234385" cy="70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1" name="Прямоугольник 10"/>
          <p:cNvSpPr/>
          <p:nvPr/>
        </p:nvSpPr>
        <p:spPr>
          <a:xfrm>
            <a:off x="1249785" y="2733652"/>
            <a:ext cx="7714703" cy="2210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Последовательность процессов, происходящих при восприятии звука слуховым анализатором: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Колебания </a:t>
            </a:r>
            <a:r>
              <a:rPr lang="ru-RU" dirty="0">
                <a:solidFill>
                  <a:schemeClr val="tx1"/>
                </a:solidFill>
              </a:rPr>
              <a:t>стремечка </a:t>
            </a:r>
            <a:r>
              <a:rPr lang="ru-RU" dirty="0">
                <a:solidFill>
                  <a:schemeClr val="tx1"/>
                </a:solidFill>
                <a:sym typeface="Wingdings"/>
              </a:rPr>
              <a:t></a:t>
            </a:r>
            <a:r>
              <a:rPr lang="ru-RU" dirty="0">
                <a:solidFill>
                  <a:schemeClr val="tx1"/>
                </a:solidFill>
              </a:rPr>
              <a:t> Колебания жидкости в улитке </a:t>
            </a:r>
            <a:r>
              <a:rPr lang="ru-RU" dirty="0">
                <a:solidFill>
                  <a:schemeClr val="tx1"/>
                </a:solidFill>
                <a:sym typeface="Wingdings"/>
              </a:rPr>
              <a:t></a:t>
            </a:r>
            <a:r>
              <a:rPr lang="ru-RU" dirty="0">
                <a:solidFill>
                  <a:schemeClr val="tx1"/>
                </a:solidFill>
              </a:rPr>
              <a:t> Колебания волокон основной мембраны </a:t>
            </a:r>
            <a:r>
              <a:rPr lang="ru-RU" dirty="0">
                <a:solidFill>
                  <a:schemeClr val="tx1"/>
                </a:solidFill>
                <a:sym typeface="Wingdings"/>
              </a:rPr>
              <a:t></a:t>
            </a:r>
            <a:r>
              <a:rPr lang="ru-RU" dirty="0">
                <a:solidFill>
                  <a:schemeClr val="tx1"/>
                </a:solidFill>
              </a:rPr>
              <a:t>  Колебательные движения волосковых клеток </a:t>
            </a:r>
            <a:r>
              <a:rPr lang="ru-RU" dirty="0">
                <a:solidFill>
                  <a:schemeClr val="tx1"/>
                </a:solidFill>
                <a:sym typeface="Wingdings"/>
              </a:rPr>
              <a:t></a:t>
            </a:r>
            <a:r>
              <a:rPr lang="ru-RU" dirty="0">
                <a:solidFill>
                  <a:schemeClr val="tx1"/>
                </a:solidFill>
              </a:rPr>
              <a:t> Передача нервного импульса по слуховому нерву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sp useBgFill="1">
        <p:nvSpPr>
          <p:cNvPr id="12" name="Прямоугольник 11">
            <a:hlinkClick r:id="rId4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13" name="Прямоугольник 12">
            <a:hlinkClick r:id="rId5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14" name="Прямоугольник 13">
            <a:hlinkClick r:id="rId6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15" name="Прямоугольник 14">
            <a:hlinkClick r:id="rId7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17" name="Прямоугольник 16">
            <a:hlinkClick r:id="rId8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19" name="Прямоугольник 18">
            <a:hlinkClick r:id="rId9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21" name="Прямоугольник 20">
            <a:hlinkClick r:id="rId11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22" name="Прямоугольник 21">
            <a:hlinkClick r:id="rId12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23" name="Прямоугольник 22">
            <a:hlinkClick r:id="rId13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4" name="Прямоугольник 23">
            <a:hlinkClick r:id="rId14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25" name="Прямоугольник 24">
            <a:hlinkClick r:id="rId15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6" name="Прямоугольник 25">
            <a:hlinkClick r:id="rId16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27" name="Прямоугольник 26">
            <a:hlinkClick r:id="rId17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28" name="Прямоугольник 27">
            <a:hlinkClick r:id="rId18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29" name="Прямоугольник 28">
            <a:hlinkClick r:id="rId19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30" name="Прямоугольник 29">
            <a:hlinkClick r:id="rId20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1" name="Прямоугольник 30">
            <a:hlinkClick r:id="rId21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2" name="Прямоугольник 31">
            <a:hlinkClick r:id="rId22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33" name="Прямоугольник 32">
            <a:hlinkClick r:id="rId23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grpSp>
        <p:nvGrpSpPr>
          <p:cNvPr id="36" name="Группа 35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37" name="Прямоугольный треугольник 36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TextBox 37">
              <a:hlinkClick r:id="rId24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43" name="Прямоугольный треугольник 42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hlinkClick r:id="rId25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75923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4" grpId="0" build="p"/>
      <p:bldP spid="35" grpId="0" uiExpand="1" build="p"/>
      <p:bldP spid="4" grpId="0"/>
      <p:bldP spid="41" grpId="0" animBg="1"/>
      <p:bldP spid="41" grpId="1" animBg="1"/>
      <p:bldP spid="11" grpId="0" animBg="1"/>
      <p:bldP spid="11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Текст 33"/>
          <p:cNvSpPr>
            <a:spLocks noGrp="1"/>
          </p:cNvSpPr>
          <p:nvPr>
            <p:ph type="body" idx="1"/>
          </p:nvPr>
        </p:nvSpPr>
        <p:spPr>
          <a:xfrm>
            <a:off x="1115616" y="908720"/>
            <a:ext cx="8028384" cy="1224136"/>
          </a:xfrm>
        </p:spPr>
        <p:txBody>
          <a:bodyPr>
            <a:noAutofit/>
          </a:bodyPr>
          <a:lstStyle/>
          <a:p>
            <a:pPr marL="0" lvl="1" indent="457200"/>
            <a:r>
              <a:rPr lang="ru-RU" dirty="0" smtClean="0"/>
              <a:t>13. Вставьте </a:t>
            </a:r>
            <a:r>
              <a:rPr lang="ru-RU" dirty="0"/>
              <a:t>в текст «Орган слуха и вестибулярный аппарат» пропущенные термины из предложенного перечня, используя для этого цифровые обозначения</a:t>
            </a:r>
            <a:r>
              <a:rPr lang="ru-RU" b="0" dirty="0"/>
              <a:t>.</a:t>
            </a:r>
            <a:r>
              <a:rPr lang="ru-RU" b="0" i="1" dirty="0"/>
              <a:t> Запишите в текст цифры выбранных ответов, а затем получившуюся последовательность цифр (по тексту) впишите в приведенную ниже таблицу</a:t>
            </a:r>
            <a:r>
              <a:rPr lang="ru-RU" i="1" dirty="0"/>
              <a:t>.</a:t>
            </a:r>
            <a:endParaRPr lang="ru-RU" dirty="0"/>
          </a:p>
          <a:p>
            <a:pPr marL="0" lvl="1" indent="457200"/>
            <a:r>
              <a:rPr lang="ru-RU" i="1" dirty="0" smtClean="0"/>
              <a:t>.</a:t>
            </a:r>
            <a:endParaRPr lang="ru-RU" sz="18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681200" y="5962054"/>
            <a:ext cx="2472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балла</a:t>
            </a:r>
            <a:endParaRPr lang="ru-RU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16" name="Знак запрета 15">
            <a:hlinkClick r:id="" action="ppaction://hlinkshowjump?jump=firstslide"/>
          </p:cNvPr>
          <p:cNvSpPr/>
          <p:nvPr/>
        </p:nvSpPr>
        <p:spPr>
          <a:xfrm>
            <a:off x="8388424" y="6018422"/>
            <a:ext cx="613159" cy="613159"/>
          </a:xfrm>
          <a:prstGeom prst="noSmoking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3" y="1856944"/>
            <a:ext cx="79563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/>
              <a:t>Орган слуха и вестибулярный аппарат</a:t>
            </a:r>
            <a:endParaRPr lang="ru-RU" dirty="0"/>
          </a:p>
          <a:p>
            <a:r>
              <a:rPr lang="ru-RU" cap="all" dirty="0"/>
              <a:t>Н</a:t>
            </a:r>
            <a:r>
              <a:rPr lang="ru-RU" dirty="0"/>
              <a:t>аружное ухо состоит из ушной ___________________ (А) и  наружного слухового прохода. В полости _________________ (Б) уха находятся слуховые косточки: молоточек, наковальня, стремечко. Полость среднего уха соединяется с __________________ (В) с помощью евстахиевой трубы. Во внутреннем ухе – лабиринте – различают три отдела: преддверие, полукружные каналы и _________________ (Г). Информация от органов слуха передается в височные доли коры больших полушарий.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818" y="4124068"/>
            <a:ext cx="179999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ПЕРЕЧЕНЬ ТЕРМИНОВ </a:t>
            </a:r>
            <a:endParaRPr lang="ru-RU" sz="1600" b="1" dirty="0"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4113686"/>
            <a:ext cx="16561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1). носоглотка </a:t>
            </a:r>
          </a:p>
          <a:p>
            <a:r>
              <a:rPr lang="ru-RU" dirty="0"/>
              <a:t>2). отолит </a:t>
            </a:r>
            <a:endParaRPr lang="ru-RU" dirty="0" smtClean="0"/>
          </a:p>
          <a:p>
            <a:r>
              <a:rPr lang="ru-RU" dirty="0" smtClean="0"/>
              <a:t>3). раковина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917276" y="4146958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4</a:t>
            </a:r>
            <a:r>
              <a:rPr lang="ru-RU" dirty="0">
                <a:solidFill>
                  <a:prstClr val="black"/>
                </a:solidFill>
              </a:rPr>
              <a:t>). </a:t>
            </a:r>
            <a:r>
              <a:rPr lang="ru-RU" dirty="0" smtClean="0">
                <a:solidFill>
                  <a:prstClr val="black"/>
                </a:solidFill>
              </a:rPr>
              <a:t>улитка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5). внутреннее 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6). раковина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86358" y="4115061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7). среднее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8</a:t>
            </a:r>
            <a:r>
              <a:rPr lang="ru-RU" dirty="0" smtClean="0">
                <a:solidFill>
                  <a:prstClr val="black"/>
                </a:solidFill>
              </a:rPr>
              <a:t>).воздух  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276051"/>
              </p:ext>
            </p:extLst>
          </p:nvPr>
        </p:nvGraphicFramePr>
        <p:xfrm>
          <a:off x="1673181" y="5204200"/>
          <a:ext cx="6815648" cy="961104"/>
        </p:xfrm>
        <a:graphic>
          <a:graphicData uri="http://schemas.openxmlformats.org/drawingml/2006/table">
            <a:tbl>
              <a:tblPr firstRow="1" firstCol="1" bandRow="1"/>
              <a:tblGrid>
                <a:gridCol w="1703467"/>
                <a:gridCol w="1703467"/>
                <a:gridCol w="1704357"/>
                <a:gridCol w="1704357"/>
              </a:tblGrid>
              <a:tr h="36958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51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223628" y="635347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Ответ</a:t>
            </a:r>
            <a:r>
              <a:rPr lang="ru-RU" sz="2000" dirty="0" smtClean="0">
                <a:solidFill>
                  <a:prstClr val="black"/>
                </a:solidFill>
              </a:rPr>
              <a:t>:</a:t>
            </a:r>
            <a:endParaRPr lang="ru-RU" sz="3200" dirty="0">
              <a:solidFill>
                <a:prstClr val="black"/>
              </a:solidFill>
            </a:endParaRPr>
          </a:p>
        </p:txBody>
      </p:sp>
      <p:sp useBgFill="1">
        <p:nvSpPr>
          <p:cNvPr id="23" name="Прямоугольник 22"/>
          <p:cNvSpPr/>
          <p:nvPr/>
        </p:nvSpPr>
        <p:spPr>
          <a:xfrm>
            <a:off x="2429594" y="5517232"/>
            <a:ext cx="486222" cy="707886"/>
          </a:xfrm>
          <a:prstGeom prst="rect">
            <a:avLst/>
          </a:prstGeom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rgbClr val="9BBB59"/>
                </a:solidFill>
              </a:rPr>
              <a:t>3</a:t>
            </a:r>
            <a:endParaRPr lang="ru-RU" sz="4000" b="1" dirty="0">
              <a:ln/>
              <a:solidFill>
                <a:srgbClr val="9BBB59"/>
              </a:solidFill>
            </a:endParaRPr>
          </a:p>
        </p:txBody>
      </p:sp>
      <p:sp useBgFill="1">
        <p:nvSpPr>
          <p:cNvPr id="24" name="Прямоугольник 23"/>
          <p:cNvSpPr/>
          <p:nvPr/>
        </p:nvSpPr>
        <p:spPr>
          <a:xfrm>
            <a:off x="4133800" y="5517232"/>
            <a:ext cx="363584" cy="707886"/>
          </a:xfrm>
          <a:prstGeom prst="rect">
            <a:avLst/>
          </a:prstGeom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rgbClr val="9BBB59"/>
                </a:solidFill>
              </a:rPr>
              <a:t>7</a:t>
            </a:r>
            <a:endParaRPr lang="ru-RU" sz="4000" b="1" dirty="0">
              <a:ln/>
              <a:solidFill>
                <a:srgbClr val="9BBB59"/>
              </a:solidFill>
            </a:endParaRPr>
          </a:p>
        </p:txBody>
      </p:sp>
      <p:sp useBgFill="1">
        <p:nvSpPr>
          <p:cNvPr id="25" name="Прямоугольник 24"/>
          <p:cNvSpPr/>
          <p:nvPr/>
        </p:nvSpPr>
        <p:spPr>
          <a:xfrm>
            <a:off x="5879360" y="5529426"/>
            <a:ext cx="486222" cy="707886"/>
          </a:xfrm>
          <a:prstGeom prst="rect">
            <a:avLst/>
          </a:prstGeom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rgbClr val="9BBB59"/>
                </a:solidFill>
              </a:rPr>
              <a:t>1</a:t>
            </a:r>
            <a:endParaRPr lang="ru-RU" sz="4000" b="1" dirty="0">
              <a:ln/>
              <a:solidFill>
                <a:srgbClr val="9BBB59"/>
              </a:solidFill>
            </a:endParaRPr>
          </a:p>
        </p:txBody>
      </p:sp>
      <p:sp useBgFill="1">
        <p:nvSpPr>
          <p:cNvPr id="26" name="Прямоугольник 25"/>
          <p:cNvSpPr/>
          <p:nvPr/>
        </p:nvSpPr>
        <p:spPr>
          <a:xfrm>
            <a:off x="7380312" y="5545108"/>
            <a:ext cx="486222" cy="707886"/>
          </a:xfrm>
          <a:prstGeom prst="rect">
            <a:avLst/>
          </a:prstGeom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rgbClr val="9BBB59"/>
                </a:solidFill>
              </a:rPr>
              <a:t>4</a:t>
            </a:r>
            <a:endParaRPr lang="ru-RU" sz="4000" b="1" dirty="0">
              <a:ln/>
              <a:solidFill>
                <a:srgbClr val="9BBB59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43609" y="4898777"/>
            <a:ext cx="79579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i="1" dirty="0">
                <a:solidFill>
                  <a:prstClr val="black"/>
                </a:solidFill>
              </a:rPr>
              <a:t>Запишите в строку ответов выбранные цифры под соответствующими буквами</a:t>
            </a:r>
            <a:endParaRPr lang="ru-RU" sz="1600" dirty="0">
              <a:solidFill>
                <a:prstClr val="black"/>
              </a:solidFill>
            </a:endParaRPr>
          </a:p>
        </p:txBody>
      </p:sp>
      <p:sp useBgFill="1">
        <p:nvSpPr>
          <p:cNvPr id="28" name="Прямоугольник 27">
            <a:hlinkClick r:id="rId3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29" name="Прямоугольник 28">
            <a:hlinkClick r:id="rId4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30" name="Прямоугольник 29">
            <a:hlinkClick r:id="rId5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31" name="Прямоугольник 30">
            <a:hlinkClick r:id="rId6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32" name="Прямоугольник 31">
            <a:hlinkClick r:id="rId7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33" name="Прямоугольник 32">
            <a:hlinkClick r:id="rId8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35" name="Прямоугольник 34">
            <a:hlinkClick r:id="rId9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36" name="Прямоугольник 35">
            <a:hlinkClick r:id="rId10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37" name="Прямоугольник 36">
            <a:hlinkClick r:id="rId11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38" name="Прямоугольник 37">
            <a:hlinkClick r:id="rId12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40" name="Прямоугольник 39">
            <a:hlinkClick r:id="rId13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41" name="Прямоугольник 40">
            <a:hlinkClick r:id="rId14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43" name="Прямоугольник 42">
            <a:hlinkClick r:id="rId15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44" name="Прямоугольник 43">
            <a:hlinkClick r:id="rId16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45" name="Прямоугольник 44">
            <a:hlinkClick r:id="rId17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46" name="Прямоугольник 45">
            <a:hlinkClick r:id="rId18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47" name="Прямоугольник 46">
            <a:hlinkClick r:id="rId19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48" name="Прямоугольник 47">
            <a:hlinkClick r:id="rId20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49" name="Прямоугольник 48">
            <a:hlinkClick r:id="rId21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50" name="Прямоугольник 49">
            <a:hlinkClick r:id="rId22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grpSp>
        <p:nvGrpSpPr>
          <p:cNvPr id="51" name="Группа 50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52" name="Прямоугольный треугольник 51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TextBox 52">
              <a:hlinkClick r:id="rId23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55" name="Прямоугольный треугольник 54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hlinkClick r:id="rId24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5290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4" grpId="0" build="p"/>
      <p:bldP spid="3" grpId="0"/>
      <p:bldP spid="8" grpId="0"/>
      <p:bldP spid="9" grpId="0"/>
      <p:bldP spid="10" grpId="0"/>
      <p:bldP spid="12" grpId="0"/>
      <p:bldP spid="22" grpId="0"/>
      <p:bldP spid="23" grpId="0" animBg="1"/>
      <p:bldP spid="24" grpId="0" animBg="1"/>
      <p:bldP spid="25" grpId="0" animBg="1"/>
      <p:bldP spid="26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Текст 33"/>
          <p:cNvSpPr>
            <a:spLocks noGrp="1"/>
          </p:cNvSpPr>
          <p:nvPr>
            <p:ph type="body" idx="1"/>
          </p:nvPr>
        </p:nvSpPr>
        <p:spPr>
          <a:xfrm>
            <a:off x="1187624" y="1418736"/>
            <a:ext cx="3672408" cy="906115"/>
          </a:xfrm>
        </p:spPr>
        <p:txBody>
          <a:bodyPr>
            <a:normAutofit/>
          </a:bodyPr>
          <a:lstStyle/>
          <a:p>
            <a:pPr lvl="0" algn="ctr"/>
            <a:r>
              <a:rPr lang="ru-RU" dirty="0" smtClean="0"/>
              <a:t>1. Раздражение воспринимается:</a:t>
            </a:r>
            <a:endParaRPr lang="ru-RU" dirty="0"/>
          </a:p>
        </p:txBody>
      </p:sp>
      <p:sp>
        <p:nvSpPr>
          <p:cNvPr id="35" name="Объект 34"/>
          <p:cNvSpPr>
            <a:spLocks noGrp="1"/>
          </p:cNvSpPr>
          <p:nvPr>
            <p:ph sz="half" idx="2"/>
          </p:nvPr>
        </p:nvSpPr>
        <p:spPr>
          <a:xfrm>
            <a:off x="1115616" y="2473074"/>
            <a:ext cx="3672408" cy="2756126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dirty="0"/>
              <a:t>Рецептором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Проводящим путем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Центрами среднего мозга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Чувствительной </a:t>
            </a:r>
            <a:r>
              <a:rPr lang="ru-RU" dirty="0" smtClean="0"/>
              <a:t>зоной </a:t>
            </a:r>
            <a:r>
              <a:rPr lang="ru-RU" dirty="0"/>
              <a:t>коры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3"/>
          </p:nvPr>
        </p:nvSpPr>
        <p:spPr>
          <a:xfrm>
            <a:off x="4860032" y="1471807"/>
            <a:ext cx="4041775" cy="799973"/>
          </a:xfrm>
        </p:spPr>
        <p:txBody>
          <a:bodyPr>
            <a:normAutofit fontScale="85000" lnSpcReduction="10000"/>
          </a:bodyPr>
          <a:lstStyle/>
          <a:p>
            <a:pPr marL="0" lvl="1" algn="ctr"/>
            <a:r>
              <a:rPr lang="ru-RU" sz="2400" dirty="0" smtClean="0"/>
              <a:t>1. </a:t>
            </a:r>
            <a:r>
              <a:rPr lang="ru-RU" sz="2600" dirty="0"/>
              <a:t>В нервный импульс энергию раздражителя преобразует</a:t>
            </a:r>
            <a:r>
              <a:rPr lang="ru-RU" sz="2600" dirty="0" smtClean="0"/>
              <a:t>:</a:t>
            </a:r>
            <a:endParaRPr lang="ru-RU" dirty="0"/>
          </a:p>
        </p:txBody>
      </p:sp>
      <p:sp>
        <p:nvSpPr>
          <p:cNvPr id="37" name="Объект 36"/>
          <p:cNvSpPr>
            <a:spLocks noGrp="1"/>
          </p:cNvSpPr>
          <p:nvPr>
            <p:ph sz="quarter" idx="4"/>
          </p:nvPr>
        </p:nvSpPr>
        <p:spPr>
          <a:xfrm>
            <a:off x="4860032" y="2352209"/>
            <a:ext cx="4041775" cy="222559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dirty="0"/>
              <a:t>Рецептор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Проводящий путь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Центры среднего мозга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Чувствительная зона коры</a:t>
            </a:r>
          </a:p>
          <a:p>
            <a:pPr marL="0" indent="0">
              <a:buNone/>
            </a:pPr>
            <a:endParaRPr lang="ru-RU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 useBgFill="1">
        <p:nvSpPr>
          <p:cNvPr id="39" name="Прямоугольник 38"/>
          <p:cNvSpPr/>
          <p:nvPr/>
        </p:nvSpPr>
        <p:spPr>
          <a:xfrm>
            <a:off x="1259632" y="188640"/>
            <a:ext cx="2952328" cy="100811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I</a:t>
            </a:r>
            <a:r>
              <a:rPr lang="ru-RU" sz="3600" b="1" dirty="0" smtClean="0"/>
              <a:t>  вариант</a:t>
            </a:r>
            <a:endParaRPr lang="ru-RU" sz="3600" b="1" dirty="0"/>
          </a:p>
        </p:txBody>
      </p:sp>
      <p:sp useBgFill="1">
        <p:nvSpPr>
          <p:cNvPr id="40" name="Прямоугольник 39"/>
          <p:cNvSpPr/>
          <p:nvPr/>
        </p:nvSpPr>
        <p:spPr>
          <a:xfrm>
            <a:off x="5364088" y="224644"/>
            <a:ext cx="3168352" cy="936104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II</a:t>
            </a:r>
            <a:r>
              <a:rPr lang="ru-RU" sz="3600" b="1" dirty="0" smtClean="0"/>
              <a:t>  вариант</a:t>
            </a:r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041" y="5989439"/>
            <a:ext cx="15668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41" name="Прямоугольник 40"/>
          <p:cNvSpPr/>
          <p:nvPr/>
        </p:nvSpPr>
        <p:spPr>
          <a:xfrm>
            <a:off x="3149153" y="5746030"/>
            <a:ext cx="535723" cy="923330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1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851920" y="5733256"/>
            <a:ext cx="2130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балл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989439"/>
            <a:ext cx="15668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45" name="Прямоугольник 44"/>
          <p:cNvSpPr/>
          <p:nvPr/>
        </p:nvSpPr>
        <p:spPr>
          <a:xfrm>
            <a:off x="7201383" y="5746030"/>
            <a:ext cx="535723" cy="923330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1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 useBgFill="1">
        <p:nvSpPr>
          <p:cNvPr id="31" name="Знак запрета 30">
            <a:hlinkClick r:id="" action="ppaction://hlinkshowjump?jump=firstslide"/>
          </p:cNvPr>
          <p:cNvSpPr/>
          <p:nvPr/>
        </p:nvSpPr>
        <p:spPr>
          <a:xfrm>
            <a:off x="8225860" y="5968089"/>
            <a:ext cx="613159" cy="613159"/>
          </a:xfrm>
          <a:prstGeom prst="noSmoking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 useBgFill="1">
        <p:nvSpPr>
          <p:cNvPr id="15" name="Прямоугольник 14">
            <a:hlinkClick r:id="rId4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16" name="Прямоугольник 15">
            <a:hlinkClick r:id="rId5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17" name="Прямоугольник 16">
            <a:hlinkClick r:id="rId6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18" name="Прямоугольник 17">
            <a:hlinkClick r:id="rId7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20" name="Прямоугольник 19">
            <a:hlinkClick r:id="rId9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21" name="Прямоугольник 20">
            <a:hlinkClick r:id="rId10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22" name="Прямоугольник 21">
            <a:hlinkClick r:id="rId11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23" name="Прямоугольник 22">
            <a:hlinkClick r:id="rId12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24" name="Прямоугольник 23">
            <a:hlinkClick r:id="rId13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5" name="Прямоугольник 24">
            <a:hlinkClick r:id="rId14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26" name="Прямоугольник 25">
            <a:hlinkClick r:id="rId15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7" name="Прямоугольник 26">
            <a:hlinkClick r:id="rId16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28" name="Прямоугольник 27">
            <a:hlinkClick r:id="rId17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29" name="Прямоугольник 28">
            <a:hlinkClick r:id="rId18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30" name="Прямоугольник 29">
            <a:hlinkClick r:id="rId19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32" name="Прямоугольник 31">
            <a:hlinkClick r:id="rId20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3" name="Прямоугольник 32">
            <a:hlinkClick r:id="rId21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8" name="Прямоугольник 37">
            <a:hlinkClick r:id="rId22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43" name="Прямоугольник 42">
            <a:hlinkClick r:id="rId23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grpSp>
        <p:nvGrpSpPr>
          <p:cNvPr id="46" name="Группа 45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47" name="Прямоугольный треугольник 46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TextBox 47">
              <a:hlinkClick r:id="rId24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50" name="Прямоугольный треугольник 49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TextBox 50">
              <a:hlinkClick r:id="rId25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59756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34" grpId="0" build="p"/>
      <p:bldP spid="35" grpId="0" build="p"/>
      <p:bldP spid="36" grpId="0" build="p"/>
      <p:bldP spid="37" grpId="0" build="p"/>
      <p:bldP spid="41" grpId="0" animBg="1"/>
      <p:bldP spid="41" grpId="1" animBg="1"/>
      <p:bldP spid="45" grpId="0" animBg="1"/>
      <p:bldP spid="45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Текст 33"/>
          <p:cNvSpPr>
            <a:spLocks noGrp="1"/>
          </p:cNvSpPr>
          <p:nvPr>
            <p:ph type="body" idx="1"/>
          </p:nvPr>
        </p:nvSpPr>
        <p:spPr>
          <a:xfrm>
            <a:off x="1043609" y="332656"/>
            <a:ext cx="8028384" cy="1224136"/>
          </a:xfrm>
        </p:spPr>
        <p:txBody>
          <a:bodyPr>
            <a:noAutofit/>
          </a:bodyPr>
          <a:lstStyle/>
          <a:p>
            <a:pPr marL="0" lvl="1" indent="457200"/>
            <a:r>
              <a:rPr lang="ru-RU" dirty="0" smtClean="0"/>
              <a:t>14. </a:t>
            </a:r>
            <a:r>
              <a:rPr lang="ru-RU" dirty="0"/>
              <a:t>Пользуясь таблицей «Расход энергии у взрослого человека, при средней температуре и влажности поверхности окружающей среды и обычных нагрузках» и знаниями курса биологии ответьте на нижеследующие вопросы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681200" y="6018422"/>
            <a:ext cx="2472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en-US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балла</a:t>
            </a:r>
            <a:endParaRPr lang="ru-RU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16" name="Знак запрета 15">
            <a:hlinkClick r:id="" action="ppaction://hlinkshowjump?jump=firstslide"/>
          </p:cNvPr>
          <p:cNvSpPr/>
          <p:nvPr/>
        </p:nvSpPr>
        <p:spPr>
          <a:xfrm>
            <a:off x="8388424" y="6018422"/>
            <a:ext cx="613159" cy="613159"/>
          </a:xfrm>
          <a:prstGeom prst="noSmoking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72370" y="6281933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Ответ</a:t>
            </a:r>
            <a:r>
              <a:rPr lang="ru-RU" sz="2000" dirty="0" smtClean="0">
                <a:solidFill>
                  <a:prstClr val="black"/>
                </a:solidFill>
              </a:rPr>
              <a:t>:</a:t>
            </a:r>
            <a:endParaRPr lang="ru-RU" sz="3200" dirty="0">
              <a:solidFill>
                <a:prstClr val="black"/>
              </a:solidFill>
            </a:endParaRPr>
          </a:p>
        </p:txBody>
      </p:sp>
      <p:pic>
        <p:nvPicPr>
          <p:cNvPr id="17" name="Рисунок 16" descr="C:\Users\информатика\YandexDisk\Скриншоты\2017-07-19_03-12-32.pn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148" y="1586356"/>
            <a:ext cx="7416823" cy="216915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139946" y="3668935"/>
            <a:ext cx="800405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indent="180340">
              <a:lnSpc>
                <a:spcPct val="115000"/>
              </a:lnSpc>
              <a:spcAft>
                <a:spcPts val="0"/>
              </a:spcAft>
              <a:tabLst>
                <a:tab pos="355600" algn="l"/>
                <a:tab pos="541338" algn="l"/>
                <a:tab pos="627063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1)	В каких условиях отдача тепла происходит в основном за счёт испарения?</a:t>
            </a:r>
            <a:endParaRPr lang="ru-RU" sz="1600" dirty="0">
              <a:ea typeface="Calibri"/>
              <a:cs typeface="Times New Roman"/>
            </a:endParaRPr>
          </a:p>
          <a:p>
            <a:pPr marL="90170" indent="180340">
              <a:lnSpc>
                <a:spcPct val="115000"/>
              </a:lnSpc>
              <a:spcAft>
                <a:spcPts val="0"/>
              </a:spcAft>
              <a:tabLst>
                <a:tab pos="355600" algn="l"/>
                <a:tab pos="541338" algn="l"/>
                <a:tab pos="627063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2)	На  какой процесс тратится больше всего энергии?</a:t>
            </a:r>
            <a:endParaRPr lang="ru-RU" sz="1600" dirty="0">
              <a:ea typeface="Calibri"/>
              <a:cs typeface="Times New Roman"/>
            </a:endParaRPr>
          </a:p>
          <a:p>
            <a:pPr marL="90170" indent="180340">
              <a:lnSpc>
                <a:spcPct val="115000"/>
              </a:lnSpc>
              <a:spcAft>
                <a:spcPts val="0"/>
              </a:spcAft>
              <a:tabLst>
                <a:tab pos="355600" algn="l"/>
                <a:tab pos="541338" algn="l"/>
                <a:tab pos="627063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3)	Почему в походах не рекомендуется спать на земле без коврика или подстилки из травы или хвои?</a:t>
            </a:r>
            <a:endParaRPr lang="ru-RU" sz="1600" dirty="0"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4894074"/>
            <a:ext cx="6552728" cy="1366528"/>
          </a:xfrm>
          <a:prstGeom prst="rect">
            <a:avLst/>
          </a:prstGeom>
          <a:gradFill>
            <a:gsLst>
              <a:gs pos="0">
                <a:srgbClr val="DDEBCF">
                  <a:lumMod val="66000"/>
                  <a:lumOff val="34000"/>
                </a:srgbClr>
              </a:gs>
              <a:gs pos="74000">
                <a:srgbClr val="9CB86E"/>
              </a:gs>
              <a:gs pos="100000">
                <a:srgbClr val="156B13"/>
              </a:gs>
            </a:gsLst>
            <a:lin ang="2700000" scaled="0"/>
          </a:gra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/>
                <a:ea typeface="Calibri"/>
                <a:cs typeface="Times New Roman"/>
              </a:rPr>
              <a:t>1) В жарких помещениях, в жарком климате</a:t>
            </a:r>
            <a:endParaRPr lang="ru-RU" sz="1600" i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/>
                <a:ea typeface="Calibri"/>
                <a:cs typeface="Times New Roman"/>
              </a:rPr>
              <a:t>2) Больше всего энергии тратится на теплоизлучение</a:t>
            </a:r>
            <a:endParaRPr lang="ru-RU" sz="1600" i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/>
                <a:ea typeface="Calibri"/>
                <a:cs typeface="Times New Roman"/>
              </a:rPr>
              <a:t>3) Земля хороший проводник тепла, поэтому спящий быстро начинает замерзать</a:t>
            </a:r>
            <a:endParaRPr lang="ru-RU" sz="1600" i="1" dirty="0">
              <a:ea typeface="Calibri"/>
              <a:cs typeface="Times New Roman"/>
            </a:endParaRPr>
          </a:p>
        </p:txBody>
      </p:sp>
      <p:sp useBgFill="1">
        <p:nvSpPr>
          <p:cNvPr id="20" name="Прямоугольник 19">
            <a:hlinkClick r:id="rId6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27" name="Прямоугольник 26">
            <a:hlinkClick r:id="rId7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28" name="Прямоугольник 27">
            <a:hlinkClick r:id="rId8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29" name="Прямоугольник 28">
            <a:hlinkClick r:id="rId9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30" name="Прямоугольник 29">
            <a:hlinkClick r:id="rId10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31" name="Прямоугольник 30">
            <a:hlinkClick r:id="rId11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32" name="Прямоугольник 31">
            <a:hlinkClick r:id="rId12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33" name="Прямоугольник 32">
            <a:hlinkClick r:id="rId13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35" name="Прямоугольник 34">
            <a:hlinkClick r:id="rId14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36" name="Прямоугольник 35">
            <a:hlinkClick r:id="rId15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37" name="Прямоугольник 36">
            <a:hlinkClick r:id="rId16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38" name="Прямоугольник 37">
            <a:hlinkClick r:id="rId17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39" name="Прямоугольник 38">
            <a:hlinkClick r:id="rId18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40" name="Прямоугольник 39">
            <a:hlinkClick r:id="rId19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41" name="Прямоугольник 40">
            <a:hlinkClick r:id="rId20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43" name="Прямоугольник 42">
            <a:hlinkClick r:id="rId21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44" name="Прямоугольник 43">
            <a:hlinkClick r:id="rId22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45" name="Прямоугольник 44">
            <a:hlinkClick r:id="rId23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46" name="Прямоугольник 45">
            <a:hlinkClick r:id="rId24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47" name="Прямоугольник 46">
            <a:hlinkClick r:id="rId25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grpSp>
        <p:nvGrpSpPr>
          <p:cNvPr id="48" name="Группа 47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49" name="Прямоугольный треугольник 48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TextBox 49">
              <a:hlinkClick r:id="rId26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52" name="Прямоугольный треугольник 51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TextBox 52">
              <a:hlinkClick r:id="rId27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68583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4" grpId="0" build="p"/>
      <p:bldP spid="22" grpId="0"/>
      <p:bldP spid="2" grpId="0"/>
      <p:bldP spid="4" grpId="0" animBg="1"/>
      <p:bldP spid="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Текст 33"/>
          <p:cNvSpPr>
            <a:spLocks noGrp="1"/>
          </p:cNvSpPr>
          <p:nvPr>
            <p:ph type="body" idx="1"/>
          </p:nvPr>
        </p:nvSpPr>
        <p:spPr>
          <a:xfrm>
            <a:off x="1187624" y="404664"/>
            <a:ext cx="7721541" cy="3312368"/>
          </a:xfrm>
        </p:spPr>
        <p:txBody>
          <a:bodyPr>
            <a:noAutofit/>
          </a:bodyPr>
          <a:lstStyle/>
          <a:p>
            <a:pPr lvl="0" algn="just"/>
            <a:r>
              <a:rPr lang="ru-RU" sz="3200" dirty="0" smtClean="0"/>
              <a:t>15. </a:t>
            </a:r>
            <a:r>
              <a:rPr lang="ru-RU" sz="3200" dirty="0"/>
              <a:t>Прошла половина урока, на котором школьники активно записывали диктант. «А теперь, дети, положите ручки и посмотрите в окно», — сказал учитель. С какой целью он это сделал? </a:t>
            </a:r>
            <a:r>
              <a:rPr lang="ru-RU" sz="3200" i="1" dirty="0"/>
              <a:t>– Дайте развернутый ответ</a:t>
            </a:r>
            <a:endParaRPr lang="ru-RU" sz="3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681200" y="5962054"/>
            <a:ext cx="2472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балла</a:t>
            </a:r>
            <a:endParaRPr lang="ru-RU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16" name="Знак запрета 15">
            <a:hlinkClick r:id="" action="ppaction://hlinkshowjump?jump=firstslide"/>
          </p:cNvPr>
          <p:cNvSpPr/>
          <p:nvPr/>
        </p:nvSpPr>
        <p:spPr>
          <a:xfrm>
            <a:off x="8388424" y="6018422"/>
            <a:ext cx="613159" cy="613159"/>
          </a:xfrm>
          <a:prstGeom prst="noSmoking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87624" y="5962054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Ответ</a:t>
            </a:r>
            <a:r>
              <a:rPr lang="ru-RU" sz="2000" dirty="0" smtClean="0">
                <a:solidFill>
                  <a:prstClr val="black"/>
                </a:solidFill>
              </a:rPr>
              <a:t>: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3" y="4111913"/>
            <a:ext cx="7813959" cy="1477328"/>
          </a:xfrm>
          <a:prstGeom prst="rect">
            <a:avLst/>
          </a:prstGeom>
          <a:gradFill>
            <a:gsLst>
              <a:gs pos="10804">
                <a:srgbClr val="DEEACF"/>
              </a:gs>
              <a:gs pos="0">
                <a:srgbClr val="DDEBCF">
                  <a:lumMod val="66000"/>
                  <a:lumOff val="34000"/>
                </a:srgbClr>
              </a:gs>
              <a:gs pos="74000">
                <a:srgbClr val="9CB86E"/>
              </a:gs>
              <a:gs pos="100000">
                <a:srgbClr val="156B13"/>
              </a:gs>
            </a:gsLst>
            <a:lin ang="2700000" scaled="0"/>
          </a:gradFill>
        </p:spPr>
        <p:txBody>
          <a:bodyPr wrap="square">
            <a:spAutoFit/>
          </a:bodyPr>
          <a:lstStyle/>
          <a:p>
            <a:r>
              <a:rPr lang="ru-RU" i="1" dirty="0"/>
              <a:t>1) Учитель соблюдает правила гигиены зрения. Отдых после напряжения — смотреть на далеко расположенные предметы.</a:t>
            </a:r>
          </a:p>
          <a:p>
            <a:r>
              <a:rPr lang="ru-RU" i="1" dirty="0"/>
              <a:t>2) Переключение внимания — отдых после наряженной </a:t>
            </a:r>
            <a:r>
              <a:rPr lang="ru-RU" i="1" dirty="0" smtClean="0"/>
              <a:t>работы -  </a:t>
            </a:r>
            <a:r>
              <a:rPr lang="ru-RU" i="1" dirty="0"/>
              <a:t>позволяет снять напряжение в определенной зоне коры больших полушарий.</a:t>
            </a:r>
          </a:p>
        </p:txBody>
      </p:sp>
      <p:sp useBgFill="1"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10" name="Прямоугольник 9">
            <a:hlinkClick r:id="rId5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11" name="Прямоугольник 10">
            <a:hlinkClick r:id="rId6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12" name="Прямоугольник 11">
            <a:hlinkClick r:id="rId7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14" name="Прямоугольник 13">
            <a:hlinkClick r:id="rId9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15" name="Прямоугольник 14">
            <a:hlinkClick r:id="rId10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18" name="Прямоугольник 17">
            <a:hlinkClick r:id="rId11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19" name="Прямоугольник 18">
            <a:hlinkClick r:id="rId12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20" name="Прямоугольник 19">
            <a:hlinkClick r:id="rId13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1" name="Прямоугольник 20">
            <a:hlinkClick r:id="rId14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23" name="Прямоугольник 22">
            <a:hlinkClick r:id="rId15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4" name="Прямоугольник 23">
            <a:hlinkClick r:id="rId16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25" name="Прямоугольник 24">
            <a:hlinkClick r:id="rId17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26" name="Прямоугольник 25">
            <a:hlinkClick r:id="rId18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27" name="Прямоугольник 26">
            <a:hlinkClick r:id="rId19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28" name="Прямоугольник 27">
            <a:hlinkClick r:id="rId20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29" name="Прямоугольник 28">
            <a:hlinkClick r:id="rId21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0" name="Прямоугольник 29">
            <a:hlinkClick r:id="rId22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31" name="Прямоугольник 30">
            <a:hlinkClick r:id="rId23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3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33" name="Прямоугольный треугольник 32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TextBox 34">
              <a:hlinkClick r:id="rId24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37" name="Прямоугольный треугольник 36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hlinkClick r:id="rId25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26970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4" grpId="0" build="p"/>
      <p:bldP spid="22" grpId="0"/>
      <p:bldP spid="3" grpId="0" animBg="1"/>
      <p:bldP spid="3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Прямоугольник 38"/>
          <p:cNvSpPr/>
          <p:nvPr/>
        </p:nvSpPr>
        <p:spPr>
          <a:xfrm>
            <a:off x="1331640" y="224644"/>
            <a:ext cx="3528392" cy="936104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prstClr val="white"/>
                </a:solidFill>
              </a:rPr>
              <a:t>Матрица ответов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 useBgFill="1">
        <p:nvSpPr>
          <p:cNvPr id="40" name="Прямоугольник 39"/>
          <p:cNvSpPr/>
          <p:nvPr/>
        </p:nvSpPr>
        <p:spPr>
          <a:xfrm>
            <a:off x="5184069" y="224644"/>
            <a:ext cx="3492387" cy="936104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prstClr val="white"/>
                </a:solidFill>
              </a:rPr>
              <a:t>Баллы - оценка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 useBgFill="1">
        <p:nvSpPr>
          <p:cNvPr id="43" name="Знак запрета 42">
            <a:hlinkClick r:id="" action="ppaction://hlinkshowjump?jump=firstslide"/>
          </p:cNvPr>
          <p:cNvSpPr/>
          <p:nvPr/>
        </p:nvSpPr>
        <p:spPr>
          <a:xfrm>
            <a:off x="8225860" y="5968089"/>
            <a:ext cx="613159" cy="613159"/>
          </a:xfrm>
          <a:prstGeom prst="noSmoking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>
              <a:solidFill>
                <a:prstClr val="white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216434"/>
              </p:ext>
            </p:extLst>
          </p:nvPr>
        </p:nvGraphicFramePr>
        <p:xfrm>
          <a:off x="1179262" y="1420341"/>
          <a:ext cx="7776860" cy="1548523"/>
        </p:xfrm>
        <a:graphic>
          <a:graphicData uri="http://schemas.openxmlformats.org/drawingml/2006/table">
            <a:tbl>
              <a:tblPr firstRow="1" firstCol="1" bandRow="1"/>
              <a:tblGrid>
                <a:gridCol w="917553"/>
                <a:gridCol w="335691"/>
                <a:gridCol w="294882"/>
                <a:gridCol w="368602"/>
                <a:gridCol w="442323"/>
                <a:gridCol w="442323"/>
                <a:gridCol w="442323"/>
                <a:gridCol w="442323"/>
                <a:gridCol w="311073"/>
                <a:gridCol w="278691"/>
                <a:gridCol w="516043"/>
                <a:gridCol w="663484"/>
                <a:gridCol w="737205"/>
                <a:gridCol w="663484"/>
                <a:gridCol w="442323"/>
                <a:gridCol w="478537"/>
              </a:tblGrid>
              <a:tr h="353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зад/ вариант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-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35142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-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24135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166012" y="2929558"/>
            <a:ext cx="79779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200" b="1" i="1" dirty="0">
                <a:latin typeface="Times New Roman"/>
                <a:ea typeface="Calibri"/>
                <a:cs typeface="Times New Roman"/>
              </a:rPr>
              <a:t>Примерные ответы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:</a:t>
            </a:r>
            <a:endParaRPr lang="ru-RU" sz="12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1200" b="1" dirty="0">
                <a:latin typeface="Times New Roman"/>
                <a:ea typeface="Calibri"/>
                <a:cs typeface="Times New Roman"/>
              </a:rPr>
              <a:t>№14  </a:t>
            </a:r>
            <a:endParaRPr lang="ru-RU" sz="12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1200" i="1" dirty="0">
                <a:ea typeface="Calibri"/>
                <a:cs typeface="Times New Roman"/>
              </a:rPr>
              <a:t>1</a:t>
            </a:r>
            <a:r>
              <a:rPr lang="ru-RU" sz="1200" dirty="0">
                <a:ea typeface="Calibri"/>
                <a:cs typeface="Times New Roman"/>
              </a:rPr>
              <a:t>) В жарких помещениях, в жарком климате </a:t>
            </a:r>
          </a:p>
          <a:p>
            <a:pPr>
              <a:spcAft>
                <a:spcPts val="0"/>
              </a:spcAft>
            </a:pPr>
            <a:r>
              <a:rPr lang="ru-RU" sz="1200" dirty="0">
                <a:latin typeface="Times New Roman"/>
                <a:ea typeface="Calibri"/>
                <a:cs typeface="Times New Roman"/>
              </a:rPr>
              <a:t>2) Больше всего энергии тратится на теплоизлучение</a:t>
            </a:r>
            <a:endParaRPr lang="ru-RU" sz="12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1200" dirty="0">
                <a:latin typeface="Times New Roman"/>
                <a:ea typeface="Calibri"/>
                <a:cs typeface="Times New Roman"/>
              </a:rPr>
              <a:t>3) Земля хороший проводник тепла, поэтому спящий быстро начинает замерзать</a:t>
            </a:r>
            <a:endParaRPr lang="ru-RU" sz="12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1200" b="1" dirty="0">
                <a:latin typeface="Times New Roman"/>
                <a:ea typeface="Calibri"/>
                <a:cs typeface="Times New Roman"/>
              </a:rPr>
              <a:t>№ 15</a:t>
            </a:r>
            <a:endParaRPr lang="ru-RU" sz="12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1200" dirty="0">
                <a:latin typeface="Times New Roman"/>
                <a:ea typeface="Calibri"/>
                <a:cs typeface="Times New Roman"/>
              </a:rPr>
              <a:t>1</a:t>
            </a:r>
            <a:r>
              <a:rPr lang="ru-RU" sz="1200" dirty="0">
                <a:ea typeface="Calibri"/>
                <a:cs typeface="Times New Roman"/>
              </a:rPr>
              <a:t>) Учитель соблюдает правила гигиены зрения. Отдых после напряжения — смотреть на далеко расположенные предметы.</a:t>
            </a:r>
          </a:p>
          <a:p>
            <a:pPr>
              <a:spcAft>
                <a:spcPts val="0"/>
              </a:spcAft>
            </a:pPr>
            <a:r>
              <a:rPr lang="ru-RU" sz="1200" dirty="0">
                <a:ea typeface="Calibri"/>
                <a:cs typeface="Times New Roman"/>
              </a:rPr>
              <a:t>2) Переключение внимания — отдых после наряженной работы -  позволяет снять напряжение в определенной зоне коры больших полушарий.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404241"/>
              </p:ext>
            </p:extLst>
          </p:nvPr>
        </p:nvGraphicFramePr>
        <p:xfrm>
          <a:off x="1209793" y="4868550"/>
          <a:ext cx="6907820" cy="1859280"/>
        </p:xfrm>
        <a:graphic>
          <a:graphicData uri="http://schemas.openxmlformats.org/drawingml/2006/table">
            <a:tbl>
              <a:tblPr firstRow="1" firstCol="1" bandRow="1"/>
              <a:tblGrid>
                <a:gridCol w="5683846"/>
                <a:gridCol w="611987"/>
                <a:gridCol w="61198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Критерии оце­ни­ва­ния вы­пол­не­ния </a:t>
                      </a: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задания № 14 и № 15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Баллы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Ответ вклю­ча­ет все на­зван­ные выше эле­мен­ты и не со­дер­жит био­ло­ги­че­ских ошибок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Ответ вклю­ча­ет 2 из на­зван­ных выше эле­мен­тов и не со­дер­жит био­ло­ги­че­ских ошибок.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ИЛИ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Ответ вклю­ча­ет 3 на­зван­ных выше элемента, но со­дер­жит не­гру­бые био­ло­ги­че­ские ошибки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Ответ вклю­ча­ет 1 из на­зван­ных выше эле­мен­тов и не со­дер­жит био­ло­ги­че­ских ошибок.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ИЛИ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Ответ вклю­ча­ет 2 из на­зван­ных выше элементов, но со­дер­жит не­гру­бые био­ло­ги­че­ские ошибки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Ответ неправильный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800" i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Максимальный балл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 useBgFill="1">
        <p:nvSpPr>
          <p:cNvPr id="35" name="Прямоугольник 34"/>
          <p:cNvSpPr/>
          <p:nvPr/>
        </p:nvSpPr>
        <p:spPr>
          <a:xfrm>
            <a:off x="1115616" y="2996952"/>
            <a:ext cx="7848874" cy="2551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Критерии оценивания: </a:t>
            </a:r>
            <a:endParaRPr lang="ru-RU" sz="3200" dirty="0">
              <a:solidFill>
                <a:schemeClr val="tx1"/>
              </a:solidFill>
            </a:endParaRPr>
          </a:p>
          <a:p>
            <a:pPr marL="361950"/>
            <a:r>
              <a:rPr lang="ru-RU" sz="2800" dirty="0" smtClean="0">
                <a:solidFill>
                  <a:schemeClr val="tx1"/>
                </a:solidFill>
              </a:rPr>
              <a:t>18-22 </a:t>
            </a:r>
            <a:r>
              <a:rPr lang="ru-RU" sz="2800" dirty="0">
                <a:solidFill>
                  <a:schemeClr val="tx1"/>
                </a:solidFill>
              </a:rPr>
              <a:t>балла – оценка 5 (</a:t>
            </a:r>
            <a:r>
              <a:rPr lang="ru-RU" sz="2800" b="1" i="1" dirty="0">
                <a:solidFill>
                  <a:schemeClr val="tx1"/>
                </a:solidFill>
              </a:rPr>
              <a:t>отлично</a:t>
            </a:r>
            <a:r>
              <a:rPr lang="ru-RU" sz="2800" dirty="0">
                <a:solidFill>
                  <a:schemeClr val="tx1"/>
                </a:solidFill>
              </a:rPr>
              <a:t>)</a:t>
            </a:r>
          </a:p>
          <a:p>
            <a:pPr marL="361950"/>
            <a:r>
              <a:rPr lang="ru-RU" sz="2800" dirty="0">
                <a:solidFill>
                  <a:schemeClr val="tx1"/>
                </a:solidFill>
              </a:rPr>
              <a:t>13-17 баллов – оценка 4 (</a:t>
            </a:r>
            <a:r>
              <a:rPr lang="ru-RU" sz="2800" b="1" i="1" dirty="0">
                <a:solidFill>
                  <a:schemeClr val="tx1"/>
                </a:solidFill>
              </a:rPr>
              <a:t>хорошо</a:t>
            </a:r>
            <a:r>
              <a:rPr lang="ru-RU" sz="2800" dirty="0">
                <a:solidFill>
                  <a:schemeClr val="tx1"/>
                </a:solidFill>
              </a:rPr>
              <a:t>)</a:t>
            </a:r>
          </a:p>
          <a:p>
            <a:pPr marL="361950"/>
            <a:r>
              <a:rPr lang="ru-RU" sz="2800" dirty="0">
                <a:solidFill>
                  <a:schemeClr val="tx1"/>
                </a:solidFill>
              </a:rPr>
              <a:t>7-11  баллов – оценка 3 (</a:t>
            </a:r>
            <a:r>
              <a:rPr lang="ru-RU" sz="2800" b="1" i="1" dirty="0">
                <a:solidFill>
                  <a:schemeClr val="tx1"/>
                </a:solidFill>
              </a:rPr>
              <a:t>удовлетворительно</a:t>
            </a:r>
            <a:r>
              <a:rPr lang="ru-RU" sz="2800" dirty="0">
                <a:solidFill>
                  <a:schemeClr val="tx1"/>
                </a:solidFill>
              </a:rPr>
              <a:t>)</a:t>
            </a:r>
          </a:p>
          <a:p>
            <a:pPr marL="361950"/>
            <a:r>
              <a:rPr lang="ru-RU" sz="2800" dirty="0">
                <a:solidFill>
                  <a:schemeClr val="tx1"/>
                </a:solidFill>
              </a:rPr>
              <a:t>0-6 баллов – оценка 2 (</a:t>
            </a:r>
            <a:r>
              <a:rPr lang="ru-RU" sz="2800" b="1" i="1" dirty="0">
                <a:solidFill>
                  <a:schemeClr val="tx1"/>
                </a:solidFill>
              </a:rPr>
              <a:t>неудовлетворительно</a:t>
            </a:r>
            <a:r>
              <a:rPr lang="ru-RU" sz="2800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 useBgFill="1">
        <p:nvSpPr>
          <p:cNvPr id="36" name="Прямоугольник 35">
            <a:hlinkClick r:id="rId3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37" name="Прямоугольник 36">
            <a:hlinkClick r:id="rId4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38" name="Прямоугольник 37">
            <a:hlinkClick r:id="rId5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41" name="Прямоугольник 40">
            <a:hlinkClick r:id="rId6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42" name="Прямоугольник 41">
            <a:hlinkClick r:id="rId7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44" name="Прямоугольник 43">
            <a:hlinkClick r:id="rId8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45" name="Прямоугольник 44">
            <a:hlinkClick r:id="rId9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47" name="Прямоугольник 46">
            <a:hlinkClick r:id="rId10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48" name="Прямоугольник 47">
            <a:hlinkClick r:id="rId11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49" name="Прямоугольник 48">
            <a:hlinkClick r:id="rId12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50" name="Прямоугольник 49">
            <a:hlinkClick r:id="rId13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51" name="Прямоугольник 50">
            <a:hlinkClick r:id="rId14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52" name="Прямоугольник 51">
            <a:hlinkClick r:id="rId15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53" name="Прямоугольник 52">
            <a:hlinkClick r:id="rId16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54" name="Прямоугольник 53">
            <a:hlinkClick r:id="rId17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55" name="Прямоугольник 54">
            <a:hlinkClick r:id="rId18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56" name="Прямоугольник 55">
            <a:hlinkClick r:id="rId19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57" name="Прямоугольник 56">
            <a:hlinkClick r:id="rId20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58" name="Прямоугольник 57">
            <a:hlinkClick r:id="rId21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59" name="Прямоугольник 58">
            <a:hlinkClick r:id="rId22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grpSp>
        <p:nvGrpSpPr>
          <p:cNvPr id="60" name="Группа 59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61" name="Прямоугольный треугольник 60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TextBox 61">
              <a:hlinkClick r:id="rId23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69" name="Прямоугольный треугольник 68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hlinkClick r:id="rId24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03755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13" grpId="0"/>
      <p:bldP spid="35" grpId="0" animBg="1"/>
      <p:bldP spid="3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Знак запрета 42">
            <a:hlinkClick r:id="" action="ppaction://hlinkshowjump?jump=firstslide"/>
          </p:cNvPr>
          <p:cNvSpPr/>
          <p:nvPr/>
        </p:nvSpPr>
        <p:spPr>
          <a:xfrm>
            <a:off x="8225860" y="5968089"/>
            <a:ext cx="613159" cy="613159"/>
          </a:xfrm>
          <a:prstGeom prst="noSmoking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и источники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>
            <a:normAutofit/>
          </a:bodyPr>
          <a:lstStyle/>
          <a:p>
            <a:pPr lvl="0"/>
            <a:r>
              <a:rPr lang="ru-RU" sz="2000" dirty="0" err="1" smtClean="0"/>
              <a:t>Драгомилов</a:t>
            </a:r>
            <a:r>
              <a:rPr lang="ru-RU" sz="2000" dirty="0" smtClean="0"/>
              <a:t> </a:t>
            </a:r>
            <a:r>
              <a:rPr lang="ru-RU" sz="2000" dirty="0"/>
              <a:t>А.Г. Биология : 8 класс </a:t>
            </a:r>
            <a:r>
              <a:rPr lang="ru-RU" sz="2000" dirty="0" smtClean="0"/>
              <a:t>: учебник </a:t>
            </a:r>
            <a:r>
              <a:rPr lang="ru-RU" sz="2000" dirty="0"/>
              <a:t>для учащихся общеобразовательных организаций / </a:t>
            </a:r>
            <a:r>
              <a:rPr lang="ru-RU" sz="2000" dirty="0" err="1"/>
              <a:t>А.Г.Драгомилов</a:t>
            </a:r>
            <a:r>
              <a:rPr lang="ru-RU" sz="2000" dirty="0"/>
              <a:t>, Р.Д. Маш. – 4-изд., </a:t>
            </a:r>
            <a:r>
              <a:rPr lang="ru-RU" sz="2000" dirty="0" err="1"/>
              <a:t>перераб</a:t>
            </a:r>
            <a:r>
              <a:rPr lang="ru-RU" sz="2000" dirty="0"/>
              <a:t>. - М. </a:t>
            </a:r>
            <a:r>
              <a:rPr lang="ru-RU" sz="2000" dirty="0" err="1"/>
              <a:t>Вентана</a:t>
            </a:r>
            <a:r>
              <a:rPr lang="ru-RU" sz="2000" dirty="0"/>
              <a:t>-Граф. 2015. – 288 с. : ил.</a:t>
            </a:r>
          </a:p>
          <a:p>
            <a:pPr lvl="0"/>
            <a:r>
              <a:rPr lang="ru-RU" sz="2000" dirty="0" err="1"/>
              <a:t>Солодова</a:t>
            </a:r>
            <a:r>
              <a:rPr lang="ru-RU" sz="2000" dirty="0"/>
              <a:t> Е.А. </a:t>
            </a:r>
            <a:r>
              <a:rPr lang="ru-RU" sz="2000" dirty="0" smtClean="0"/>
              <a:t>Биология</a:t>
            </a:r>
            <a:r>
              <a:rPr lang="ru-RU" sz="2000" dirty="0"/>
              <a:t>. Тестовые задания : 8 класс : дидактические материалы / </a:t>
            </a:r>
            <a:r>
              <a:rPr lang="ru-RU" sz="2000" dirty="0" err="1"/>
              <a:t>Е.А.Солодова</a:t>
            </a:r>
            <a:r>
              <a:rPr lang="ru-RU" sz="2000" dirty="0"/>
              <a:t>. - М. </a:t>
            </a:r>
            <a:r>
              <a:rPr lang="ru-RU" sz="2000" dirty="0" err="1"/>
              <a:t>Вентана</a:t>
            </a:r>
            <a:r>
              <a:rPr lang="ru-RU" sz="2000" dirty="0"/>
              <a:t>-Граф. 2014. – 128 с. </a:t>
            </a:r>
          </a:p>
          <a:p>
            <a:pPr lvl="0"/>
            <a:r>
              <a:rPr lang="ru-RU" sz="2000" dirty="0"/>
              <a:t>Пименов А.В., Пименова И.Н. Биология : Дидактические материалы к разделу «Человек». 9 </a:t>
            </a:r>
            <a:r>
              <a:rPr lang="ru-RU" sz="2000" dirty="0" err="1"/>
              <a:t>кл</a:t>
            </a:r>
            <a:r>
              <a:rPr lang="ru-RU" sz="2000" dirty="0"/>
              <a:t>. – 2-е изд. – М.: Изд-во НЦ ЭНАС, 2006. – 152 с. – (Портфель учителя).</a:t>
            </a:r>
          </a:p>
          <a:p>
            <a:pPr lvl="0"/>
            <a:r>
              <a:rPr lang="ru-RU" sz="2000" dirty="0"/>
              <a:t>Варианты  </a:t>
            </a:r>
            <a:r>
              <a:rPr lang="ru-RU" sz="2000"/>
              <a:t>КИМ </a:t>
            </a:r>
            <a:r>
              <a:rPr lang="ru-RU" sz="2000" smtClean="0">
                <a:hlinkClick r:id="rId3"/>
              </a:rPr>
              <a:t> </a:t>
            </a:r>
            <a:r>
              <a:rPr lang="ru-RU" sz="2000" dirty="0" smtClean="0">
                <a:hlinkClick r:id="rId3"/>
              </a:rPr>
              <a:t>https</a:t>
            </a:r>
            <a:r>
              <a:rPr lang="ru-RU" sz="2000" dirty="0">
                <a:hlinkClick r:id="rId3"/>
              </a:rPr>
              <a:t>://bio-oge.sdamgia.ru</a:t>
            </a:r>
            <a:endParaRPr lang="ru-RU" sz="2000" dirty="0"/>
          </a:p>
          <a:p>
            <a:endParaRPr lang="ru-RU" sz="2000" dirty="0"/>
          </a:p>
        </p:txBody>
      </p:sp>
      <p:sp useBgFill="1">
        <p:nvSpPr>
          <p:cNvPr id="30" name="Прямоугольник 29">
            <a:hlinkClick r:id="rId4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31" name="Прямоугольник 30">
            <a:hlinkClick r:id="rId5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32" name="Прямоугольник 31">
            <a:hlinkClick r:id="rId6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33" name="Прямоугольник 32">
            <a:hlinkClick r:id="rId7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34" name="Прямоугольник 33">
            <a:hlinkClick r:id="rId8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35" name="Прямоугольник 34">
            <a:hlinkClick r:id="rId9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36" name="Прямоугольник 35">
            <a:hlinkClick r:id="rId10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37" name="Прямоугольник 36">
            <a:hlinkClick r:id="rId11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38" name="Прямоугольник 37">
            <a:hlinkClick r:id="rId12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41" name="Прямоугольник 40">
            <a:hlinkClick r:id="rId13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42" name="Прямоугольник 41">
            <a:hlinkClick r:id="rId14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44" name="Прямоугольник 43">
            <a:hlinkClick r:id="rId15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45" name="Прямоугольник 44">
            <a:hlinkClick r:id="rId16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46" name="Прямоугольник 45">
            <a:hlinkClick r:id="rId17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47" name="Прямоугольник 46">
            <a:hlinkClick r:id="rId18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48" name="Прямоугольник 47">
            <a:hlinkClick r:id="rId19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49" name="Прямоугольник 48">
            <a:hlinkClick r:id="rId20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50" name="Прямоугольник 49">
            <a:hlinkClick r:id="rId21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51" name="Прямоугольник 50">
            <a:hlinkClick r:id="rId22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52" name="Прямоугольник 51">
            <a:hlinkClick r:id="rId23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grpSp>
        <p:nvGrpSpPr>
          <p:cNvPr id="53" name="Группа 52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54" name="Прямоугольный треугольник 53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TextBox 54">
              <a:hlinkClick r:id="rId24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57" name="Прямоугольный треугольник 56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hlinkClick r:id="rId25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410318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Работа с </a:t>
            </a:r>
            <a:r>
              <a:rPr lang="ru-RU" b="1" dirty="0" smtClean="0"/>
              <a:t>презентацией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 fontScale="62500" lnSpcReduction="20000"/>
          </a:bodyPr>
          <a:lstStyle/>
          <a:p>
            <a:pPr marL="0" indent="180975" algn="just"/>
            <a:r>
              <a:rPr lang="ru-RU" dirty="0" smtClean="0"/>
              <a:t>Отдельные </a:t>
            </a:r>
            <a:r>
              <a:rPr lang="ru-RU" dirty="0"/>
              <a:t>слайды презентации (по усмотрению учителя) можно использовать на различных этапах урока при изучении темы «Органы чувств. Анализаторы» в 8 </a:t>
            </a:r>
            <a:r>
              <a:rPr lang="ru-RU" dirty="0" err="1"/>
              <a:t>кл</a:t>
            </a:r>
            <a:r>
              <a:rPr lang="ru-RU" dirty="0"/>
              <a:t>.  или при подготовке к экзаменам в 9кл.  </a:t>
            </a:r>
          </a:p>
          <a:p>
            <a:pPr marL="0" indent="180975" algn="just"/>
            <a:r>
              <a:rPr lang="ru-RU" dirty="0"/>
              <a:t>Все слайды имеют доступную навигацию. Задания можно вызывать в любом порядке -  за счет отказа от кнопок возврата (гиперссылки к первому слайду). Меню продублировано на всех слайдах. Презентация настроена таким образом, чтобы не  возникло случайного перехода на другие слайды. Это особенно важно, если работать с интерактивной доской.</a:t>
            </a:r>
          </a:p>
          <a:p>
            <a:pPr marL="0" indent="180975" algn="just"/>
            <a:r>
              <a:rPr lang="ru-RU" dirty="0"/>
              <a:t>В презентации имеются слайды (9-18) со справочными материалами. Справочный материал открывается и закрывается с помощью триггеров.  </a:t>
            </a:r>
          </a:p>
          <a:p>
            <a:pPr marL="0" indent="180975" algn="just"/>
            <a:r>
              <a:rPr lang="ru-RU" dirty="0"/>
              <a:t>С помощью триггеров также отображается правильный ответ.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87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Навигация в презентации</a:t>
            </a:r>
            <a:endParaRPr lang="ru-RU" b="1" dirty="0"/>
          </a:p>
        </p:txBody>
      </p:sp>
      <p:pic>
        <p:nvPicPr>
          <p:cNvPr id="1027" name="Picture 3" descr="F:\мое личное портфолио\анализаторы\навигация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769279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56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Текст 33"/>
          <p:cNvSpPr>
            <a:spLocks noGrp="1"/>
          </p:cNvSpPr>
          <p:nvPr>
            <p:ph type="body" idx="1"/>
          </p:nvPr>
        </p:nvSpPr>
        <p:spPr>
          <a:xfrm>
            <a:off x="1088268" y="1628800"/>
            <a:ext cx="3672408" cy="906115"/>
          </a:xfrm>
        </p:spPr>
        <p:txBody>
          <a:bodyPr>
            <a:noAutofit/>
          </a:bodyPr>
          <a:lstStyle/>
          <a:p>
            <a:pPr algn="ctr"/>
            <a:r>
              <a:rPr lang="ru-RU" sz="2200" dirty="0"/>
              <a:t>2. Основное количество информации человек получает через органы</a:t>
            </a:r>
            <a:r>
              <a:rPr lang="ru-RU" sz="2200" dirty="0" smtClean="0"/>
              <a:t>:</a:t>
            </a:r>
            <a:endParaRPr lang="ru-RU" sz="2200" dirty="0"/>
          </a:p>
        </p:txBody>
      </p:sp>
      <p:sp>
        <p:nvSpPr>
          <p:cNvPr id="35" name="Объект 34"/>
          <p:cNvSpPr>
            <a:spLocks noGrp="1"/>
          </p:cNvSpPr>
          <p:nvPr>
            <p:ph sz="half" idx="2"/>
          </p:nvPr>
        </p:nvSpPr>
        <p:spPr>
          <a:xfrm>
            <a:off x="1244867" y="2852936"/>
            <a:ext cx="3672408" cy="2756126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Слуха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Зрения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Обоняния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Вкуса</a:t>
            </a:r>
          </a:p>
          <a:p>
            <a:pPr marL="0" indent="0">
              <a:buNone/>
            </a:pPr>
            <a:endParaRPr lang="ru-RU" dirty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3"/>
          </p:nvPr>
        </p:nvSpPr>
        <p:spPr>
          <a:xfrm>
            <a:off x="4860032" y="1471807"/>
            <a:ext cx="4041775" cy="799973"/>
          </a:xfrm>
        </p:spPr>
        <p:txBody>
          <a:bodyPr>
            <a:normAutofit fontScale="92500" lnSpcReduction="10000"/>
          </a:bodyPr>
          <a:lstStyle/>
          <a:p>
            <a:pPr marL="0" lvl="1" algn="ctr"/>
            <a:r>
              <a:rPr lang="ru-RU" sz="2400" dirty="0" smtClean="0"/>
              <a:t>2. </a:t>
            </a:r>
            <a:r>
              <a:rPr lang="ru-RU" sz="2600" dirty="0" smtClean="0"/>
              <a:t>От стекающего со лба пота глаза защищены:</a:t>
            </a:r>
            <a:endParaRPr lang="ru-RU" dirty="0"/>
          </a:p>
        </p:txBody>
      </p:sp>
      <p:sp>
        <p:nvSpPr>
          <p:cNvPr id="37" name="Объект 36"/>
          <p:cNvSpPr>
            <a:spLocks noGrp="1"/>
          </p:cNvSpPr>
          <p:nvPr>
            <p:ph sz="quarter" idx="4"/>
          </p:nvPr>
        </p:nvSpPr>
        <p:spPr>
          <a:xfrm>
            <a:off x="4927376" y="2564904"/>
            <a:ext cx="4041775" cy="222559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Веками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Ресницами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Бровями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Слезами</a:t>
            </a:r>
            <a:endParaRPr lang="ru-RU" dirty="0"/>
          </a:p>
          <a:p>
            <a:pPr marL="0" indent="0">
              <a:buNone/>
            </a:pPr>
            <a:endParaRPr lang="ru-RU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 useBgFill="1">
        <p:nvSpPr>
          <p:cNvPr id="39" name="Прямоугольник 38"/>
          <p:cNvSpPr/>
          <p:nvPr/>
        </p:nvSpPr>
        <p:spPr>
          <a:xfrm>
            <a:off x="1259632" y="188640"/>
            <a:ext cx="2952328" cy="100811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I</a:t>
            </a:r>
            <a:r>
              <a:rPr lang="ru-RU" sz="3600" b="1" dirty="0" smtClean="0"/>
              <a:t>  вариант</a:t>
            </a:r>
            <a:endParaRPr lang="ru-RU" sz="3600" b="1" dirty="0"/>
          </a:p>
        </p:txBody>
      </p:sp>
      <p:sp useBgFill="1">
        <p:nvSpPr>
          <p:cNvPr id="40" name="Прямоугольник 39"/>
          <p:cNvSpPr/>
          <p:nvPr/>
        </p:nvSpPr>
        <p:spPr>
          <a:xfrm>
            <a:off x="5364088" y="224644"/>
            <a:ext cx="3168352" cy="936104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II</a:t>
            </a:r>
            <a:r>
              <a:rPr lang="ru-RU" sz="3600" b="1" dirty="0" smtClean="0"/>
              <a:t>  вариант</a:t>
            </a:r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041" y="5989439"/>
            <a:ext cx="15668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41" name="Прямоугольник 40"/>
          <p:cNvSpPr/>
          <p:nvPr/>
        </p:nvSpPr>
        <p:spPr>
          <a:xfrm>
            <a:off x="3149153" y="5746030"/>
            <a:ext cx="535723" cy="923330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2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851920" y="5733256"/>
            <a:ext cx="2130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балл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989439"/>
            <a:ext cx="15668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45" name="Прямоугольник 44"/>
          <p:cNvSpPr/>
          <p:nvPr/>
        </p:nvSpPr>
        <p:spPr>
          <a:xfrm>
            <a:off x="7201383" y="5746030"/>
            <a:ext cx="535723" cy="923330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3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 useBgFill="1">
        <p:nvSpPr>
          <p:cNvPr id="30" name="Знак запрета 29">
            <a:hlinkClick r:id="" action="ppaction://hlinkshowjump?jump=firstslide"/>
          </p:cNvPr>
          <p:cNvSpPr/>
          <p:nvPr/>
        </p:nvSpPr>
        <p:spPr>
          <a:xfrm>
            <a:off x="8225860" y="5968089"/>
            <a:ext cx="613159" cy="613159"/>
          </a:xfrm>
          <a:prstGeom prst="noSmoking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 useBgFill="1">
        <p:nvSpPr>
          <p:cNvPr id="14" name="Прямоугольник 13">
            <a:hlinkClick r:id="rId4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15" name="Прямоугольник 14">
            <a:hlinkClick r:id="rId5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16" name="Прямоугольник 15">
            <a:hlinkClick r:id="rId6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17" name="Прямоугольник 16">
            <a:hlinkClick r:id="rId7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18" name="Прямоугольник 17">
            <a:hlinkClick r:id="rId8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19" name="Прямоугольник 18">
            <a:hlinkClick r:id="rId9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21" name="Прямоугольник 20">
            <a:hlinkClick r:id="rId11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22" name="Прямоугольник 21">
            <a:hlinkClick r:id="rId12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23" name="Прямоугольник 22">
            <a:hlinkClick r:id="rId13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4" name="Прямоугольник 23">
            <a:hlinkClick r:id="rId14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25" name="Прямоугольник 24">
            <a:hlinkClick r:id="rId15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6" name="Прямоугольник 25">
            <a:hlinkClick r:id="rId16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27" name="Прямоугольник 26">
            <a:hlinkClick r:id="rId17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28" name="Прямоугольник 27">
            <a:hlinkClick r:id="rId18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29" name="Прямоугольник 28">
            <a:hlinkClick r:id="rId19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31" name="Прямоугольник 30">
            <a:hlinkClick r:id="rId20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2" name="Прямоугольник 31">
            <a:hlinkClick r:id="rId21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3" name="Прямоугольник 32">
            <a:hlinkClick r:id="rId22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38" name="Прямоугольник 37">
            <a:hlinkClick r:id="rId23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grpSp>
        <p:nvGrpSpPr>
          <p:cNvPr id="43" name="Группа 42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46" name="Прямоугольный треугольник 45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7" name="TextBox 46">
              <a:hlinkClick r:id="rId24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49" name="Прямоугольный треугольник 48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hlinkClick r:id="rId25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28525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34" grpId="0" build="p"/>
      <p:bldP spid="35" grpId="0" build="p"/>
      <p:bldP spid="36" grpId="0" build="p"/>
      <p:bldP spid="37" grpId="0" build="p"/>
      <p:bldP spid="41" grpId="0" animBg="1"/>
      <p:bldP spid="41" grpId="1" animBg="1"/>
      <p:bldP spid="45" grpId="0" animBg="1"/>
      <p:bldP spid="4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Текст 33"/>
          <p:cNvSpPr>
            <a:spLocks noGrp="1"/>
          </p:cNvSpPr>
          <p:nvPr>
            <p:ph type="body" idx="1"/>
          </p:nvPr>
        </p:nvSpPr>
        <p:spPr>
          <a:xfrm>
            <a:off x="1244867" y="1772816"/>
            <a:ext cx="3672408" cy="906115"/>
          </a:xfrm>
        </p:spPr>
        <p:txBody>
          <a:bodyPr>
            <a:noAutofit/>
          </a:bodyPr>
          <a:lstStyle/>
          <a:p>
            <a:pPr lvl="0"/>
            <a:r>
              <a:rPr lang="ru-RU" dirty="0"/>
              <a:t>3. Звуковые волны (колебания воздуха) возбуждают колебания:</a:t>
            </a:r>
          </a:p>
        </p:txBody>
      </p:sp>
      <p:sp>
        <p:nvSpPr>
          <p:cNvPr id="35" name="Объект 34"/>
          <p:cNvSpPr>
            <a:spLocks noGrp="1"/>
          </p:cNvSpPr>
          <p:nvPr>
            <p:ph sz="half" idx="2"/>
          </p:nvPr>
        </p:nvSpPr>
        <p:spPr>
          <a:xfrm>
            <a:off x="1244867" y="2852936"/>
            <a:ext cx="3672408" cy="2756126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Ушной раковины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Слухового прохода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Барабанной перепонки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Наковальни</a:t>
            </a:r>
          </a:p>
          <a:p>
            <a:pPr marL="0" indent="0">
              <a:buNone/>
            </a:pPr>
            <a:endParaRPr lang="ru-RU" dirty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3"/>
          </p:nvPr>
        </p:nvSpPr>
        <p:spPr>
          <a:xfrm>
            <a:off x="4927376" y="1700808"/>
            <a:ext cx="4041775" cy="799973"/>
          </a:xfrm>
        </p:spPr>
        <p:txBody>
          <a:bodyPr>
            <a:normAutofit fontScale="92500" lnSpcReduction="20000"/>
          </a:bodyPr>
          <a:lstStyle/>
          <a:p>
            <a:pPr marL="0" lvl="1" algn="ctr"/>
            <a:r>
              <a:rPr lang="ru-RU" sz="2400" dirty="0" smtClean="0"/>
              <a:t>3. </a:t>
            </a:r>
            <a:r>
              <a:rPr lang="ru-RU" sz="2800" dirty="0"/>
              <a:t>Слуховые косточки передают колебания: </a:t>
            </a:r>
            <a:endParaRPr lang="ru-RU" dirty="0"/>
          </a:p>
        </p:txBody>
      </p:sp>
      <p:sp>
        <p:nvSpPr>
          <p:cNvPr id="37" name="Объект 36"/>
          <p:cNvSpPr>
            <a:spLocks noGrp="1"/>
          </p:cNvSpPr>
          <p:nvPr>
            <p:ph sz="quarter" idx="4"/>
          </p:nvPr>
        </p:nvSpPr>
        <p:spPr>
          <a:xfrm>
            <a:off x="4788024" y="2924944"/>
            <a:ext cx="4104456" cy="2225590"/>
          </a:xfrm>
        </p:spPr>
        <p:txBody>
          <a:bodyPr>
            <a:normAutofit fontScale="925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На барабанную перепонку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На слуховой проход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На наковальню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На перепонку овального окна</a:t>
            </a:r>
            <a:endParaRPr lang="ru-RU" dirty="0"/>
          </a:p>
          <a:p>
            <a:pPr marL="0" indent="0">
              <a:buNone/>
            </a:pPr>
            <a:endParaRPr lang="ru-RU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 useBgFill="1">
        <p:nvSpPr>
          <p:cNvPr id="39" name="Прямоугольник 38"/>
          <p:cNvSpPr/>
          <p:nvPr/>
        </p:nvSpPr>
        <p:spPr>
          <a:xfrm>
            <a:off x="1259632" y="188640"/>
            <a:ext cx="2952328" cy="100811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I</a:t>
            </a:r>
            <a:r>
              <a:rPr lang="ru-RU" sz="3600" b="1" dirty="0" smtClean="0"/>
              <a:t>  вариант</a:t>
            </a:r>
            <a:endParaRPr lang="ru-RU" sz="3600" b="1" dirty="0"/>
          </a:p>
        </p:txBody>
      </p:sp>
      <p:sp useBgFill="1">
        <p:nvSpPr>
          <p:cNvPr id="40" name="Прямоугольник 39"/>
          <p:cNvSpPr/>
          <p:nvPr/>
        </p:nvSpPr>
        <p:spPr>
          <a:xfrm>
            <a:off x="5364088" y="224644"/>
            <a:ext cx="3168352" cy="936104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II</a:t>
            </a:r>
            <a:r>
              <a:rPr lang="ru-RU" sz="3600" b="1" dirty="0" smtClean="0"/>
              <a:t>  вариант</a:t>
            </a:r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041" y="5989439"/>
            <a:ext cx="15668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41" name="Прямоугольник 40"/>
          <p:cNvSpPr/>
          <p:nvPr/>
        </p:nvSpPr>
        <p:spPr>
          <a:xfrm>
            <a:off x="3149153" y="5746030"/>
            <a:ext cx="535723" cy="923330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3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851920" y="5733256"/>
            <a:ext cx="2130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балл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989439"/>
            <a:ext cx="15668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45" name="Прямоугольник 44"/>
          <p:cNvSpPr/>
          <p:nvPr/>
        </p:nvSpPr>
        <p:spPr>
          <a:xfrm>
            <a:off x="7201383" y="5746030"/>
            <a:ext cx="535723" cy="923330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4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 useBgFill="1">
        <p:nvSpPr>
          <p:cNvPr id="30" name="Знак запрета 29">
            <a:hlinkClick r:id="" action="ppaction://hlinkshowjump?jump=firstslide"/>
          </p:cNvPr>
          <p:cNvSpPr/>
          <p:nvPr/>
        </p:nvSpPr>
        <p:spPr>
          <a:xfrm>
            <a:off x="8225860" y="5968089"/>
            <a:ext cx="613159" cy="613159"/>
          </a:xfrm>
          <a:prstGeom prst="noSmoking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 useBgFill="1">
        <p:nvSpPr>
          <p:cNvPr id="14" name="Прямоугольник 13">
            <a:hlinkClick r:id="rId4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15" name="Прямоугольник 14">
            <a:hlinkClick r:id="rId5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16" name="Прямоугольник 15">
            <a:hlinkClick r:id="rId6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17" name="Прямоугольник 16">
            <a:hlinkClick r:id="rId7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18" name="Прямоугольник 17">
            <a:hlinkClick r:id="rId8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19" name="Прямоугольник 18">
            <a:hlinkClick r:id="rId9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21" name="Прямоугольник 20">
            <a:hlinkClick r:id="rId11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22" name="Прямоугольник 21">
            <a:hlinkClick r:id="rId12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23" name="Прямоугольник 22">
            <a:hlinkClick r:id="rId13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4" name="Прямоугольник 23">
            <a:hlinkClick r:id="rId14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25" name="Прямоугольник 24">
            <a:hlinkClick r:id="rId15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6" name="Прямоугольник 25">
            <a:hlinkClick r:id="rId16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27" name="Прямоугольник 26">
            <a:hlinkClick r:id="rId17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28" name="Прямоугольник 27">
            <a:hlinkClick r:id="rId18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29" name="Прямоугольник 28">
            <a:hlinkClick r:id="rId19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31" name="Прямоугольник 30">
            <a:hlinkClick r:id="rId20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2" name="Прямоугольник 31">
            <a:hlinkClick r:id="rId21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3" name="Прямоугольник 32">
            <a:hlinkClick r:id="rId22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38" name="Прямоугольник 37">
            <a:hlinkClick r:id="rId23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grpSp>
        <p:nvGrpSpPr>
          <p:cNvPr id="43" name="Группа 42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46" name="Прямоугольный треугольник 45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7" name="TextBox 46">
              <a:hlinkClick r:id="rId24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49" name="Прямоугольный треугольник 48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hlinkClick r:id="rId25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415812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34" grpId="0" build="p"/>
      <p:bldP spid="35" grpId="0" build="p"/>
      <p:bldP spid="36" grpId="0" build="p"/>
      <p:bldP spid="37" grpId="0" build="p"/>
      <p:bldP spid="41" grpId="0" animBg="1"/>
      <p:bldP spid="41" grpId="1" animBg="1"/>
      <p:bldP spid="45" grpId="0" animBg="1"/>
      <p:bldP spid="4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Текст 33"/>
          <p:cNvSpPr>
            <a:spLocks noGrp="1"/>
          </p:cNvSpPr>
          <p:nvPr>
            <p:ph type="body" idx="1"/>
          </p:nvPr>
        </p:nvSpPr>
        <p:spPr>
          <a:xfrm>
            <a:off x="1187624" y="1418736"/>
            <a:ext cx="3672408" cy="906115"/>
          </a:xfrm>
        </p:spPr>
        <p:txBody>
          <a:bodyPr>
            <a:normAutofit/>
          </a:bodyPr>
          <a:lstStyle/>
          <a:p>
            <a:pPr lvl="0" algn="ctr"/>
            <a:r>
              <a:rPr lang="ru-RU" dirty="0" smtClean="0"/>
              <a:t>4. </a:t>
            </a:r>
            <a:r>
              <a:rPr lang="ru-RU" dirty="0"/>
              <a:t>К вестибулярному аппарату относится:</a:t>
            </a:r>
          </a:p>
        </p:txBody>
      </p:sp>
      <p:sp>
        <p:nvSpPr>
          <p:cNvPr id="35" name="Объект 34"/>
          <p:cNvSpPr>
            <a:spLocks noGrp="1"/>
          </p:cNvSpPr>
          <p:nvPr>
            <p:ph sz="half" idx="2"/>
          </p:nvPr>
        </p:nvSpPr>
        <p:spPr>
          <a:xfrm>
            <a:off x="1115616" y="2473074"/>
            <a:ext cx="3672408" cy="2756126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Основная мембрана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Молоточек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Преддверие (мешочки)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Наковальня</a:t>
            </a:r>
          </a:p>
          <a:p>
            <a:pPr marL="0" indent="0">
              <a:buNone/>
            </a:pPr>
            <a:endParaRPr lang="ru-RU" dirty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3"/>
          </p:nvPr>
        </p:nvSpPr>
        <p:spPr>
          <a:xfrm>
            <a:off x="4860032" y="1471807"/>
            <a:ext cx="4041775" cy="799973"/>
          </a:xfrm>
        </p:spPr>
        <p:txBody>
          <a:bodyPr>
            <a:normAutofit fontScale="92500" lnSpcReduction="10000"/>
          </a:bodyPr>
          <a:lstStyle/>
          <a:p>
            <a:pPr marL="0" lvl="1" algn="ctr"/>
            <a:r>
              <a:rPr lang="ru-RU" sz="2400" dirty="0" smtClean="0"/>
              <a:t>4. </a:t>
            </a:r>
            <a:r>
              <a:rPr lang="ru-RU" sz="2600" dirty="0" smtClean="0"/>
              <a:t>Часть вестибулярного аппарата – это:</a:t>
            </a:r>
            <a:endParaRPr lang="ru-RU" dirty="0"/>
          </a:p>
        </p:txBody>
      </p:sp>
      <p:sp>
        <p:nvSpPr>
          <p:cNvPr id="37" name="Объект 36"/>
          <p:cNvSpPr>
            <a:spLocks noGrp="1"/>
          </p:cNvSpPr>
          <p:nvPr>
            <p:ph sz="quarter" idx="4"/>
          </p:nvPr>
        </p:nvSpPr>
        <p:spPr>
          <a:xfrm>
            <a:off x="4860032" y="2420888"/>
            <a:ext cx="4041775" cy="222559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Покровная пластина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Наковальня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Полукружные каналы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Стремечко</a:t>
            </a:r>
            <a:endParaRPr lang="ru-RU" dirty="0"/>
          </a:p>
          <a:p>
            <a:pPr marL="0" indent="0">
              <a:buNone/>
            </a:pPr>
            <a:endParaRPr lang="ru-RU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 useBgFill="1">
        <p:nvSpPr>
          <p:cNvPr id="39" name="Прямоугольник 38"/>
          <p:cNvSpPr/>
          <p:nvPr/>
        </p:nvSpPr>
        <p:spPr>
          <a:xfrm>
            <a:off x="1259632" y="188640"/>
            <a:ext cx="2952328" cy="100811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I</a:t>
            </a:r>
            <a:r>
              <a:rPr lang="ru-RU" sz="3600" b="1" dirty="0" smtClean="0"/>
              <a:t>  вариант</a:t>
            </a:r>
            <a:endParaRPr lang="ru-RU" sz="3600" b="1" dirty="0"/>
          </a:p>
        </p:txBody>
      </p:sp>
      <p:sp useBgFill="1">
        <p:nvSpPr>
          <p:cNvPr id="40" name="Прямоугольник 39"/>
          <p:cNvSpPr/>
          <p:nvPr/>
        </p:nvSpPr>
        <p:spPr>
          <a:xfrm>
            <a:off x="5364088" y="224644"/>
            <a:ext cx="3168352" cy="936104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II</a:t>
            </a:r>
            <a:r>
              <a:rPr lang="ru-RU" sz="3600" b="1" dirty="0" smtClean="0"/>
              <a:t>  вариант</a:t>
            </a:r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041" y="5989439"/>
            <a:ext cx="15668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41" name="Прямоугольник 40"/>
          <p:cNvSpPr/>
          <p:nvPr/>
        </p:nvSpPr>
        <p:spPr>
          <a:xfrm>
            <a:off x="3149153" y="5746030"/>
            <a:ext cx="535723" cy="923330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3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851920" y="5733256"/>
            <a:ext cx="2130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балл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989439"/>
            <a:ext cx="15668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45" name="Прямоугольник 44"/>
          <p:cNvSpPr/>
          <p:nvPr/>
        </p:nvSpPr>
        <p:spPr>
          <a:xfrm>
            <a:off x="7201383" y="5746030"/>
            <a:ext cx="535723" cy="923330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3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 useBgFill="1">
        <p:nvSpPr>
          <p:cNvPr id="58" name="Знак запрета 57">
            <a:hlinkClick r:id="" action="ppaction://hlinkshowjump?jump=firstslide"/>
          </p:cNvPr>
          <p:cNvSpPr/>
          <p:nvPr/>
        </p:nvSpPr>
        <p:spPr>
          <a:xfrm>
            <a:off x="8225860" y="5968089"/>
            <a:ext cx="613159" cy="613159"/>
          </a:xfrm>
          <a:prstGeom prst="noSmoking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 useBgFill="1">
        <p:nvSpPr>
          <p:cNvPr id="14" name="Прямоугольник 13">
            <a:hlinkClick r:id="rId4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15" name="Прямоугольник 14">
            <a:hlinkClick r:id="rId5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16" name="Прямоугольник 15">
            <a:hlinkClick r:id="rId6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17" name="Прямоугольник 16">
            <a:hlinkClick r:id="rId7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18" name="Прямоугольник 17">
            <a:hlinkClick r:id="rId8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19" name="Прямоугольник 18">
            <a:hlinkClick r:id="rId9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21" name="Прямоугольник 20">
            <a:hlinkClick r:id="rId11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22" name="Прямоугольник 21">
            <a:hlinkClick r:id="rId12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23" name="Прямоугольник 22">
            <a:hlinkClick r:id="rId13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4" name="Прямоугольник 23">
            <a:hlinkClick r:id="rId14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25" name="Прямоугольник 24">
            <a:hlinkClick r:id="rId15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6" name="Прямоугольник 25">
            <a:hlinkClick r:id="rId16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27" name="Прямоугольник 26">
            <a:hlinkClick r:id="rId17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28" name="Прямоугольник 27">
            <a:hlinkClick r:id="rId18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29" name="Прямоугольник 28">
            <a:hlinkClick r:id="rId19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30" name="Прямоугольник 29">
            <a:hlinkClick r:id="rId20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1" name="Прямоугольник 30">
            <a:hlinkClick r:id="rId21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2" name="Прямоугольник 31">
            <a:hlinkClick r:id="rId22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33" name="Прямоугольник 32">
            <a:hlinkClick r:id="rId23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grpSp>
        <p:nvGrpSpPr>
          <p:cNvPr id="38" name="Группа 37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43" name="Прямоугольный треугольник 42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TextBox 45">
              <a:hlinkClick r:id="rId24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48" name="Прямоугольный треугольник 47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>
              <a:hlinkClick r:id="rId25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98530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34" grpId="0" build="p"/>
      <p:bldP spid="35" grpId="0" build="p"/>
      <p:bldP spid="36" grpId="0" build="p"/>
      <p:bldP spid="37" grpId="0" build="p"/>
      <p:bldP spid="41" grpId="0" animBg="1"/>
      <p:bldP spid="41" grpId="1" animBg="1"/>
      <p:bldP spid="45" grpId="0" animBg="1"/>
      <p:bldP spid="4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Текст 33"/>
          <p:cNvSpPr>
            <a:spLocks noGrp="1"/>
          </p:cNvSpPr>
          <p:nvPr>
            <p:ph type="body" idx="1"/>
          </p:nvPr>
        </p:nvSpPr>
        <p:spPr>
          <a:xfrm>
            <a:off x="1043609" y="1196752"/>
            <a:ext cx="3873666" cy="1800200"/>
          </a:xfrm>
        </p:spPr>
        <p:txBody>
          <a:bodyPr>
            <a:normAutofit/>
          </a:bodyPr>
          <a:lstStyle/>
          <a:p>
            <a:pPr lvl="0" algn="ctr"/>
            <a:r>
              <a:rPr lang="ru-RU" dirty="0" smtClean="0"/>
              <a:t>5. </a:t>
            </a:r>
            <a:r>
              <a:rPr lang="ru-RU" sz="2700" dirty="0" smtClean="0"/>
              <a:t>Кислый вкус </a:t>
            </a:r>
            <a:r>
              <a:rPr lang="ru-RU" sz="2700" dirty="0"/>
              <a:t>воспринимают вкусовые сосочки, расположенные </a:t>
            </a:r>
          </a:p>
        </p:txBody>
      </p:sp>
      <p:sp>
        <p:nvSpPr>
          <p:cNvPr id="35" name="Объект 34"/>
          <p:cNvSpPr>
            <a:spLocks noGrp="1"/>
          </p:cNvSpPr>
          <p:nvPr>
            <p:ph sz="half" idx="2"/>
          </p:nvPr>
        </p:nvSpPr>
        <p:spPr>
          <a:xfrm>
            <a:off x="1088268" y="2976453"/>
            <a:ext cx="3672408" cy="2756126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На всей поверхности языка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На кончике языка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На боковых поверхностях языка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На корне языка</a:t>
            </a:r>
          </a:p>
          <a:p>
            <a:pPr marL="0" indent="0">
              <a:buNone/>
            </a:pPr>
            <a:endParaRPr lang="ru-RU" dirty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3"/>
          </p:nvPr>
        </p:nvSpPr>
        <p:spPr>
          <a:xfrm>
            <a:off x="5071392" y="1556792"/>
            <a:ext cx="3753743" cy="1440159"/>
          </a:xfrm>
        </p:spPr>
        <p:txBody>
          <a:bodyPr>
            <a:normAutofit fontScale="85000" lnSpcReduction="20000"/>
          </a:bodyPr>
          <a:lstStyle/>
          <a:p>
            <a:pPr marL="0" lvl="1" algn="ctr"/>
            <a:r>
              <a:rPr lang="ru-RU" sz="3200" dirty="0"/>
              <a:t>5. Сладкий  вкус воспринимают вкусовые сосочки, расположенные </a:t>
            </a:r>
          </a:p>
          <a:p>
            <a:pPr marL="0" lvl="1" algn="ctr"/>
            <a:endParaRPr lang="ru-RU" dirty="0"/>
          </a:p>
        </p:txBody>
      </p:sp>
      <p:sp>
        <p:nvSpPr>
          <p:cNvPr id="37" name="Объект 36"/>
          <p:cNvSpPr>
            <a:spLocks noGrp="1"/>
          </p:cNvSpPr>
          <p:nvPr>
            <p:ph sz="quarter" idx="4"/>
          </p:nvPr>
        </p:nvSpPr>
        <p:spPr>
          <a:xfrm>
            <a:off x="4927376" y="2856264"/>
            <a:ext cx="4041775" cy="2876992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На всей поверхности языка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На кончике языка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На боковых поверхностях языка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На корне языка</a:t>
            </a:r>
            <a:endParaRPr lang="ru-RU" dirty="0"/>
          </a:p>
          <a:p>
            <a:pPr marL="0" indent="0">
              <a:buNone/>
            </a:pPr>
            <a:endParaRPr lang="ru-RU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 useBgFill="1">
        <p:nvSpPr>
          <p:cNvPr id="39" name="Прямоугольник 38"/>
          <p:cNvSpPr/>
          <p:nvPr/>
        </p:nvSpPr>
        <p:spPr>
          <a:xfrm>
            <a:off x="1259632" y="188640"/>
            <a:ext cx="2952328" cy="100811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I</a:t>
            </a:r>
            <a:r>
              <a:rPr lang="ru-RU" sz="3600" b="1" dirty="0" smtClean="0"/>
              <a:t>  вариант</a:t>
            </a:r>
            <a:endParaRPr lang="ru-RU" sz="3600" b="1" dirty="0"/>
          </a:p>
        </p:txBody>
      </p:sp>
      <p:sp useBgFill="1">
        <p:nvSpPr>
          <p:cNvPr id="40" name="Прямоугольник 39"/>
          <p:cNvSpPr/>
          <p:nvPr/>
        </p:nvSpPr>
        <p:spPr>
          <a:xfrm>
            <a:off x="5364088" y="224644"/>
            <a:ext cx="3168352" cy="936104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II</a:t>
            </a:r>
            <a:r>
              <a:rPr lang="ru-RU" sz="3600" b="1" dirty="0" smtClean="0"/>
              <a:t>  вариант</a:t>
            </a:r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041" y="5989439"/>
            <a:ext cx="15668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41" name="Прямоугольник 40"/>
          <p:cNvSpPr/>
          <p:nvPr/>
        </p:nvSpPr>
        <p:spPr>
          <a:xfrm>
            <a:off x="3149153" y="5746030"/>
            <a:ext cx="535723" cy="923330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3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851920" y="5733256"/>
            <a:ext cx="2130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балл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989439"/>
            <a:ext cx="15668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45" name="Прямоугольник 44"/>
          <p:cNvSpPr/>
          <p:nvPr/>
        </p:nvSpPr>
        <p:spPr>
          <a:xfrm>
            <a:off x="7201383" y="5746030"/>
            <a:ext cx="535723" cy="923330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2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 useBgFill="1">
        <p:nvSpPr>
          <p:cNvPr id="13" name="Знак запрета 12">
            <a:hlinkClick r:id="" action="ppaction://hlinkshowjump?jump=firstslide"/>
          </p:cNvPr>
          <p:cNvSpPr/>
          <p:nvPr/>
        </p:nvSpPr>
        <p:spPr>
          <a:xfrm>
            <a:off x="8225860" y="5968089"/>
            <a:ext cx="613159" cy="613159"/>
          </a:xfrm>
          <a:prstGeom prst="noSmoking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 useBgFill="1">
        <p:nvSpPr>
          <p:cNvPr id="14" name="Прямоугольник 13">
            <a:hlinkClick r:id="rId4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15" name="Прямоугольник 14">
            <a:hlinkClick r:id="rId5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16" name="Прямоугольник 15">
            <a:hlinkClick r:id="rId6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17" name="Прямоугольник 16">
            <a:hlinkClick r:id="rId7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18" name="Прямоугольник 17">
            <a:hlinkClick r:id="rId8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19" name="Прямоугольник 18">
            <a:hlinkClick r:id="rId9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21" name="Прямоугольник 20">
            <a:hlinkClick r:id="rId11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22" name="Прямоугольник 21">
            <a:hlinkClick r:id="rId12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23" name="Прямоугольник 22">
            <a:hlinkClick r:id="rId13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4" name="Прямоугольник 23">
            <a:hlinkClick r:id="rId14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25" name="Прямоугольник 24">
            <a:hlinkClick r:id="rId15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6" name="Прямоугольник 25">
            <a:hlinkClick r:id="rId16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27" name="Прямоугольник 26">
            <a:hlinkClick r:id="rId17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28" name="Прямоугольник 27">
            <a:hlinkClick r:id="rId18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29" name="Прямоугольник 28">
            <a:hlinkClick r:id="rId19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30" name="Прямоугольник 29">
            <a:hlinkClick r:id="rId20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1" name="Прямоугольник 30">
            <a:hlinkClick r:id="rId21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2" name="Прямоугольник 31">
            <a:hlinkClick r:id="rId22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33" name="Прямоугольник 32">
            <a:hlinkClick r:id="rId23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grpSp>
        <p:nvGrpSpPr>
          <p:cNvPr id="38" name="Группа 37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43" name="Прямоугольный треугольник 42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TextBox 45">
              <a:hlinkClick r:id="rId24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48" name="Прямоугольный треугольник 47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>
              <a:hlinkClick r:id="rId25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01220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34" grpId="0" build="p"/>
      <p:bldP spid="35" grpId="0" build="p"/>
      <p:bldP spid="36" grpId="0" build="p"/>
      <p:bldP spid="37" grpId="0" build="p"/>
      <p:bldP spid="41" grpId="0" animBg="1"/>
      <p:bldP spid="41" grpId="1" animBg="1"/>
      <p:bldP spid="45" grpId="0" animBg="1"/>
      <p:bldP spid="4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Текст 33"/>
          <p:cNvSpPr>
            <a:spLocks noGrp="1"/>
          </p:cNvSpPr>
          <p:nvPr>
            <p:ph type="body" idx="1"/>
          </p:nvPr>
        </p:nvSpPr>
        <p:spPr>
          <a:xfrm>
            <a:off x="987639" y="1340768"/>
            <a:ext cx="3873666" cy="1224136"/>
          </a:xfrm>
        </p:spPr>
        <p:txBody>
          <a:bodyPr>
            <a:normAutofit/>
          </a:bodyPr>
          <a:lstStyle/>
          <a:p>
            <a:pPr lvl="0" algn="ctr"/>
            <a:r>
              <a:rPr lang="ru-RU" dirty="0" smtClean="0"/>
              <a:t>6. </a:t>
            </a:r>
            <a:r>
              <a:rPr lang="ru-RU" sz="2800" dirty="0" smtClean="0"/>
              <a:t>В коже находятся рецепторы:</a:t>
            </a:r>
            <a:endParaRPr lang="ru-RU" sz="2700" dirty="0"/>
          </a:p>
        </p:txBody>
      </p:sp>
      <p:sp>
        <p:nvSpPr>
          <p:cNvPr id="35" name="Объект 34"/>
          <p:cNvSpPr>
            <a:spLocks noGrp="1"/>
          </p:cNvSpPr>
          <p:nvPr>
            <p:ph sz="half" idx="2"/>
          </p:nvPr>
        </p:nvSpPr>
        <p:spPr>
          <a:xfrm>
            <a:off x="1088268" y="3010291"/>
            <a:ext cx="3672408" cy="2074893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Вкусовые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err="1" smtClean="0"/>
              <a:t>Холодовые</a:t>
            </a:r>
            <a:r>
              <a:rPr lang="ru-RU" dirty="0" smtClean="0"/>
              <a:t>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Обонятельные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Слуховые </a:t>
            </a:r>
            <a:endParaRPr lang="ru-RU" dirty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3"/>
          </p:nvPr>
        </p:nvSpPr>
        <p:spPr>
          <a:xfrm>
            <a:off x="5062735" y="1412776"/>
            <a:ext cx="3753743" cy="1440159"/>
          </a:xfrm>
        </p:spPr>
        <p:txBody>
          <a:bodyPr>
            <a:normAutofit/>
          </a:bodyPr>
          <a:lstStyle/>
          <a:p>
            <a:pPr marL="0" lvl="1" algn="ctr"/>
            <a:r>
              <a:rPr lang="ru-RU" sz="2400" dirty="0"/>
              <a:t>6</a:t>
            </a:r>
            <a:r>
              <a:rPr lang="ru-RU" sz="2800" dirty="0"/>
              <a:t>. Тактильные  рецепторы воспринимают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:</a:t>
            </a:r>
            <a:endParaRPr lang="ru-RU" dirty="0"/>
          </a:p>
        </p:txBody>
      </p:sp>
      <p:sp>
        <p:nvSpPr>
          <p:cNvPr id="37" name="Объект 36"/>
          <p:cNvSpPr>
            <a:spLocks noGrp="1"/>
          </p:cNvSpPr>
          <p:nvPr>
            <p:ph sz="quarter" idx="4"/>
          </p:nvPr>
        </p:nvSpPr>
        <p:spPr>
          <a:xfrm>
            <a:off x="4927376" y="3113285"/>
            <a:ext cx="4216624" cy="1899891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Вкус 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Прикосновение 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Запах 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Звук </a:t>
            </a:r>
            <a:endParaRPr lang="ru-RU" dirty="0"/>
          </a:p>
          <a:p>
            <a:pPr marL="0" indent="0">
              <a:buNone/>
            </a:pPr>
            <a:endParaRPr lang="ru-RU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 useBgFill="1">
        <p:nvSpPr>
          <p:cNvPr id="39" name="Прямоугольник 38"/>
          <p:cNvSpPr/>
          <p:nvPr/>
        </p:nvSpPr>
        <p:spPr>
          <a:xfrm>
            <a:off x="1259632" y="188640"/>
            <a:ext cx="2952328" cy="100811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I</a:t>
            </a:r>
            <a:r>
              <a:rPr lang="ru-RU" sz="3600" b="1" dirty="0" smtClean="0"/>
              <a:t>  вариант</a:t>
            </a:r>
            <a:endParaRPr lang="ru-RU" sz="3600" b="1" dirty="0"/>
          </a:p>
        </p:txBody>
      </p:sp>
      <p:sp useBgFill="1">
        <p:nvSpPr>
          <p:cNvPr id="40" name="Прямоугольник 39"/>
          <p:cNvSpPr/>
          <p:nvPr/>
        </p:nvSpPr>
        <p:spPr>
          <a:xfrm>
            <a:off x="5364088" y="224644"/>
            <a:ext cx="3168352" cy="936104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II</a:t>
            </a:r>
            <a:r>
              <a:rPr lang="ru-RU" sz="3600" b="1" dirty="0" smtClean="0"/>
              <a:t>  вариант</a:t>
            </a:r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041" y="5989439"/>
            <a:ext cx="15668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41" name="Прямоугольник 40"/>
          <p:cNvSpPr/>
          <p:nvPr/>
        </p:nvSpPr>
        <p:spPr>
          <a:xfrm>
            <a:off x="3149153" y="5746030"/>
            <a:ext cx="535723" cy="923330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2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851920" y="5733256"/>
            <a:ext cx="2130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балл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989439"/>
            <a:ext cx="15668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45" name="Прямоугольник 44"/>
          <p:cNvSpPr/>
          <p:nvPr/>
        </p:nvSpPr>
        <p:spPr>
          <a:xfrm>
            <a:off x="7201383" y="5746030"/>
            <a:ext cx="535723" cy="923330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2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 useBgFill="1">
        <p:nvSpPr>
          <p:cNvPr id="14" name="Знак запрета 13">
            <a:hlinkClick r:id="" action="ppaction://hlinkshowjump?jump=firstslide"/>
          </p:cNvPr>
          <p:cNvSpPr/>
          <p:nvPr/>
        </p:nvSpPr>
        <p:spPr>
          <a:xfrm>
            <a:off x="8225860" y="5968089"/>
            <a:ext cx="613159" cy="613159"/>
          </a:xfrm>
          <a:prstGeom prst="noSmoking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 useBgFill="1">
        <p:nvSpPr>
          <p:cNvPr id="15" name="Прямоугольник 14">
            <a:hlinkClick r:id="rId4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16" name="Прямоугольник 15">
            <a:hlinkClick r:id="rId5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17" name="Прямоугольник 16">
            <a:hlinkClick r:id="rId6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18" name="Прямоугольник 17">
            <a:hlinkClick r:id="rId7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20" name="Прямоугольник 19">
            <a:hlinkClick r:id="rId9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21" name="Прямоугольник 20">
            <a:hlinkClick r:id="rId10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22" name="Прямоугольник 21">
            <a:hlinkClick r:id="rId11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23" name="Прямоугольник 22">
            <a:hlinkClick r:id="rId12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24" name="Прямоугольник 23">
            <a:hlinkClick r:id="rId13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5" name="Прямоугольник 24">
            <a:hlinkClick r:id="rId14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26" name="Прямоугольник 25">
            <a:hlinkClick r:id="rId15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7" name="Прямоугольник 26">
            <a:hlinkClick r:id="rId16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28" name="Прямоугольник 27">
            <a:hlinkClick r:id="rId17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29" name="Прямоугольник 28">
            <a:hlinkClick r:id="rId18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30" name="Прямоугольник 29">
            <a:hlinkClick r:id="rId19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31" name="Прямоугольник 30">
            <a:hlinkClick r:id="rId20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2" name="Прямоугольник 31">
            <a:hlinkClick r:id="rId21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3" name="Прямоугольник 32">
            <a:hlinkClick r:id="rId22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38" name="Прямоугольник 37">
            <a:hlinkClick r:id="rId23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grpSp>
        <p:nvGrpSpPr>
          <p:cNvPr id="43" name="Группа 42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46" name="Прямоугольный треугольник 45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7" name="TextBox 46">
              <a:hlinkClick r:id="rId24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49" name="Прямоугольный треугольник 48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hlinkClick r:id="rId25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86975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34" grpId="0" build="p"/>
      <p:bldP spid="35" grpId="0" build="p"/>
      <p:bldP spid="36" grpId="0" build="p"/>
      <p:bldP spid="37" grpId="0" build="p"/>
      <p:bldP spid="41" grpId="0" animBg="1"/>
      <p:bldP spid="41" grpId="1" animBg="1"/>
      <p:bldP spid="45" grpId="0" animBg="1"/>
      <p:bldP spid="4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Текст 33"/>
          <p:cNvSpPr>
            <a:spLocks noGrp="1"/>
          </p:cNvSpPr>
          <p:nvPr>
            <p:ph type="body" idx="1"/>
          </p:nvPr>
        </p:nvSpPr>
        <p:spPr>
          <a:xfrm>
            <a:off x="1212320" y="1196752"/>
            <a:ext cx="3873666" cy="1224136"/>
          </a:xfrm>
        </p:spPr>
        <p:txBody>
          <a:bodyPr>
            <a:noAutofit/>
          </a:bodyPr>
          <a:lstStyle/>
          <a:p>
            <a:pPr lvl="0" algn="ctr"/>
            <a:r>
              <a:rPr lang="ru-RU" dirty="0" smtClean="0"/>
              <a:t>7. </a:t>
            </a:r>
            <a:r>
              <a:rPr lang="ru-RU" dirty="0"/>
              <a:t>Что воспримут изображенные на рисунке рецепторные клетки:</a:t>
            </a:r>
          </a:p>
        </p:txBody>
      </p:sp>
      <p:sp>
        <p:nvSpPr>
          <p:cNvPr id="35" name="Объект 34"/>
          <p:cNvSpPr>
            <a:spLocks noGrp="1"/>
          </p:cNvSpPr>
          <p:nvPr>
            <p:ph sz="half" idx="2"/>
          </p:nvPr>
        </p:nvSpPr>
        <p:spPr>
          <a:xfrm>
            <a:off x="1088268" y="4101874"/>
            <a:ext cx="3672408" cy="2756126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Свет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Прикосновение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Растворенное вещество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Звук </a:t>
            </a:r>
            <a:endParaRPr lang="ru-RU" dirty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3"/>
          </p:nvPr>
        </p:nvSpPr>
        <p:spPr>
          <a:xfrm>
            <a:off x="4815371" y="1915266"/>
            <a:ext cx="4248472" cy="1440159"/>
          </a:xfrm>
        </p:spPr>
        <p:txBody>
          <a:bodyPr>
            <a:noAutofit/>
          </a:bodyPr>
          <a:lstStyle/>
          <a:p>
            <a:pPr lvl="1"/>
            <a:r>
              <a:rPr lang="ru-RU" sz="2400" dirty="0"/>
              <a:t>7. На рисунке изображена схема органа слуха. Какой буквой на ней обозначена полость, в которой находятся слуховые косточки?</a:t>
            </a:r>
          </a:p>
        </p:txBody>
      </p:sp>
      <p:sp>
        <p:nvSpPr>
          <p:cNvPr id="37" name="Объект 36"/>
          <p:cNvSpPr>
            <a:spLocks noGrp="1"/>
          </p:cNvSpPr>
          <p:nvPr>
            <p:ph sz="quarter" idx="4"/>
          </p:nvPr>
        </p:nvSpPr>
        <p:spPr>
          <a:xfrm>
            <a:off x="4927376" y="5353208"/>
            <a:ext cx="4041775" cy="673444"/>
          </a:xfrm>
        </p:spPr>
        <p:txBody>
          <a:bodyPr>
            <a:normAutofit/>
          </a:bodyPr>
          <a:lstStyle/>
          <a:p>
            <a:pPr marL="276225" lvl="0" indent="-276225">
              <a:buFont typeface="+mj-lt"/>
              <a:buAutoNum type="arabicPeriod"/>
            </a:pPr>
            <a:r>
              <a:rPr lang="ru-RU" dirty="0" smtClean="0"/>
              <a:t>А;    2.  Б;   3. В;    4.  Г</a:t>
            </a:r>
            <a:endParaRPr lang="ru-RU" dirty="0"/>
          </a:p>
          <a:p>
            <a:pPr marL="0" indent="0">
              <a:buNone/>
            </a:pPr>
            <a:endParaRPr lang="ru-RU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 useBgFill="1">
        <p:nvSpPr>
          <p:cNvPr id="39" name="Прямоугольник 38"/>
          <p:cNvSpPr/>
          <p:nvPr/>
        </p:nvSpPr>
        <p:spPr>
          <a:xfrm>
            <a:off x="1259632" y="188640"/>
            <a:ext cx="2952328" cy="936104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I</a:t>
            </a:r>
            <a:r>
              <a:rPr lang="ru-RU" sz="3600" b="1" dirty="0" smtClean="0"/>
              <a:t>  вариант</a:t>
            </a:r>
            <a:endParaRPr lang="ru-RU" sz="3600" b="1" dirty="0"/>
          </a:p>
        </p:txBody>
      </p:sp>
      <p:sp useBgFill="1">
        <p:nvSpPr>
          <p:cNvPr id="40" name="Прямоугольник 39"/>
          <p:cNvSpPr/>
          <p:nvPr/>
        </p:nvSpPr>
        <p:spPr>
          <a:xfrm>
            <a:off x="5364088" y="188640"/>
            <a:ext cx="3168352" cy="936104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II</a:t>
            </a:r>
            <a:r>
              <a:rPr lang="ru-RU" sz="3600" b="1" dirty="0" smtClean="0"/>
              <a:t>  вариант</a:t>
            </a:r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041" y="5989439"/>
            <a:ext cx="15668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41" name="Прямоугольник 40"/>
          <p:cNvSpPr/>
          <p:nvPr/>
        </p:nvSpPr>
        <p:spPr>
          <a:xfrm>
            <a:off x="3149153" y="5746030"/>
            <a:ext cx="535723" cy="923330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1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851920" y="5733256"/>
            <a:ext cx="2130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балл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989439"/>
            <a:ext cx="15668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45" name="Прямоугольник 44"/>
          <p:cNvSpPr/>
          <p:nvPr/>
        </p:nvSpPr>
        <p:spPr>
          <a:xfrm>
            <a:off x="7201383" y="5746030"/>
            <a:ext cx="535723" cy="923330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3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21" r="4000" b="18479"/>
          <a:stretch/>
        </p:blipFill>
        <p:spPr bwMode="auto">
          <a:xfrm>
            <a:off x="1694479" y="2635346"/>
            <a:ext cx="2459985" cy="1056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906" y="3691660"/>
            <a:ext cx="1938338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16" name="Знак запрета 15">
            <a:hlinkClick r:id="" action="ppaction://hlinkshowjump?jump=firstslide"/>
          </p:cNvPr>
          <p:cNvSpPr/>
          <p:nvPr/>
        </p:nvSpPr>
        <p:spPr>
          <a:xfrm>
            <a:off x="8225860" y="5968089"/>
            <a:ext cx="613159" cy="613159"/>
          </a:xfrm>
          <a:prstGeom prst="noSmoking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 useBgFill="1">
        <p:nvSpPr>
          <p:cNvPr id="17" name="Прямоугольник 16">
            <a:hlinkClick r:id="rId7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18" name="Прямоугольник 17">
            <a:hlinkClick r:id="rId8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19" name="Прямоугольник 18">
            <a:hlinkClick r:id="rId9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21" name="Прямоугольник 20">
            <a:hlinkClick r:id="rId11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22" name="Прямоугольник 21">
            <a:hlinkClick r:id="rId12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23" name="Прямоугольник 22">
            <a:hlinkClick r:id="rId13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24" name="Прямоугольник 23">
            <a:hlinkClick r:id="rId14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25" name="Прямоугольник 24">
            <a:hlinkClick r:id="rId15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26" name="Прямоугольник 25">
            <a:hlinkClick r:id="rId16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7" name="Прямоугольник 26">
            <a:hlinkClick r:id="rId17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28" name="Прямоугольник 27">
            <a:hlinkClick r:id="rId18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9" name="Прямоугольник 28">
            <a:hlinkClick r:id="rId19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30" name="Прямоугольник 29">
            <a:hlinkClick r:id="rId20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31" name="Прямоугольник 30">
            <a:hlinkClick r:id="rId21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32" name="Прямоугольник 31">
            <a:hlinkClick r:id="rId22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33" name="Прямоугольник 32">
            <a:hlinkClick r:id="rId23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8" name="Прямоугольник 37">
            <a:hlinkClick r:id="rId24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43" name="Прямоугольник 42">
            <a:hlinkClick r:id="rId25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46" name="Прямоугольник 45">
            <a:hlinkClick r:id="rId26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48" name="Прямоугольный треугольник 47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TextBox 48">
              <a:hlinkClick r:id="rId27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51" name="Прямоугольный треугольник 50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hlinkClick r:id="rId28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74700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</p:childTnLst>
        </p:cTn>
      </p:par>
    </p:tnLst>
    <p:bldLst>
      <p:bldP spid="34" grpId="0" build="p"/>
      <p:bldP spid="35" grpId="0" build="p"/>
      <p:bldP spid="36" grpId="0" build="p"/>
      <p:bldP spid="37" grpId="0" build="p"/>
      <p:bldP spid="41" grpId="0" animBg="1"/>
      <p:bldP spid="41" grpId="1" animBg="1"/>
      <p:bldP spid="45" grpId="0" animBg="1"/>
      <p:bldP spid="4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Текст 35"/>
          <p:cNvSpPr>
            <a:spLocks noGrp="1"/>
          </p:cNvSpPr>
          <p:nvPr>
            <p:ph type="body" sz="quarter" idx="3"/>
          </p:nvPr>
        </p:nvSpPr>
        <p:spPr>
          <a:xfrm>
            <a:off x="1252999" y="2060848"/>
            <a:ext cx="7804211" cy="1440159"/>
          </a:xfrm>
        </p:spPr>
        <p:txBody>
          <a:bodyPr>
            <a:noAutofit/>
          </a:bodyPr>
          <a:lstStyle/>
          <a:p>
            <a:pPr lvl="0"/>
            <a:r>
              <a:rPr lang="ru-RU" dirty="0" smtClean="0"/>
              <a:t>8. Изучите график зависимости изменения температуры кожи от продолжительности контакта с предметом, температура которого составляет </a:t>
            </a:r>
            <a:r>
              <a:rPr lang="en-US" dirty="0" smtClean="0"/>
              <a:t>12</a:t>
            </a:r>
            <a:r>
              <a:rPr lang="ru-RU" dirty="0" smtClean="0"/>
              <a:t>°С</a:t>
            </a:r>
            <a:r>
              <a:rPr lang="en-US" dirty="0" smtClean="0"/>
              <a:t> </a:t>
            </a:r>
            <a:r>
              <a:rPr lang="ru-RU" dirty="0" smtClean="0"/>
              <a:t> (по оси у отложена температура кожного покрова человека (в °С), а по х — продолжительность контакта с холодным предметом (в с)) </a:t>
            </a:r>
            <a:endParaRPr lang="ru-RU" dirty="0"/>
          </a:p>
        </p:txBody>
      </p:sp>
      <p:sp>
        <p:nvSpPr>
          <p:cNvPr id="37" name="Объект 36"/>
          <p:cNvSpPr>
            <a:spLocks noGrp="1"/>
          </p:cNvSpPr>
          <p:nvPr>
            <p:ph sz="quarter" idx="4"/>
          </p:nvPr>
        </p:nvSpPr>
        <p:spPr>
          <a:xfrm>
            <a:off x="5657562" y="5023475"/>
            <a:ext cx="3311589" cy="944613"/>
          </a:xfrm>
        </p:spPr>
        <p:txBody>
          <a:bodyPr>
            <a:normAutofit/>
          </a:bodyPr>
          <a:lstStyle/>
          <a:p>
            <a:pPr marL="276225" lvl="0" indent="-276225" algn="ctr">
              <a:buFont typeface="+mj-lt"/>
              <a:buAutoNum type="arabicPeriod"/>
            </a:pPr>
            <a:r>
              <a:rPr lang="en-US" dirty="0" smtClean="0"/>
              <a:t>30 c</a:t>
            </a:r>
            <a:r>
              <a:rPr lang="ru-RU" dirty="0" smtClean="0"/>
              <a:t>;    2. </a:t>
            </a:r>
            <a:r>
              <a:rPr lang="en-US" dirty="0" smtClean="0"/>
              <a:t>60 c</a:t>
            </a:r>
            <a:r>
              <a:rPr lang="ru-RU" dirty="0" smtClean="0"/>
              <a:t>;   </a:t>
            </a:r>
          </a:p>
          <a:p>
            <a:pPr marL="0" lvl="0" indent="0" algn="ctr">
              <a:buNone/>
            </a:pPr>
            <a:r>
              <a:rPr lang="ru-RU" dirty="0" smtClean="0"/>
              <a:t>3. </a:t>
            </a:r>
            <a:r>
              <a:rPr lang="en-US" dirty="0" smtClean="0"/>
              <a:t>90 c</a:t>
            </a:r>
            <a:r>
              <a:rPr lang="ru-RU" dirty="0" smtClean="0"/>
              <a:t> ;    4. </a:t>
            </a:r>
            <a:r>
              <a:rPr lang="en-US" dirty="0" smtClean="0"/>
              <a:t>150 c</a:t>
            </a:r>
            <a:endParaRPr lang="ru-RU" dirty="0"/>
          </a:p>
          <a:p>
            <a:pPr marL="0" indent="0">
              <a:buNone/>
            </a:pPr>
            <a:endParaRPr lang="ru-RU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 useBgFill="1">
        <p:nvSpPr>
          <p:cNvPr id="39" name="Прямоугольник 38"/>
          <p:cNvSpPr/>
          <p:nvPr/>
        </p:nvSpPr>
        <p:spPr>
          <a:xfrm>
            <a:off x="3226488" y="188640"/>
            <a:ext cx="2952328" cy="100811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I</a:t>
            </a:r>
            <a:r>
              <a:rPr lang="ru-RU" sz="3600" b="1" dirty="0" smtClean="0"/>
              <a:t>  вариант</a:t>
            </a:r>
            <a:endParaRPr lang="ru-RU" sz="36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851920" y="5733256"/>
            <a:ext cx="2130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балл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989439"/>
            <a:ext cx="15668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45" name="Прямоугольник 44"/>
          <p:cNvSpPr/>
          <p:nvPr/>
        </p:nvSpPr>
        <p:spPr>
          <a:xfrm>
            <a:off x="2699792" y="5818038"/>
            <a:ext cx="535723" cy="923330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4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 useBgFill="1">
        <p:nvSpPr>
          <p:cNvPr id="16" name="Знак запрета 15">
            <a:hlinkClick r:id="" action="ppaction://hlinkshowjump?jump=firstslide"/>
          </p:cNvPr>
          <p:cNvSpPr/>
          <p:nvPr/>
        </p:nvSpPr>
        <p:spPr>
          <a:xfrm>
            <a:off x="8225860" y="5968089"/>
            <a:ext cx="613159" cy="613159"/>
          </a:xfrm>
          <a:prstGeom prst="noSmoking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023" y="3577425"/>
            <a:ext cx="4037890" cy="2390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55913" y="3141541"/>
            <a:ext cx="36724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Через сколько секунд после начала контакта температура участка кожи в подмышечной  впадине будет равна 36,4 °С?</a:t>
            </a:r>
          </a:p>
        </p:txBody>
      </p:sp>
      <p:sp useBgFill="1">
        <p:nvSpPr>
          <p:cNvPr id="2" name="Прямоугольник 1"/>
          <p:cNvSpPr/>
          <p:nvPr/>
        </p:nvSpPr>
        <p:spPr>
          <a:xfrm>
            <a:off x="1096250" y="2013797"/>
            <a:ext cx="7768689" cy="1900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Изучив график, отражающий зависимость изменения температуры кожных покровов человека от продолжительности контакта с холодным металлическим предметом находим на оси y температуру 36,4 °С, затем находим пересечение с графиком - это будет соответственно приблизительно 150 с.</a:t>
            </a:r>
            <a:endParaRPr lang="ru-RU" sz="16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pic>
        <p:nvPicPr>
          <p:cNvPr id="13" name="Picture 1" descr="F:\мое личное портфолио\Изображение для сайта\раскрытая книга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633" y="268695"/>
            <a:ext cx="1234385" cy="70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4" name="Прямоугольник 13">
            <a:hlinkClick r:id="rId6" action="ppaction://hlinksldjump"/>
          </p:cNvPr>
          <p:cNvSpPr/>
          <p:nvPr/>
        </p:nvSpPr>
        <p:spPr>
          <a:xfrm>
            <a:off x="-14901" y="1358832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</a:t>
            </a:r>
          </a:p>
        </p:txBody>
      </p:sp>
      <p:sp>
        <p:nvSpPr>
          <p:cNvPr id="15" name="Прямоугольник 14">
            <a:hlinkClick r:id="rId7" action="ppaction://hlinksldjump"/>
          </p:cNvPr>
          <p:cNvSpPr/>
          <p:nvPr/>
        </p:nvSpPr>
        <p:spPr>
          <a:xfrm>
            <a:off x="-14901" y="1700807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17" name="Прямоугольник 16">
            <a:hlinkClick r:id="rId8" action="ppaction://hlinksldjump"/>
          </p:cNvPr>
          <p:cNvSpPr/>
          <p:nvPr/>
        </p:nvSpPr>
        <p:spPr>
          <a:xfrm>
            <a:off x="0" y="2010234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</a:p>
        </p:txBody>
      </p:sp>
      <p:sp useBgFill="1">
        <p:nvSpPr>
          <p:cNvPr id="18" name="Прямоугольник 17">
            <a:hlinkClick r:id="rId9" action="ppaction://hlinksldjump"/>
          </p:cNvPr>
          <p:cNvSpPr/>
          <p:nvPr/>
        </p:nvSpPr>
        <p:spPr>
          <a:xfrm>
            <a:off x="-14901" y="2417558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19" name="Прямоугольник 18">
            <a:hlinkClick r:id="rId10" action="ppaction://hlinksldjump"/>
          </p:cNvPr>
          <p:cNvSpPr/>
          <p:nvPr/>
        </p:nvSpPr>
        <p:spPr>
          <a:xfrm>
            <a:off x="-14901" y="2759533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20" name="Прямоугольник 19">
            <a:hlinkClick r:id="rId11" action="ppaction://hlinksldjump"/>
          </p:cNvPr>
          <p:cNvSpPr/>
          <p:nvPr/>
        </p:nvSpPr>
        <p:spPr>
          <a:xfrm>
            <a:off x="0" y="3068960"/>
            <a:ext cx="1058509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6</a:t>
            </a:r>
          </a:p>
        </p:txBody>
      </p:sp>
      <p:sp useBgFill="1">
        <p:nvSpPr>
          <p:cNvPr id="21" name="Прямоугольник 20">
            <a:hlinkClick r:id="rId12" action="ppaction://hlinksldjump"/>
          </p:cNvPr>
          <p:cNvSpPr/>
          <p:nvPr/>
        </p:nvSpPr>
        <p:spPr>
          <a:xfrm>
            <a:off x="-14901" y="3455506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</a:t>
            </a:r>
          </a:p>
        </p:txBody>
      </p:sp>
      <p:sp>
        <p:nvSpPr>
          <p:cNvPr id="22" name="Прямоугольник 21">
            <a:hlinkClick r:id="rId13" action="ppaction://hlinksldjump"/>
          </p:cNvPr>
          <p:cNvSpPr/>
          <p:nvPr/>
        </p:nvSpPr>
        <p:spPr>
          <a:xfrm>
            <a:off x="-6486" y="3797481"/>
            <a:ext cx="529254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8-</a:t>
            </a:r>
            <a:r>
              <a:rPr lang="en-US" sz="1600" b="1" dirty="0" smtClean="0"/>
              <a:t>I</a:t>
            </a:r>
            <a:endParaRPr lang="ru-RU" sz="1600" b="1" dirty="0"/>
          </a:p>
        </p:txBody>
      </p:sp>
      <p:sp>
        <p:nvSpPr>
          <p:cNvPr id="23" name="Прямоугольник 22">
            <a:hlinkClick r:id="rId14" action="ppaction://hlinksldjump"/>
          </p:cNvPr>
          <p:cNvSpPr/>
          <p:nvPr/>
        </p:nvSpPr>
        <p:spPr>
          <a:xfrm>
            <a:off x="0" y="4221088"/>
            <a:ext cx="520746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</a:t>
            </a:r>
            <a:endParaRPr lang="ru-RU" sz="1600" b="1" dirty="0"/>
          </a:p>
        </p:txBody>
      </p:sp>
      <p:sp>
        <p:nvSpPr>
          <p:cNvPr id="24" name="Прямоугольник 23">
            <a:hlinkClick r:id="rId15" action="ppaction://hlinksldjump"/>
          </p:cNvPr>
          <p:cNvSpPr/>
          <p:nvPr/>
        </p:nvSpPr>
        <p:spPr>
          <a:xfrm>
            <a:off x="-11288" y="4919773"/>
            <a:ext cx="529254" cy="30942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5" name="Прямоугольник 24">
            <a:hlinkClick r:id="rId16" action="ppaction://hlinksldjump"/>
          </p:cNvPr>
          <p:cNvSpPr/>
          <p:nvPr/>
        </p:nvSpPr>
        <p:spPr>
          <a:xfrm>
            <a:off x="-14900" y="4581128"/>
            <a:ext cx="544154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>
        <p:nvSpPr>
          <p:cNvPr id="26" name="Прямоугольник 25">
            <a:hlinkClick r:id="rId17" action="ppaction://hlinksldjump"/>
          </p:cNvPr>
          <p:cNvSpPr/>
          <p:nvPr/>
        </p:nvSpPr>
        <p:spPr>
          <a:xfrm>
            <a:off x="-14901" y="5229200"/>
            <a:ext cx="529254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</a:t>
            </a:r>
            <a:endParaRPr lang="ru-RU" sz="1600" b="1" dirty="0"/>
          </a:p>
        </p:txBody>
      </p:sp>
      <p:sp useBgFill="1">
        <p:nvSpPr>
          <p:cNvPr id="27" name="Прямоугольник 26">
            <a:hlinkClick r:id="rId18" action="ppaction://hlinksldjump"/>
          </p:cNvPr>
          <p:cNvSpPr/>
          <p:nvPr/>
        </p:nvSpPr>
        <p:spPr>
          <a:xfrm>
            <a:off x="-8508" y="5679807"/>
            <a:ext cx="1058509" cy="34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13</a:t>
            </a:r>
          </a:p>
        </p:txBody>
      </p:sp>
      <p:sp>
        <p:nvSpPr>
          <p:cNvPr id="28" name="Прямоугольник 27">
            <a:hlinkClick r:id="rId19" action="ppaction://hlinksldjump"/>
          </p:cNvPr>
          <p:cNvSpPr/>
          <p:nvPr/>
        </p:nvSpPr>
        <p:spPr>
          <a:xfrm>
            <a:off x="1" y="5999893"/>
            <a:ext cx="1021996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</a:t>
            </a:r>
          </a:p>
        </p:txBody>
      </p:sp>
      <p:sp>
        <p:nvSpPr>
          <p:cNvPr id="29" name="Прямоугольник 28">
            <a:hlinkClick r:id="rId20" action="ppaction://hlinksldjump"/>
          </p:cNvPr>
          <p:cNvSpPr/>
          <p:nvPr/>
        </p:nvSpPr>
        <p:spPr>
          <a:xfrm>
            <a:off x="1" y="6309320"/>
            <a:ext cx="1043608" cy="341975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15</a:t>
            </a:r>
          </a:p>
        </p:txBody>
      </p:sp>
      <p:sp>
        <p:nvSpPr>
          <p:cNvPr id="30" name="Прямоугольник 29">
            <a:hlinkClick r:id="rId21" action="ppaction://hlinksldjump"/>
          </p:cNvPr>
          <p:cNvSpPr/>
          <p:nvPr/>
        </p:nvSpPr>
        <p:spPr>
          <a:xfrm>
            <a:off x="477082" y="3797480"/>
            <a:ext cx="574940" cy="407323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8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 useBgFill="1">
        <p:nvSpPr>
          <p:cNvPr id="31" name="Прямоугольник 30">
            <a:hlinkClick r:id="rId22" action="ppaction://hlinksldjump"/>
          </p:cNvPr>
          <p:cNvSpPr/>
          <p:nvPr/>
        </p:nvSpPr>
        <p:spPr>
          <a:xfrm>
            <a:off x="477082" y="4576522"/>
            <a:ext cx="581427" cy="33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10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2" name="Прямоугольник 31">
            <a:hlinkClick r:id="rId23" action="ppaction://hlinksldjump"/>
          </p:cNvPr>
          <p:cNvSpPr/>
          <p:nvPr/>
        </p:nvSpPr>
        <p:spPr>
          <a:xfrm>
            <a:off x="479014" y="4221088"/>
            <a:ext cx="564594" cy="288032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</a:t>
            </a:r>
            <a:r>
              <a:rPr lang="en-US" sz="1600" b="1" dirty="0"/>
              <a:t>-II</a:t>
            </a:r>
            <a:endParaRPr lang="ru-RU" sz="1600" b="1" dirty="0"/>
          </a:p>
        </p:txBody>
      </p:sp>
      <p:sp>
        <p:nvSpPr>
          <p:cNvPr id="33" name="Прямоугольник 32">
            <a:hlinkClick r:id="rId24" action="ppaction://hlinksldjump"/>
          </p:cNvPr>
          <p:cNvSpPr/>
          <p:nvPr/>
        </p:nvSpPr>
        <p:spPr>
          <a:xfrm>
            <a:off x="477082" y="4915167"/>
            <a:ext cx="571460" cy="309427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11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sp>
        <p:nvSpPr>
          <p:cNvPr id="34" name="Прямоугольник 33">
            <a:hlinkClick r:id="rId25" action="ppaction://hlinksldjump"/>
          </p:cNvPr>
          <p:cNvSpPr/>
          <p:nvPr/>
        </p:nvSpPr>
        <p:spPr>
          <a:xfrm>
            <a:off x="479014" y="5224594"/>
            <a:ext cx="571460" cy="428718"/>
          </a:xfrm>
          <a:prstGeom prst="rect">
            <a:avLst/>
          </a:prstGeom>
          <a:blipFill dpi="0" rotWithShape="0">
            <a:blip r:embed="rId2">
              <a:lum/>
            </a:blip>
            <a:srcRect/>
            <a:stretch>
              <a:fillRect l="-7231" t="-397348" r="-773903" b="-150806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12</a:t>
            </a:r>
            <a:r>
              <a:rPr lang="en-US" sz="1600" b="1" dirty="0" smtClean="0"/>
              <a:t>-II</a:t>
            </a:r>
            <a:endParaRPr lang="ru-RU" sz="1600" b="1" dirty="0"/>
          </a:p>
        </p:txBody>
      </p:sp>
      <p:grpSp>
        <p:nvGrpSpPr>
          <p:cNvPr id="35" name="Группа 34"/>
          <p:cNvGrpSpPr/>
          <p:nvPr/>
        </p:nvGrpSpPr>
        <p:grpSpPr>
          <a:xfrm>
            <a:off x="21609" y="60232"/>
            <a:ext cx="1199887" cy="1064512"/>
            <a:chOff x="21609" y="60232"/>
            <a:chExt cx="1199887" cy="1064512"/>
          </a:xfrm>
        </p:grpSpPr>
        <p:sp useBgFill="1">
          <p:nvSpPr>
            <p:cNvPr id="38" name="Прямоугольный треугольник 37"/>
            <p:cNvSpPr/>
            <p:nvPr/>
          </p:nvSpPr>
          <p:spPr>
            <a:xfrm rot="10800000">
              <a:off x="21609" y="260648"/>
              <a:ext cx="100038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TextBox 39">
              <a:hlinkClick r:id="rId26" action="ppaction://hlinksldjump"/>
            </p:cNvPr>
            <p:cNvSpPr txBox="1"/>
            <p:nvPr/>
          </p:nvSpPr>
          <p:spPr>
            <a:xfrm>
              <a:off x="459873" y="60232"/>
              <a:ext cx="761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002060"/>
                  </a:solidFill>
                </a:rPr>
                <a:t>?</a:t>
              </a: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-38064" y="273364"/>
            <a:ext cx="1085152" cy="864338"/>
            <a:chOff x="-580640" y="404664"/>
            <a:chExt cx="1085152" cy="864338"/>
          </a:xfrm>
        </p:grpSpPr>
        <p:sp useBgFill="1">
          <p:nvSpPr>
            <p:cNvPr id="43" name="Прямоугольный треугольник 42"/>
            <p:cNvSpPr/>
            <p:nvPr/>
          </p:nvSpPr>
          <p:spPr>
            <a:xfrm>
              <a:off x="-517485" y="404664"/>
              <a:ext cx="1021997" cy="8640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hlinkClick r:id="rId27" action="ppaction://hlinksldjump"/>
            </p:cNvPr>
            <p:cNvSpPr txBox="1"/>
            <p:nvPr/>
          </p:nvSpPr>
          <p:spPr>
            <a:xfrm>
              <a:off x="-580640" y="899670"/>
              <a:ext cx="841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Лит-</a:t>
              </a:r>
              <a:r>
                <a:rPr lang="ru-RU" dirty="0" err="1" smtClean="0"/>
                <a:t>ра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23275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6" grpId="0" build="p"/>
      <p:bldP spid="37" grpId="0" uiExpand="1" build="p"/>
      <p:bldP spid="45" grpId="0" animBg="1"/>
      <p:bldP spid="45" grpId="1" animBg="1"/>
      <p:bldP spid="4" grpId="0"/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2646</TotalTime>
  <Words>3047</Words>
  <Application>Microsoft Office PowerPoint</Application>
  <PresentationFormat>Экран (4:3)</PresentationFormat>
  <Paragraphs>945</Paragraphs>
  <Slides>25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Автор материала:  Медведева Татьяна Александровна, учитель биологии высшей квалификационной категории МБОУ Арбатская средняя школа Таштыпского района Республики Хакасия   Арбаты – 2017г.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 и источники</vt:lpstr>
      <vt:lpstr>Работа с презентацией</vt:lpstr>
      <vt:lpstr>Навигация в презентации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информатика</cp:lastModifiedBy>
  <cp:revision>78</cp:revision>
  <dcterms:created xsi:type="dcterms:W3CDTF">2017-07-21T18:04:53Z</dcterms:created>
  <dcterms:modified xsi:type="dcterms:W3CDTF">2017-09-17T09:37:36Z</dcterms:modified>
</cp:coreProperties>
</file>