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78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myphs.jimdo.com/2015/01/09/%D1%80%D1%8F%D0%B1%D0%B8%D0%BD%D0%B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60836" y="289767"/>
            <a:ext cx="7528023" cy="89255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2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Рябина, </a:t>
            </a:r>
            <a:r>
              <a:rPr lang="ru-RU" sz="52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рябинушка</a:t>
            </a:r>
            <a:endParaRPr lang="ru-RU" sz="52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44" y="4725144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88388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лекция </a:t>
            </a:r>
            <a:endParaRPr lang="ru-RU" sz="2000" b="1" spc="50" dirty="0" smtClean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2849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Наши предки, древние славяне, считали рябину, наряду </a:t>
            </a:r>
            <a:r>
              <a:rPr lang="ru-RU" sz="2800" b="0" dirty="0" smtClean="0">
                <a:latin typeface="Arial Black" pitchFamily="34" charset="0"/>
              </a:rPr>
              <a:t>с дубом, березой, вербой</a:t>
            </a:r>
            <a:r>
              <a:rPr lang="ru-RU" sz="2800" b="0" dirty="0" smtClean="0">
                <a:latin typeface="Arial Black" pitchFamily="34" charset="0"/>
              </a:rPr>
              <a:t> </a:t>
            </a:r>
            <a:r>
              <a:rPr lang="ru-RU" sz="2800" b="0" dirty="0" smtClean="0">
                <a:latin typeface="Arial Black" pitchFamily="34" charset="0"/>
              </a:rPr>
              <a:t>, </a:t>
            </a:r>
            <a:r>
              <a:rPr lang="ru-RU" sz="2800" b="0" dirty="0" smtClean="0">
                <a:latin typeface="Arial Black" pitchFamily="34" charset="0"/>
              </a:rPr>
              <a:t>священным деревом. Они   верили, что в  кроне рябины прячутся </a:t>
            </a:r>
            <a:r>
              <a:rPr lang="ru-RU" sz="2800" b="0" dirty="0" err="1" smtClean="0">
                <a:latin typeface="Arial Black" pitchFamily="34" charset="0"/>
              </a:rPr>
              <a:t>перуновы</a:t>
            </a:r>
            <a:r>
              <a:rPr lang="ru-RU" sz="2800" b="0" dirty="0" smtClean="0">
                <a:latin typeface="Arial Black" pitchFamily="34" charset="0"/>
              </a:rPr>
              <a:t> </a:t>
            </a:r>
            <a:r>
              <a:rPr lang="ru-RU" sz="2800" b="0" dirty="0" smtClean="0">
                <a:latin typeface="Arial Black" pitchFamily="34" charset="0"/>
              </a:rPr>
              <a:t>_____________ (</a:t>
            </a:r>
            <a:r>
              <a:rPr lang="ru-RU" sz="2800" b="0" dirty="0" smtClean="0">
                <a:latin typeface="Arial Black" pitchFamily="34" charset="0"/>
              </a:rPr>
              <a:t>такие же красные, как ее ягоды).  Ветка рябины с ягодами воспринималась как </a:t>
            </a:r>
            <a:r>
              <a:rPr lang="ru-RU" sz="2800" b="0" dirty="0" smtClean="0">
                <a:latin typeface="Arial Black" pitchFamily="34" charset="0"/>
              </a:rPr>
              <a:t>символ палицы </a:t>
            </a:r>
            <a:r>
              <a:rPr lang="ru-RU" sz="2800" b="0" dirty="0" smtClean="0">
                <a:latin typeface="Arial Black" pitchFamily="34" charset="0"/>
              </a:rPr>
              <a:t> Перуна, способной защитить человека от всех бед.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3568" y="36450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молнии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4578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171400"/>
            <a:ext cx="3810000" cy="271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3569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Издревле </a:t>
            </a:r>
            <a:r>
              <a:rPr lang="ru-RU" sz="2800" b="0" dirty="0" err="1" smtClean="0">
                <a:latin typeface="Arial Black" pitchFamily="34" charset="0"/>
              </a:rPr>
              <a:t>сyществовал</a:t>
            </a:r>
            <a:r>
              <a:rPr lang="ru-RU" sz="2800" b="0" dirty="0" smtClean="0">
                <a:latin typeface="Arial Black" pitchFamily="34" charset="0"/>
              </a:rPr>
              <a:t> </a:t>
            </a:r>
            <a:r>
              <a:rPr lang="ru-RU" sz="2800" b="0" dirty="0" err="1" smtClean="0">
                <a:latin typeface="Arial Black" pitchFamily="34" charset="0"/>
              </a:rPr>
              <a:t>запpет</a:t>
            </a:r>
            <a:r>
              <a:rPr lang="ru-RU" sz="2800" b="0" dirty="0" smtClean="0">
                <a:latin typeface="Arial Black" pitchFamily="34" charset="0"/>
              </a:rPr>
              <a:t> </a:t>
            </a:r>
            <a:r>
              <a:rPr lang="ru-RU" sz="2800" b="0" dirty="0" err="1" smtClean="0">
                <a:latin typeface="Arial Black" pitchFamily="34" charset="0"/>
              </a:rPr>
              <a:t>pyбить</a:t>
            </a:r>
            <a:r>
              <a:rPr lang="ru-RU" sz="2800" b="0" dirty="0" smtClean="0">
                <a:latin typeface="Arial Black" pitchFamily="34" charset="0"/>
              </a:rPr>
              <a:t>, ломать, </a:t>
            </a:r>
            <a:r>
              <a:rPr lang="ru-RU" sz="2800" b="0" dirty="0" err="1" smtClean="0">
                <a:latin typeface="Arial Black" pitchFamily="34" charset="0"/>
              </a:rPr>
              <a:t>обpывать</a:t>
            </a:r>
            <a:r>
              <a:rPr lang="ru-RU" sz="2800" b="0" dirty="0" smtClean="0">
                <a:latin typeface="Arial Black" pitchFamily="34" charset="0"/>
              </a:rPr>
              <a:t>  цветы и  ягоды </a:t>
            </a:r>
            <a:r>
              <a:rPr lang="ru-RU" sz="2800" b="0" dirty="0" err="1" smtClean="0">
                <a:latin typeface="Arial Black" pitchFamily="34" charset="0"/>
              </a:rPr>
              <a:t>pябины</a:t>
            </a:r>
            <a:r>
              <a:rPr lang="ru-RU" sz="2800" b="0" dirty="0" smtClean="0">
                <a:latin typeface="Arial Black" pitchFamily="34" charset="0"/>
              </a:rPr>
              <a:t>. Разрешалось срезать ее крупные ветви  только для  посохов  священнослужителей и странников, отправлявшихся в </a:t>
            </a:r>
            <a:r>
              <a:rPr lang="ru-RU" sz="2800" b="0" dirty="0" smtClean="0">
                <a:latin typeface="Arial Black" pitchFamily="34" charset="0"/>
              </a:rPr>
              <a:t>дальний _______ . </a:t>
            </a:r>
            <a:r>
              <a:rPr lang="ru-RU" sz="2800" b="0" dirty="0" smtClean="0">
                <a:latin typeface="Arial Black" pitchFamily="34" charset="0"/>
              </a:rPr>
              <a:t>А мелкие ветки с цветами или плодами  -  для украшения жилищ и проведения ритуальных действий.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путь</a:t>
            </a:r>
            <a:endParaRPr lang="en-US" sz="2800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64560"/>
            <a:ext cx="3456384" cy="2454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35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3062">
            <a:off x="3128881" y="-46806"/>
            <a:ext cx="3197585" cy="29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42900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Бытовало поверье  - кто ее поломает или </a:t>
            </a:r>
            <a:r>
              <a:rPr lang="ru-RU" sz="2800" b="0" dirty="0" err="1" smtClean="0">
                <a:latin typeface="Arial Black" pitchFamily="34" charset="0"/>
              </a:rPr>
              <a:t>сpyбит</a:t>
            </a:r>
            <a:r>
              <a:rPr lang="ru-RU" sz="2800" b="0" dirty="0" smtClean="0">
                <a:latin typeface="Arial Black" pitchFamily="34" charset="0"/>
              </a:rPr>
              <a:t>, тот  </a:t>
            </a:r>
            <a:r>
              <a:rPr lang="ru-RU" sz="2800" b="0" dirty="0" err="1" smtClean="0">
                <a:latin typeface="Arial Black" pitchFamily="34" charset="0"/>
              </a:rPr>
              <a:t>вскоpе</a:t>
            </a:r>
            <a:r>
              <a:rPr lang="ru-RU" sz="2800" b="0" dirty="0" smtClean="0">
                <a:latin typeface="Arial Black" pitchFamily="34" charset="0"/>
              </a:rPr>
              <a:t> </a:t>
            </a:r>
            <a:r>
              <a:rPr lang="ru-RU" sz="2800" b="0" dirty="0" err="1" smtClean="0">
                <a:latin typeface="Arial Black" pitchFamily="34" charset="0"/>
              </a:rPr>
              <a:t>yмpет</a:t>
            </a:r>
            <a:r>
              <a:rPr lang="ru-RU" sz="2800" b="0" dirty="0" smtClean="0">
                <a:latin typeface="Arial Black" pitchFamily="34" charset="0"/>
              </a:rPr>
              <a:t> сам или же </a:t>
            </a:r>
            <a:r>
              <a:rPr lang="ru-RU" sz="2800" b="0" dirty="0" err="1" smtClean="0">
                <a:latin typeface="Arial Black" pitchFamily="34" charset="0"/>
              </a:rPr>
              <a:t>yмpет</a:t>
            </a:r>
            <a:r>
              <a:rPr lang="ru-RU" sz="2800" b="0" dirty="0" smtClean="0">
                <a:latin typeface="Arial Black" pitchFamily="34" charset="0"/>
              </a:rPr>
              <a:t> кто-либо из его близких.  Поэтому, прежде чем сломать рябиновую ветку, дереву кланялись, просили прощения поясняли, зачем берут его частицу, а иначе — быть бедам, самая мелкая из которых </a:t>
            </a:r>
            <a:r>
              <a:rPr lang="ru-RU" sz="2800" b="0" dirty="0" smtClean="0">
                <a:latin typeface="Arial Black" pitchFamily="34" charset="0"/>
              </a:rPr>
              <a:t>– зубная _______ .</a:t>
            </a:r>
            <a:r>
              <a:rPr lang="ru-RU" sz="2800" b="0" dirty="0" smtClean="0">
                <a:latin typeface="Arial Black" pitchFamily="34" charset="0"/>
              </a:rPr>
              <a:t>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436096" y="52292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боль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9330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Не только у славян, у  многих народов лучшая палочка для волшебника – рябиновая, лучший венок для невесты – из ее цветов, лучший </a:t>
            </a:r>
            <a:r>
              <a:rPr lang="ru-RU" sz="2800" b="0" dirty="0" smtClean="0">
                <a:latin typeface="Arial Black" pitchFamily="34" charset="0"/>
              </a:rPr>
              <a:t>________ от </a:t>
            </a:r>
            <a:r>
              <a:rPr lang="ru-RU" sz="2800" b="0" dirty="0" smtClean="0">
                <a:latin typeface="Arial Black" pitchFamily="34" charset="0"/>
              </a:rPr>
              <a:t>злых сил – гроздья ее  ягод.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44008" y="47251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оберег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506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4419600" cy="287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-243408"/>
            <a:ext cx="5864618" cy="5131541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2636912"/>
            <a:ext cx="80283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В народном творчестве  рябина, наряду с березой, является поэтическим символом России. Испокон веков  она  являлась так же символом плодородия и благополучия. Ее ягоды (как </a:t>
            </a:r>
            <a:r>
              <a:rPr lang="ru-RU" sz="2800" b="0" dirty="0" smtClean="0">
                <a:latin typeface="Arial Black" pitchFamily="34" charset="0"/>
              </a:rPr>
              <a:t>и калины ) </a:t>
            </a:r>
            <a:r>
              <a:rPr lang="ru-RU" sz="2800" b="0" dirty="0" smtClean="0">
                <a:latin typeface="Arial Black" pitchFamily="34" charset="0"/>
              </a:rPr>
              <a:t>считаются символом семейного счастья, сильной и верной любви, а значит и крепкой семьи. Поэтому молодожёны сажали её у своего дома, гроздья ягод выкладывали  на </a:t>
            </a:r>
            <a:r>
              <a:rPr lang="ru-RU" sz="2800" b="0" dirty="0" smtClean="0">
                <a:latin typeface="Arial Black" pitchFamily="34" charset="0"/>
              </a:rPr>
              <a:t> _________________ или </a:t>
            </a:r>
            <a:r>
              <a:rPr lang="ru-RU" sz="2800" b="0" dirty="0" smtClean="0">
                <a:latin typeface="Arial Black" pitchFamily="34" charset="0"/>
              </a:rPr>
              <a:t>между рамами.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11960" y="50851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подоконник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35696" y="2564904"/>
            <a:ext cx="69985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По старинному поверью пока ягоды сохраняют свой цвет, семейному союзу ничего не грозит и, кроме того, считалось, что рябина охраняет </a:t>
            </a:r>
            <a:r>
              <a:rPr lang="ru-RU" sz="2800" b="0" dirty="0" smtClean="0">
                <a:latin typeface="Arial Black" pitchFamily="34" charset="0"/>
              </a:rPr>
              <a:t>_______ от </a:t>
            </a:r>
            <a:r>
              <a:rPr lang="ru-RU" sz="2800" b="0" dirty="0" smtClean="0">
                <a:latin typeface="Arial Black" pitchFamily="34" charset="0"/>
              </a:rPr>
              <a:t>злых сил. Традиция эта жива до сих пор, хотя большинство уже не знают ее смысла. Поссорившимся влюбленным советовали посидеть вместе в тени рябины. Под рябиной встречались и расставались, у рябины просили совета.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092280" y="20608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дом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10337" flipH="1">
            <a:off x="-606028" y="429249"/>
            <a:ext cx="4961089" cy="411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7890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 И хотя рябина – невысокое хрупкое деревце, а ни засухи, ни мороза не боится и около 100 лет живет и плодоносит. Не удивительно, что  в русском фольклоре  она воспринималась  </a:t>
            </a:r>
            <a:r>
              <a:rPr lang="ru-RU" sz="2800" b="0" dirty="0" smtClean="0">
                <a:latin typeface="Arial Black" pitchFamily="34" charset="0"/>
              </a:rPr>
              <a:t>как  ________ , обладающее </a:t>
            </a:r>
            <a:r>
              <a:rPr lang="ru-RU" sz="2800" b="0" dirty="0" smtClean="0">
                <a:latin typeface="Arial Black" pitchFamily="34" charset="0"/>
              </a:rPr>
              <a:t>сильным характером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96136" y="5013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дерево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4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99318">
            <a:off x="1594652" y="-489432"/>
            <a:ext cx="5678345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6450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«Ее кудри треплет ветер, обрывая белый цвет, но сильнее, чем рябина дерева на свете нет». Считали, что она способна отогнать от тяжелобольного смерть, вернуть его к жизни, может  преградить </a:t>
            </a:r>
            <a:r>
              <a:rPr lang="ru-RU" sz="2800" b="0" dirty="0" smtClean="0">
                <a:latin typeface="Arial Black" pitchFamily="34" charset="0"/>
              </a:rPr>
              <a:t> _______ призракам </a:t>
            </a:r>
            <a:r>
              <a:rPr lang="ru-RU" sz="2800" b="0" dirty="0" smtClean="0">
                <a:latin typeface="Arial Black" pitchFamily="34" charset="0"/>
              </a:rPr>
              <a:t>и привидениям, может своей силой  наделять людей.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путь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1" name="Picture 3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92" y="0"/>
            <a:ext cx="3696112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0770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Издревле считалось, что рябина является мощным и действенным оберегом. Если присмотреться, то  можно увидеть, что на нижней стороне  ее ягод </a:t>
            </a:r>
            <a:r>
              <a:rPr lang="ru-RU" sz="2800" b="0" dirty="0" smtClean="0">
                <a:latin typeface="Arial Black" pitchFamily="34" charset="0"/>
              </a:rPr>
              <a:t>находится ___________ , </a:t>
            </a:r>
            <a:r>
              <a:rPr lang="ru-RU" sz="2800" b="0" dirty="0" smtClean="0">
                <a:latin typeface="Arial Black" pitchFamily="34" charset="0"/>
              </a:rPr>
              <a:t>напоминающий звёздочку. 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рисунок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23728" y="476672"/>
            <a:ext cx="372138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1775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9759" y="357301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atin typeface="Arial Black" pitchFamily="34" charset="0"/>
              </a:rPr>
              <a:t>В языческой культуре </a:t>
            </a:r>
            <a:r>
              <a:rPr lang="ru-RU" sz="2800" dirty="0" smtClean="0">
                <a:latin typeface="Arial Black" pitchFamily="34" charset="0"/>
              </a:rPr>
              <a:t>___________ являлась </a:t>
            </a:r>
            <a:r>
              <a:rPr lang="ru-RU" sz="2800" dirty="0" smtClean="0">
                <a:latin typeface="Arial Black" pitchFamily="34" charset="0"/>
              </a:rPr>
              <a:t>одним из самых древних и важнейших символов – символом защиты. Вероятно, поэтому появилось представление о рябине, как о дереве, способном защитить от  злых  сил, порчи, болезней, и оно характерно для многих народов нашей страны.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48064" y="24208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звезда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2952328" cy="222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7170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 </a:t>
            </a:r>
            <a:r>
              <a:rPr lang="ru-RU" sz="2800" dirty="0" smtClean="0">
                <a:latin typeface="Arial Black" pitchFamily="34" charset="0"/>
              </a:rPr>
              <a:t>РЯБИНА</a:t>
            </a:r>
            <a:r>
              <a:rPr lang="ru-RU" sz="2800" b="0" dirty="0" smtClean="0">
                <a:latin typeface="Arial Black" pitchFamily="34" charset="0"/>
              </a:rPr>
              <a:t> -  </a:t>
            </a:r>
            <a:r>
              <a:rPr lang="ru-RU" sz="2800" b="0" i="1" dirty="0" smtClean="0">
                <a:latin typeface="Arial Black" pitchFamily="34" charset="0"/>
              </a:rPr>
              <a:t>(</a:t>
            </a:r>
            <a:r>
              <a:rPr lang="ru-RU" sz="2800" b="0" i="1" dirty="0" err="1" smtClean="0">
                <a:latin typeface="Arial Black" pitchFamily="34" charset="0"/>
              </a:rPr>
              <a:t>лат.Sorbus</a:t>
            </a:r>
            <a:r>
              <a:rPr lang="ru-RU" sz="2800" b="0" i="1" dirty="0" smtClean="0">
                <a:latin typeface="Arial Black" pitchFamily="34" charset="0"/>
              </a:rPr>
              <a:t> </a:t>
            </a:r>
            <a:r>
              <a:rPr lang="ru-RU" sz="2800" b="0" i="1" dirty="0" err="1" smtClean="0">
                <a:latin typeface="Arial Black" pitchFamily="34" charset="0"/>
              </a:rPr>
              <a:t>aucuparia</a:t>
            </a:r>
            <a:r>
              <a:rPr lang="ru-RU" sz="2800" b="0" i="1" dirty="0" smtClean="0">
                <a:latin typeface="Arial Black" pitchFamily="34" charset="0"/>
              </a:rPr>
              <a:t>)</a:t>
            </a:r>
            <a:r>
              <a:rPr lang="ru-RU" sz="2800" b="0" dirty="0" smtClean="0">
                <a:latin typeface="Arial Black" pitchFamily="34" charset="0"/>
              </a:rPr>
              <a:t> -  от кельтского слова «</a:t>
            </a:r>
            <a:r>
              <a:rPr lang="ru-RU" sz="2800" b="0" dirty="0" err="1" smtClean="0">
                <a:latin typeface="Arial Black" pitchFamily="34" charset="0"/>
              </a:rPr>
              <a:t>sor</a:t>
            </a:r>
            <a:r>
              <a:rPr lang="ru-RU" sz="2800" b="0" dirty="0" smtClean="0">
                <a:latin typeface="Arial Black" pitchFamily="34" charset="0"/>
              </a:rPr>
              <a:t>» — терпкий, и латинского </a:t>
            </a:r>
            <a:r>
              <a:rPr lang="ru-RU" sz="2800" b="0" dirty="0" err="1" smtClean="0">
                <a:latin typeface="Arial Black" pitchFamily="34" charset="0"/>
              </a:rPr>
              <a:t>aucupari</a:t>
            </a:r>
            <a:r>
              <a:rPr lang="ru-RU" sz="2800" b="0" dirty="0" smtClean="0">
                <a:latin typeface="Arial Black" pitchFamily="34" charset="0"/>
              </a:rPr>
              <a:t>, что означает «ловить птиц». Такое название связано, вероятно, с </a:t>
            </a:r>
            <a:r>
              <a:rPr lang="ru-RU" sz="2800" b="0" dirty="0" smtClean="0">
                <a:latin typeface="Arial Black" pitchFamily="34" charset="0"/>
              </a:rPr>
              <a:t>ловлей таких птиц как ____________, </a:t>
            </a:r>
            <a:r>
              <a:rPr lang="ru-RU" sz="2800" b="0" dirty="0" smtClean="0">
                <a:latin typeface="Arial Black" pitchFamily="34" charset="0"/>
              </a:rPr>
              <a:t>которые любят лакомиться  ягодами рябины.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35696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дрозды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417" cy="283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3184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28498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Так, в одной  чувашской легенде рассказывается, что злые духи решили погубить Бога, мол, он не дает им творить  злые дела. Окружили они Бога и начали спорить, как убить его. Бог в это время убежал от них, залез на рябину и спрятался в ее кроне. Так рябина спасла Бога. Поэтому, считают чуваши, ее </a:t>
            </a:r>
            <a:r>
              <a:rPr lang="ru-RU" sz="2800" b="0" dirty="0" smtClean="0">
                <a:latin typeface="Arial Black" pitchFamily="34" charset="0"/>
              </a:rPr>
              <a:t> ________ способна </a:t>
            </a:r>
            <a:r>
              <a:rPr lang="ru-RU" sz="2800" b="0" dirty="0" smtClean="0">
                <a:latin typeface="Arial Black" pitchFamily="34" charset="0"/>
              </a:rPr>
              <a:t>защитить человека </a:t>
            </a:r>
            <a:r>
              <a:rPr lang="ru-RU" sz="2800" b="0" dirty="0" smtClean="0">
                <a:latin typeface="Arial Black" pitchFamily="34" charset="0"/>
              </a:rPr>
              <a:t>                     от </a:t>
            </a:r>
            <a:r>
              <a:rPr lang="ru-RU" sz="2800" b="0" dirty="0" smtClean="0">
                <a:latin typeface="Arial Black" pitchFamily="34" charset="0"/>
              </a:rPr>
              <a:t> любой напасти.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9824" y="47251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сила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3062">
            <a:off x="3298248" y="-34608"/>
            <a:ext cx="2440370" cy="228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5039" flipH="1">
            <a:off x="5739533" y="5393432"/>
            <a:ext cx="2639552" cy="2188483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208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 Рябина, как </a:t>
            </a:r>
            <a:r>
              <a:rPr lang="ru-RU" sz="2800" b="0" dirty="0" smtClean="0">
                <a:latin typeface="Arial Black" pitchFamily="34" charset="0"/>
              </a:rPr>
              <a:t>и яблоня , </a:t>
            </a:r>
            <a:r>
              <a:rPr lang="ru-RU" sz="2800" b="0" dirty="0" smtClean="0">
                <a:latin typeface="Arial Black" pitchFamily="34" charset="0"/>
              </a:rPr>
              <a:t>считается женским деревом. Именно их она в первую очередь берет под свою защиту, дарит красоту и здоровье. Недаром ни одна свадьба на Руси не обходилась без рябины. В Воронежской губернии сваха сыпала жениху за голенище рябиновые коренья, чтобы на него не навели порчу на свадьбе. Рябиновыми листьями выстилали обувь новобрачных, а венки из ее веток с россыпями ягод надевали им </a:t>
            </a:r>
            <a:r>
              <a:rPr lang="ru-RU" sz="2800" b="0" dirty="0" smtClean="0">
                <a:latin typeface="Arial Black" pitchFamily="34" charset="0"/>
              </a:rPr>
              <a:t>на _________ . </a:t>
            </a:r>
            <a:r>
              <a:rPr lang="ru-RU" sz="2800" b="0" dirty="0" smtClean="0">
                <a:latin typeface="Arial Black" pitchFamily="34" charset="0"/>
              </a:rPr>
              <a:t>Считалось, что в таком наряде молодые спрятаны от сглаза с головы до ног.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3688" y="47251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головы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9600" flipH="1">
            <a:off x="1806036" y="-498378"/>
            <a:ext cx="4961089" cy="41132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342900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С рябиной связано множество </a:t>
            </a:r>
            <a:r>
              <a:rPr lang="ru-RU" sz="2800" b="0" dirty="0" smtClean="0">
                <a:latin typeface="Arial Black" pitchFamily="34" charset="0"/>
              </a:rPr>
              <a:t>примет.</a:t>
            </a:r>
            <a:r>
              <a:rPr lang="ru-RU" sz="2800" b="0" dirty="0" smtClean="0">
                <a:latin typeface="Arial Black" pitchFamily="34" charset="0"/>
              </a:rPr>
              <a:t> Согласно народным поверьям она охраняет воина в походе. Снаряжая мужей на войну, жены пришивали к их одежде крестики из рябиновых прутиков, перевязав их красной ниткой. Рябиновые </a:t>
            </a:r>
            <a:r>
              <a:rPr lang="ru-RU" sz="2800" b="0" dirty="0" smtClean="0">
                <a:latin typeface="Arial Black" pitchFamily="34" charset="0"/>
              </a:rPr>
              <a:t> __________ клали </a:t>
            </a:r>
            <a:r>
              <a:rPr lang="ru-RU" sz="2800" b="0" dirty="0" smtClean="0">
                <a:latin typeface="Arial Black" pitchFamily="34" charset="0"/>
              </a:rPr>
              <a:t>в походные сумки как средство от цинги и усталости в дороге. </a:t>
            </a:r>
            <a:r>
              <a:rPr lang="ru-RU" sz="2800" b="0" dirty="0" smtClean="0">
                <a:latin typeface="Arial Black" pitchFamily="34" charset="0"/>
              </a:rPr>
              <a:t>  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47971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грозди 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321297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Наши предки посвятили рябине особенный день, в который отмечали ее именины. В народе его назвали днем «Петра – Павла Рябинников». Приходился он на 23 сентября, день святителей Петра и Павла. По поверью с этого дня солнце на зиму спать ложится, до весны глаза закрывает, заканчивается Бабье лето и приходит </a:t>
            </a:r>
            <a:r>
              <a:rPr lang="ru-RU" sz="2800" b="0" dirty="0" smtClean="0">
                <a:latin typeface="Arial Black" pitchFamily="34" charset="0"/>
              </a:rPr>
              <a:t>настоящая _______ .</a:t>
            </a:r>
            <a:r>
              <a:rPr lang="ru-RU" sz="2800" b="0" dirty="0" smtClean="0">
                <a:latin typeface="Arial Black" pitchFamily="34" charset="0"/>
              </a:rPr>
              <a:t>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52292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осень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531440"/>
            <a:ext cx="2808312" cy="305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357301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Уже наступают первые заморозки, горьковатая рябина становится сладкой и ее можно собирать, делать заготовки на зиму, обязательно оставляя немного  ягод птицам. Красивая традиция, рожденная поверьем, что того, кто в этот день соберет с дерева всю рябину, впереди будут </a:t>
            </a:r>
            <a:r>
              <a:rPr lang="ru-RU" sz="2800" b="0" dirty="0" smtClean="0">
                <a:latin typeface="Arial Black" pitchFamily="34" charset="0"/>
              </a:rPr>
              <a:t>ждать  _________ 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16216" y="54452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несчастья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-778460"/>
            <a:ext cx="3741338" cy="406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36450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Гроздья рябины связывали в пучки и развешивали под крышами домов, на воротах, в сараях со скотиной. Таким образом крестьяне «открещивались» от происков нечистой силы, от «лихих людей и плохих вестей». В этот день устраивали </a:t>
            </a:r>
            <a:r>
              <a:rPr lang="ru-RU" sz="2800" b="0" dirty="0" smtClean="0">
                <a:latin typeface="Arial Black" pitchFamily="34" charset="0"/>
              </a:rPr>
              <a:t>народные __________ , </a:t>
            </a:r>
            <a:r>
              <a:rPr lang="ru-RU" sz="2800" b="0" dirty="0" smtClean="0">
                <a:latin typeface="Arial Black" pitchFamily="34" charset="0"/>
              </a:rPr>
              <a:t>пекли пироги с мясом, грибами, ягодами.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76056" y="50851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гуляния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45172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57301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Девушки делали куклу-оберег «Рябинку» как символ материнства и семейного лада, водили хороводы. Праздники сопровождались особым колокольным звоном, который в народе назывался – “</a:t>
            </a:r>
            <a:r>
              <a:rPr lang="ru-RU" sz="2800" b="0" dirty="0" smtClean="0">
                <a:latin typeface="Arial Black" pitchFamily="34" charset="0"/>
              </a:rPr>
              <a:t>Рябиновый _______ ”. </a:t>
            </a:r>
            <a:r>
              <a:rPr lang="ru-RU" sz="2800" b="0" dirty="0" smtClean="0">
                <a:latin typeface="Arial Black" pitchFamily="34" charset="0"/>
              </a:rPr>
              <a:t>А 31 октября отмечали День красной рябины и прилетевших синиц.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9872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звон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 descr="Картинки по запросу рябин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339752" y="0"/>
            <a:ext cx="3312368" cy="259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5010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 Самая, пожалуй, известная  народная примета -  обильный урожай рябины предвещает холодную зиму. Об этом есть красивая древняя индейская легенда. Однажды, много лет назад наступила холодная зима. Охотники  бродили по лесу в поисках пищи, с трудом пробираясь сквозь </a:t>
            </a:r>
            <a:r>
              <a:rPr lang="ru-RU" sz="2800" b="0" dirty="0" smtClean="0">
                <a:latin typeface="Arial Black" pitchFamily="34" charset="0"/>
              </a:rPr>
              <a:t>огромные _________ 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53732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сугробы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603448"/>
            <a:ext cx="3384376" cy="367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7170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Чем больше они ходили, тем больше страх сковывал их души: лес был буквально усеян погибшими от холода птицами и мелкими животными. Племена объединились и вознесли свои </a:t>
            </a:r>
            <a:r>
              <a:rPr lang="ru-RU" sz="2800" b="0" dirty="0" smtClean="0">
                <a:latin typeface="Arial Black" pitchFamily="34" charset="0"/>
              </a:rPr>
              <a:t>_____________ к </a:t>
            </a:r>
            <a:r>
              <a:rPr lang="ru-RU" sz="2800" b="0" dirty="0" smtClean="0">
                <a:latin typeface="Arial Black" pitchFamily="34" charset="0"/>
              </a:rPr>
              <a:t>Великому Маниту с просьбой  помочь им.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молитвы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528" y="-675456"/>
            <a:ext cx="4323648" cy="42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32849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Великий Дух ответил: “Возьмите по капле крови от каждой мертвой птицы и животного и смажьте ею дерево”. Индейцы выполнили приказ. На следующее утро на всех деревьях, которые они смазали кровью, появились гроздья красных ягод, а на ветвях сидели </a:t>
            </a:r>
            <a:r>
              <a:rPr lang="ru-RU" sz="2800" b="0" dirty="0" smtClean="0">
                <a:latin typeface="Arial Black" pitchFamily="34" charset="0"/>
              </a:rPr>
              <a:t>____________ и </a:t>
            </a:r>
            <a:r>
              <a:rPr lang="ru-RU" sz="2800" b="0" dirty="0" smtClean="0">
                <a:latin typeface="Arial Black" pitchFamily="34" charset="0"/>
              </a:rPr>
              <a:t>мелкие зверьки и с радостью их поедали.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03648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птицы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59532">
            <a:off x="2011186" y="367441"/>
            <a:ext cx="1845194" cy="172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96849">
            <a:off x="3037891" y="167072"/>
            <a:ext cx="22274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80528" y="36450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Русское название  произошло от древнеславянского  «</a:t>
            </a:r>
            <a:r>
              <a:rPr lang="ru-RU" sz="2800" b="0" dirty="0" err="1" smtClean="0">
                <a:latin typeface="Arial Black" pitchFamily="34" charset="0"/>
              </a:rPr>
              <a:t>рябъ</a:t>
            </a:r>
            <a:r>
              <a:rPr lang="ru-RU" sz="2800" b="0" dirty="0" smtClean="0">
                <a:latin typeface="Arial Black" pitchFamily="34" charset="0"/>
              </a:rPr>
              <a:t>» – </a:t>
            </a:r>
            <a:r>
              <a:rPr lang="ru-RU" sz="2800" b="0" dirty="0" smtClean="0">
                <a:latin typeface="Arial Black" pitchFamily="34" charset="0"/>
              </a:rPr>
              <a:t>рябой. По </a:t>
            </a:r>
            <a:r>
              <a:rPr lang="ru-RU" sz="2800" b="0" dirty="0" smtClean="0">
                <a:latin typeface="Arial Black" pitchFamily="34" charset="0"/>
              </a:rPr>
              <a:t>В.И. Далю — крапинка</a:t>
            </a:r>
            <a:r>
              <a:rPr lang="ru-RU" sz="2800" b="0" dirty="0" smtClean="0">
                <a:latin typeface="Arial Black" pitchFamily="34" charset="0"/>
              </a:rPr>
              <a:t>, ______________. </a:t>
            </a:r>
            <a:r>
              <a:rPr lang="ru-RU" sz="2800" b="0" dirty="0" smtClean="0">
                <a:latin typeface="Arial Black" pitchFamily="34" charset="0"/>
              </a:rPr>
              <a:t>Действительно, плоды рябины заметны издали, яркими крапинками, </a:t>
            </a:r>
            <a:r>
              <a:rPr lang="ru-RU" sz="2800" b="0" dirty="0" smtClean="0">
                <a:latin typeface="Arial Black" pitchFamily="34" charset="0"/>
              </a:rPr>
              <a:t>                    украшая лес.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292080" y="37890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веснушка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2616" y="0"/>
            <a:ext cx="372138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40050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Счастливые индейцы танцевали до поздней ночи, восхваляя Великого Маниту, который пообещал им, что всякий раз, когда будет приближаться </a:t>
            </a:r>
            <a:r>
              <a:rPr lang="ru-RU" sz="2800" b="0" dirty="0" smtClean="0">
                <a:latin typeface="Arial Black" pitchFamily="34" charset="0"/>
              </a:rPr>
              <a:t>холодная _________ ,                                                      на </a:t>
            </a:r>
            <a:r>
              <a:rPr lang="ru-RU" sz="2800" b="0" dirty="0" smtClean="0">
                <a:latin typeface="Arial Black" pitchFamily="34" charset="0"/>
              </a:rPr>
              <a:t>рябине будет много ягод.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60032" y="5013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зима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887550" cy="364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448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atin typeface="Arial Black" pitchFamily="34" charset="0"/>
              </a:rPr>
              <a:t> Рябина обладает бактерицидными свойствами, поэтому является, наряду с серебром, отличным средством для очищения воды. Исстари, когда люди ходили на покосы, они бросали в заводи гроздь рябины, чтобы вода была питьевой. А охотники, рыболовы и туристы пользуются этим приемом до сих пор: </a:t>
            </a:r>
            <a:endParaRPr lang="ru-RU" sz="2400" b="0" dirty="0" smtClean="0">
              <a:latin typeface="Arial Black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atin typeface="Arial Black" pitchFamily="34" charset="0"/>
              </a:rPr>
              <a:t>в </a:t>
            </a:r>
            <a:r>
              <a:rPr lang="ru-RU" sz="2400" b="0" dirty="0" smtClean="0">
                <a:latin typeface="Arial Black" pitchFamily="34" charset="0"/>
              </a:rPr>
              <a:t>затхлую воду опускают на два часа ветку рябины с листьями – и </a:t>
            </a:r>
            <a:r>
              <a:rPr lang="ru-RU" sz="2400" b="0" dirty="0" smtClean="0">
                <a:latin typeface="Arial Black" pitchFamily="34" charset="0"/>
              </a:rPr>
              <a:t>_______                             обеззараживается</a:t>
            </a:r>
            <a:r>
              <a:rPr lang="ru-RU" sz="2400" b="0" dirty="0" smtClean="0">
                <a:latin typeface="Arial Black" pitchFamily="34" charset="0"/>
              </a:rPr>
              <a:t>, </a:t>
            </a:r>
            <a:r>
              <a:rPr lang="ru-RU" sz="2400" b="0" dirty="0" smtClean="0">
                <a:latin typeface="Arial Black" pitchFamily="34" charset="0"/>
              </a:rPr>
              <a:t>                                                    становиться                                                                         пригодной </a:t>
            </a:r>
            <a:r>
              <a:rPr lang="ru-RU" sz="2400" b="0" dirty="0" smtClean="0">
                <a:latin typeface="Arial Black" pitchFamily="34" charset="0"/>
              </a:rPr>
              <a:t>для питья.</a:t>
            </a:r>
            <a:endParaRPr lang="en-US" sz="2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9824" y="31409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вода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рябина осен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013501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0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647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Пусть цветет и плодоносит рябина                                в наших садах и лесах!</a:t>
            </a:r>
            <a:endParaRPr lang="ru-RU" sz="5400" b="1" dirty="0">
              <a:ln w="900" cmpd="sng">
                <a:solidFill>
                  <a:srgbClr val="0000FF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955" y="2066889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 smtClean="0"/>
              <a:t>Рябина </a:t>
            </a:r>
            <a:r>
              <a:rPr lang="en-US" dirty="0" smtClean="0">
                <a:hlinkClick r:id="rId2"/>
              </a:rPr>
              <a:t>https://myphs.jimdo.com/2015/01/09/%D1%80%D1%8F%D0%B1%D0%B8%D0%BD%D0%B0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en-US" dirty="0"/>
          </a:p>
          <a:p>
            <a:r>
              <a:rPr lang="ru-RU" dirty="0" smtClean="0"/>
              <a:t>Изображения взяты на сайте    </a:t>
            </a:r>
            <a:r>
              <a:rPr lang="ru-RU" dirty="0" smtClean="0">
                <a:hlinkClick r:id="rId3"/>
              </a:rPr>
              <a:t>http://yandex.ru</a:t>
            </a:r>
            <a:r>
              <a:rPr lang="ru-RU" dirty="0" smtClean="0"/>
              <a:t> 	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77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5010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 В народе рябину называют птицелов, зимняя ягодка - только после заморозков рябина становится вкусной. Есть и совсем необычное название – удел быка, за  ярко-красный цвет ее ягод, на который резко </a:t>
            </a:r>
            <a:r>
              <a:rPr lang="ru-RU" sz="2800" b="0" dirty="0" smtClean="0">
                <a:latin typeface="Arial Black" pitchFamily="34" charset="0"/>
              </a:rPr>
              <a:t>реагируют ________ .</a:t>
            </a:r>
            <a:r>
              <a:rPr lang="ru-RU" sz="2800" b="0" dirty="0" smtClean="0">
                <a:latin typeface="Arial Black" pitchFamily="34" charset="0"/>
              </a:rPr>
              <a:t>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00192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быки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171400"/>
            <a:ext cx="4190454" cy="297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2849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Происхождение названия рябины поморская легенда объясняет так. Жили как-то муж с женой, и было у них двое детей. Старшая, нелюбимая дочь, была злой, завистливой и имя ей дали неласковое - </a:t>
            </a:r>
            <a:r>
              <a:rPr lang="ru-RU" sz="2800" b="0" dirty="0" err="1" smtClean="0">
                <a:latin typeface="Arial Black" pitchFamily="34" charset="0"/>
              </a:rPr>
              <a:t>Восьмуха</a:t>
            </a:r>
            <a:r>
              <a:rPr lang="ru-RU" sz="2800" b="0" dirty="0" smtClean="0">
                <a:latin typeface="Arial Black" pitchFamily="34" charset="0"/>
              </a:rPr>
              <a:t>. А младший, сынок,  был добрым, приветливым, родители звали его </a:t>
            </a:r>
            <a:r>
              <a:rPr lang="ru-RU" sz="2800" b="0" dirty="0" smtClean="0">
                <a:latin typeface="Arial Black" pitchFamily="34" charset="0"/>
              </a:rPr>
              <a:t>_________________ </a:t>
            </a:r>
            <a:r>
              <a:rPr lang="ru-RU" sz="2800" b="0" dirty="0" smtClean="0">
                <a:latin typeface="Arial Black" pitchFamily="34" charset="0"/>
              </a:rPr>
              <a:t>и души в нем не чаяли.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32040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Романушка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55776" y="-171399"/>
            <a:ext cx="3672408" cy="25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42900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Невзлюбила </a:t>
            </a:r>
            <a:r>
              <a:rPr lang="ru-RU" sz="2800" b="0" dirty="0" err="1" smtClean="0">
                <a:latin typeface="Arial Black" pitchFamily="34" charset="0"/>
              </a:rPr>
              <a:t>Восьмуха</a:t>
            </a:r>
            <a:r>
              <a:rPr lang="ru-RU" sz="2800" b="0" dirty="0" smtClean="0">
                <a:latin typeface="Arial Black" pitchFamily="34" charset="0"/>
              </a:rPr>
              <a:t> </a:t>
            </a:r>
            <a:r>
              <a:rPr lang="ru-RU" sz="2800" b="0" dirty="0" err="1" smtClean="0">
                <a:latin typeface="Arial Black" pitchFamily="34" charset="0"/>
              </a:rPr>
              <a:t>Романушку</a:t>
            </a:r>
            <a:r>
              <a:rPr lang="ru-RU" sz="2800" b="0" dirty="0" smtClean="0">
                <a:latin typeface="Arial Black" pitchFamily="34" charset="0"/>
              </a:rPr>
              <a:t> и задумала его погубить. Завела как-то ребенка в гнилое болото и утопила. Но не удалось ей сгубить его совсем. Выросло на том месте приветливое  </a:t>
            </a:r>
            <a:r>
              <a:rPr lang="ru-RU" sz="2800" b="0" dirty="0" smtClean="0">
                <a:latin typeface="Arial Black" pitchFamily="34" charset="0"/>
              </a:rPr>
              <a:t>кудрявое _________ , </a:t>
            </a:r>
            <a:r>
              <a:rPr lang="ru-RU" sz="2800" b="0" dirty="0" smtClean="0">
                <a:latin typeface="Arial Black" pitchFamily="34" charset="0"/>
              </a:rPr>
              <a:t>растет с тех пор по всей русской земле и назвали его люди ласково рябинкой.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43651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деревце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-67545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42900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Другая </a:t>
            </a:r>
            <a:r>
              <a:rPr lang="ru-RU" sz="2800" b="0" dirty="0" smtClean="0">
                <a:latin typeface="Arial Black" pitchFamily="34" charset="0"/>
              </a:rPr>
              <a:t>старинная легенда рассказывает, что рябина  появилась от большой любви.  В нее превратилась жена, у ног которой погиб ее любимый супруг. Злые люди хотели их разлучить, но  ни с помощью золота, ни с помощью власти они  этого не добились. Тогда  убили мужа, но даже </a:t>
            </a:r>
            <a:r>
              <a:rPr lang="ru-RU" sz="2800" b="0" dirty="0" smtClean="0">
                <a:latin typeface="Arial Black" pitchFamily="34" charset="0"/>
              </a:rPr>
              <a:t>_________ не </a:t>
            </a:r>
            <a:r>
              <a:rPr lang="ru-RU" sz="2800" b="0" dirty="0" smtClean="0">
                <a:latin typeface="Arial Black" pitchFamily="34" charset="0"/>
              </a:rPr>
              <a:t>разлучила их.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75856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смерть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198967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57301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Жена, поцеловав его в последний раз,  взмолилась  Богу, чтобы он не разлучал ее с любимым. В тот же миг она превратилась в рябину  на его могиле. С той поры и колышется она на ветру, и пламенеют осенью гроздья ее ягод красных, </a:t>
            </a:r>
            <a:r>
              <a:rPr lang="ru-RU" sz="2800" b="0" dirty="0" smtClean="0">
                <a:latin typeface="Arial Black" pitchFamily="34" charset="0"/>
              </a:rPr>
              <a:t>как _______ , </a:t>
            </a:r>
            <a:r>
              <a:rPr lang="ru-RU" sz="2800" b="0" dirty="0" smtClean="0">
                <a:latin typeface="Arial Black" pitchFamily="34" charset="0"/>
              </a:rPr>
              <a:t>пролитая во имя верной и негасимой любви.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11960" y="5013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кровь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27336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30689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atin typeface="Arial Black" pitchFamily="34" charset="0"/>
              </a:rPr>
              <a:t>А  согласно белорусским  преданиям, рябину создал сатана на месте пролившихся слез изгнанной из рая Евы -  в знак своей победы над человеком. Однако Господь, увидев, что листья на дереве напоминают по форме крест, забрал рябину из дьявольского сада. Потеряв власть над деревом, в отместку дьявол, чтобы нанести </a:t>
            </a:r>
            <a:r>
              <a:rPr lang="ru-RU" sz="2800" b="0" dirty="0" smtClean="0">
                <a:latin typeface="Arial Black" pitchFamily="34" charset="0"/>
              </a:rPr>
              <a:t>людям _______, </a:t>
            </a:r>
            <a:r>
              <a:rPr lang="ru-RU" sz="2800" b="0" dirty="0" smtClean="0">
                <a:latin typeface="Arial Black" pitchFamily="34" charset="0"/>
              </a:rPr>
              <a:t>сделал их горькими. 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020272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вред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-387424"/>
            <a:ext cx="2304256" cy="25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734</Words>
  <Application>Microsoft Office PowerPoint</Application>
  <PresentationFormat>Экран (4:3)</PresentationFormat>
  <Paragraphs>77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Горизонт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Учитель</cp:lastModifiedBy>
  <cp:revision>48</cp:revision>
  <dcterms:created xsi:type="dcterms:W3CDTF">2016-01-10T12:56:23Z</dcterms:created>
  <dcterms:modified xsi:type="dcterms:W3CDTF">2017-10-03T15:29:21Z</dcterms:modified>
</cp:coreProperties>
</file>