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56" r:id="rId4"/>
    <p:sldId id="257" r:id="rId5"/>
    <p:sldId id="265" r:id="rId6"/>
    <p:sldId id="258" r:id="rId7"/>
    <p:sldId id="261" r:id="rId8"/>
    <p:sldId id="259" r:id="rId9"/>
    <p:sldId id="260" r:id="rId10"/>
    <p:sldId id="269" r:id="rId11"/>
    <p:sldId id="270" r:id="rId12"/>
    <p:sldId id="272" r:id="rId13"/>
    <p:sldId id="267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5F09"/>
    <a:srgbClr val="9C304A"/>
    <a:srgbClr val="996633"/>
    <a:srgbClr val="FFFFCC"/>
    <a:srgbClr val="FFCC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666E-75DF-40B5-BDCD-7EEA9CD4EFDA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1B83-EC4D-4E48-845B-3BCACC9B1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666E-75DF-40B5-BDCD-7EEA9CD4EFDA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1B83-EC4D-4E48-845B-3BCACC9B1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666E-75DF-40B5-BDCD-7EEA9CD4EFDA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1B83-EC4D-4E48-845B-3BCACC9B1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666E-75DF-40B5-BDCD-7EEA9CD4EFDA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1B83-EC4D-4E48-845B-3BCACC9B1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666E-75DF-40B5-BDCD-7EEA9CD4EFDA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1B83-EC4D-4E48-845B-3BCACC9B1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666E-75DF-40B5-BDCD-7EEA9CD4EFDA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1B83-EC4D-4E48-845B-3BCACC9B1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666E-75DF-40B5-BDCD-7EEA9CD4EFDA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1B83-EC4D-4E48-845B-3BCACC9B1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666E-75DF-40B5-BDCD-7EEA9CD4EFDA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1B83-EC4D-4E48-845B-3BCACC9B1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666E-75DF-40B5-BDCD-7EEA9CD4EFDA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1B83-EC4D-4E48-845B-3BCACC9B1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666E-75DF-40B5-BDCD-7EEA9CD4EFDA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1B83-EC4D-4E48-845B-3BCACC9B1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666E-75DF-40B5-BDCD-7EEA9CD4EFDA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1B83-EC4D-4E48-845B-3BCACC9B1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0666E-75DF-40B5-BDCD-7EEA9CD4EFDA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61B83-EC4D-4E48-845B-3BCACC9B1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file:///F:\&#1085;&#1072;&#1096;%20&#1087;&#1088;&#1086;&#1077;&#1082;&#1090;\&#1087;&#1088;&#1086;&#1077;&#1082;&#1090;%20&#1087;&#1086;%20&#1084;&#1091;&#1079;&#1099;&#1082;&#1077;%202012%20&#1075;%20&#1058;&#1048;&#1059;&#1059;\&#1087;&#1088;&#1086;&#1077;&#1082;&#1090;%20&#1075;&#1088;&#1091;&#1087;&#1087;&#1099;%20&#1052;&#1072;&#1083;&#1080;&#1085;&#1072;-2012&#1075;\Lagernye-Pesni-&#1048;zgib-gitary-zheltoy(muzofon.com).mp3" TargetMode="Externa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85;&#1072;&#1096;%20&#1087;&#1088;&#1086;&#1077;&#1082;&#1090;\&#1087;&#1088;&#1086;&#1077;&#1082;&#1090;%20&#1087;&#1086;%20&#1084;&#1091;&#1079;&#1099;&#1082;&#1077;%202012%20&#1075;%20&#1058;&#1048;&#1059;&#1059;\&#1087;&#1088;&#1086;&#1077;&#1082;&#1090;%20&#1075;&#1088;&#1091;&#1087;&#1087;&#1099;%20&#1052;&#1072;&#1083;&#1080;&#1085;&#1072;-2012&#1075;\&#1052;&#1080;&#1090;&#1103;&#1077;&#1074;_&#1054;&#1083;&#1077;&#1075;_-_&#1048;&#1079;&#1075;&#1080;&#1073;_&#1075;&#1080;&#1090;&#1072;&#1088;&#1099;_&#1078;&#1077;&#1083;&#1090;&#1086;&#1081;__&#1052;&#1080;&#1085;&#1091;&#1089;&#1086;&#1074;&#1082;&#1072;_.mp3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85;&#1072;&#1096;%20&#1087;&#1088;&#1086;&#1077;&#1082;&#1090;\&#1087;&#1088;&#1086;&#1077;&#1082;&#1090;%20&#1087;&#1086;%20&#1084;&#1091;&#1079;&#1099;&#1082;&#1077;%202012%20&#1075;%20&#1058;&#1048;&#1059;&#1059;\&#1087;&#1088;&#1086;&#1077;&#1082;&#1090;%20&#1075;&#1088;&#1091;&#1087;&#1087;&#1099;%20&#1052;&#1072;&#1083;&#1080;&#1085;&#1072;-2012&#1075;\Aplodismenty.mp3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5"/>
          <p:cNvSpPr>
            <a:spLocks noGrp="1"/>
          </p:cNvSpPr>
          <p:nvPr>
            <p:ph type="title"/>
          </p:nvPr>
        </p:nvSpPr>
        <p:spPr>
          <a:xfrm>
            <a:off x="642910" y="1785926"/>
            <a:ext cx="8229600" cy="1143000"/>
          </a:xfrm>
          <a:noFill/>
          <a:ln w="6350">
            <a:noFill/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7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27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Рисунок 7" descr="d09a30d3ee682b074682796ce980cb854d325b85988901.jpg"/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r="1015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Прямоугольник 12"/>
          <p:cNvSpPr/>
          <p:nvPr/>
        </p:nvSpPr>
        <p:spPr>
          <a:xfrm>
            <a:off x="0" y="500042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ea typeface="Times New Roman" pitchFamily="18" charset="0"/>
                <a:cs typeface="Helvetica"/>
              </a:rPr>
              <a:t>И сама  по себе                        не играет  гитара,</a:t>
            </a:r>
            <a:endParaRPr lang="ru-RU" sz="11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ea typeface="Times New Roman" pitchFamily="18" charset="0"/>
                <a:cs typeface="Helvetica"/>
              </a:rPr>
              <a:t>А дана  человеку,                как  голос  души.            </a:t>
            </a:r>
            <a:endParaRPr lang="en-US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  <a:ea typeface="Times New Roman" pitchFamily="18" charset="0"/>
              <a:cs typeface="Helvetica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ea typeface="Times New Roman" pitchFamily="18" charset="0"/>
                <a:cs typeface="Helvetica"/>
              </a:rPr>
              <a:t>                                                       </a:t>
            </a: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  <a:ea typeface="Times New Roman" pitchFamily="18" charset="0"/>
              <a:cs typeface="Helvetica"/>
            </a:endParaRPr>
          </a:p>
          <a:p>
            <a:pPr lvl="0" indent="45085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ea typeface="Times New Roman" pitchFamily="18" charset="0"/>
                <a:cs typeface="Helvetica"/>
              </a:rPr>
              <a:t> ( Ю. Визбор) </a:t>
            </a: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 rot="21203902">
            <a:off x="255742" y="1550597"/>
            <a:ext cx="4608999" cy="47148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n w="635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Изгиб гитары желтой </a:t>
            </a:r>
          </a:p>
          <a:p>
            <a:pPr algn="ctr"/>
            <a:r>
              <a:rPr lang="ru-RU" sz="2400" b="1" i="1" dirty="0" smtClean="0">
                <a:ln w="635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 обнимаешь нежно,</a:t>
            </a:r>
            <a:br>
              <a:rPr lang="ru-RU" sz="2400" b="1" i="1" dirty="0" smtClean="0">
                <a:ln w="635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b="1" i="1" dirty="0" smtClean="0">
                <a:ln w="635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Струна осколком эха пронзит тугую высь.</a:t>
            </a:r>
            <a:br>
              <a:rPr lang="ru-RU" sz="2400" b="1" i="1" dirty="0" smtClean="0">
                <a:ln w="635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b="1" i="1" dirty="0" smtClean="0">
                <a:ln w="635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Качнется купол неба - большой и </a:t>
            </a:r>
            <a:r>
              <a:rPr lang="ru-RU" sz="2400" b="1" i="1" dirty="0" err="1" smtClean="0">
                <a:ln w="635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звездноснежный</a:t>
            </a:r>
            <a:r>
              <a:rPr lang="ru-RU" sz="2400" b="1" i="1" dirty="0" smtClean="0">
                <a:ln w="635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br>
              <a:rPr lang="ru-RU" sz="2400" b="1" i="1" dirty="0" smtClean="0">
                <a:ln w="635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b="1" i="1" dirty="0" smtClean="0">
                <a:ln w="635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здорово,</a:t>
            </a:r>
          </a:p>
          <a:p>
            <a:pPr algn="ctr"/>
            <a:r>
              <a:rPr lang="ru-RU" sz="2400" b="1" i="1" dirty="0" smtClean="0">
                <a:ln w="635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что все мы здесь </a:t>
            </a:r>
          </a:p>
          <a:p>
            <a:pPr algn="ctr"/>
            <a:r>
              <a:rPr lang="ru-RU" sz="2400" b="1" i="1" dirty="0" smtClean="0">
                <a:ln w="635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сегодня собрались!</a:t>
            </a:r>
            <a:endParaRPr lang="ru-RU" sz="2400" b="1" i="1" dirty="0">
              <a:ln w="6350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" name="Lagernye-Pesni-Иzgib-gitary-zheltoy(muzofon.com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4357686" y="5429264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6575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13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4-2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6" name="Рисунок 5" descr="C:\Documents and Settings\Администратор\Мои документы\Мои видеозаписи\Алла\Изображение 15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1143000" y="-114300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5"/>
          <p:cNvSpPr txBox="1">
            <a:spLocks/>
          </p:cNvSpPr>
          <p:nvPr/>
        </p:nvSpPr>
        <p:spPr>
          <a:xfrm>
            <a:off x="714348" y="-2143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7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БУКЛЕТ</a:t>
            </a:r>
            <a:endParaRPr kumimoji="0" lang="ru-RU" sz="21600" b="1" i="1" u="none" strike="noStrike" kern="1200" cap="none" spc="0" normalizeH="0" baseline="0" noProof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4-2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997" y="0"/>
            <a:ext cx="9072003" cy="6858000"/>
          </a:xfrm>
          <a:prstGeom prst="rect">
            <a:avLst/>
          </a:prstGeom>
        </p:spPr>
      </p:pic>
      <p:sp>
        <p:nvSpPr>
          <p:cNvPr id="7" name="Заголовок 5"/>
          <p:cNvSpPr>
            <a:spLocks noGrp="1"/>
          </p:cNvSpPr>
          <p:nvPr>
            <p:ph type="title"/>
          </p:nvPr>
        </p:nvSpPr>
        <p:spPr>
          <a:xfrm>
            <a:off x="642910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Администратор\Мои документы\Мои видеозаписи\Алла\Изображение 1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142699" y="-1143300"/>
            <a:ext cx="6858000" cy="9144601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4-2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Заголовок 5"/>
          <p:cNvSpPr>
            <a:spLocks noGrp="1"/>
          </p:cNvSpPr>
          <p:nvPr>
            <p:ph type="title"/>
          </p:nvPr>
        </p:nvSpPr>
        <p:spPr>
          <a:xfrm>
            <a:off x="642910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Список ресурсов, использованных в работе над проектом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785927"/>
            <a:ext cx="85011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Большая энциклопедия Кирилла и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Мефодия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2008, 5-е издание с изменениями и дополнениями</a:t>
            </a:r>
          </a:p>
          <a:p>
            <a:pPr>
              <a:buFontTx/>
              <a:buChar char="•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 Бирюкова С. С. Спасите наши души... (Окуджава— Высоцкий— бард-рок). Тамбов, 1990; </a:t>
            </a:r>
          </a:p>
          <a:p>
            <a:pPr>
              <a:buFontTx/>
              <a:buChar char="•"/>
            </a:pP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Зильберквит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М. А. Мир музыки: Очерк.- М.: Дет. лит.,1988.-335с.: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фотоил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. – (Библиотечная серия) .</a:t>
            </a:r>
          </a:p>
          <a:p>
            <a:pPr>
              <a:buFontTx/>
              <a:buChar char="•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Каманкина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М. В. Самодеятельная авторская песня 1950-1970-х гг.: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Автореф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. канд.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дис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. М., 1989 </a:t>
            </a:r>
          </a:p>
          <a:p>
            <a:pPr>
              <a:buFontTx/>
              <a:buChar char="•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Левин Л. И. Авторская песня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//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Эстрада в России. ХХ век. </a:t>
            </a:r>
          </a:p>
          <a:p>
            <a:pPr>
              <a:buFontTx/>
              <a:buChar char="•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Энциклопедия. - М.: "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Олма-Пресс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", 2004. </a:t>
            </a:r>
          </a:p>
          <a:p>
            <a:pPr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От костра к микрофону: Из истории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самодеят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. песни в Ленинграде. СПб., 1996;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50 российских бардов. Справочник М., 2001.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  <a:p>
            <a:pPr algn="ctr">
              <a:defRPr/>
            </a:pPr>
            <a:r>
              <a:rPr lang="ru-RU" dirty="0" smtClean="0">
                <a:solidFill>
                  <a:srgbClr val="FF3300"/>
                </a:solidFill>
              </a:rPr>
              <a:t>Программы: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VkontakteDJ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,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GoldWave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Avidemux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2.6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2900" indent="-342900"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                        Сайты: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www. Vkontakte.ru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www. images.yandex.ru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www. trava.ru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Tx/>
              <a:buChar char="•"/>
            </a:pPr>
            <a:endParaRPr lang="ru-RU" dirty="0" smtClean="0">
              <a:latin typeface="Arial" charset="0"/>
            </a:endParaRPr>
          </a:p>
          <a:p>
            <a:pPr>
              <a:buFontTx/>
              <a:buChar char="•"/>
            </a:pPr>
            <a:endParaRPr lang="en-US" dirty="0" smtClean="0">
              <a:latin typeface="Arial" charset="0"/>
            </a:endParaRPr>
          </a:p>
          <a:p>
            <a:pPr>
              <a:buFontTx/>
              <a:buChar char="•"/>
            </a:pPr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4-2-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Заголовок 5"/>
          <p:cNvSpPr>
            <a:spLocks noGrp="1"/>
          </p:cNvSpPr>
          <p:nvPr>
            <p:ph type="title"/>
          </p:nvPr>
        </p:nvSpPr>
        <p:spPr>
          <a:xfrm>
            <a:off x="642910" y="1000108"/>
            <a:ext cx="8229600" cy="47149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Администратор\Мои документы\Мои рисунки\0_5aa34_f1fab383_X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9494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9C304A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0" y="4071942"/>
            <a:ext cx="9144000" cy="35394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 отблеск от заката, костер меж сосен пляшет.</a:t>
            </a:r>
            <a:b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Ты что грустишь, бродяга? А, ну-ка, улыбнись!</a:t>
            </a:r>
            <a:b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кто-то очень близкий тебе тихонько скажет:</a:t>
            </a:r>
            <a:b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 здорово, что все мы здесь сегодня собрались!</a:t>
            </a:r>
            <a:b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9" name="Митяев_Олег_-_Изгиб_гитары_желтой__Минусовка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572528" y="6143644"/>
            <a:ext cx="304800" cy="3048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28564" y="2000240"/>
            <a:ext cx="8715436" cy="200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52400"/>
            <a:ext cx="9082118" cy="200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Изгиб гитары желтой ты обнимаешь нежно,</a:t>
            </a:r>
            <a:b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Струна осколком эха пронзит тугую высь.</a:t>
            </a:r>
            <a:b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Качнется купол неба - большой и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звездноснежный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 здорово, что все мы здесь сегодня собрались!</a:t>
            </a:r>
            <a:endParaRPr lang="ru-RU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0034" y="2143116"/>
            <a:ext cx="864396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все же с болью в горле мы тех сегодня вспомним,</a:t>
            </a:r>
            <a:b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Чьи имена, как раны, на сердце запеклись,-</a:t>
            </a:r>
            <a:b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Мечтами их и песнями мы каждый вздох наполним.</a:t>
            </a:r>
            <a:b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 здорово, что все мы здесь сегодня собрались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2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Documents and Settings\Администратор\Мои документы\Downloads\37429994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040149" cy="6858000"/>
          </a:xfrm>
          <a:prstGeom prst="rect">
            <a:avLst/>
          </a:prstGeom>
          <a:noFill/>
        </p:spPr>
      </p:pic>
      <p:pic>
        <p:nvPicPr>
          <p:cNvPr id="5" name="Picture 3" descr="C:\Documents and Settings\Администратор\Мои документы\Мои рисунки\fc4a1b028f2918f4f4c050cc86d6865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39545">
            <a:off x="6623720" y="4956736"/>
            <a:ext cx="2196752" cy="1657199"/>
          </a:xfrm>
          <a:prstGeom prst="rect">
            <a:avLst/>
          </a:prstGeom>
          <a:noFill/>
        </p:spPr>
      </p:pic>
      <p:pic>
        <p:nvPicPr>
          <p:cNvPr id="6" name="Aplodisment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532440" y="6093296"/>
            <a:ext cx="304800" cy="304800"/>
          </a:xfrm>
          <a:prstGeom prst="rect">
            <a:avLst/>
          </a:prstGeom>
        </p:spPr>
      </p:pic>
      <p:sp>
        <p:nvSpPr>
          <p:cNvPr id="7" name="Заголовок 5"/>
          <p:cNvSpPr txBox="1">
            <a:spLocks/>
          </p:cNvSpPr>
          <p:nvPr/>
        </p:nvSpPr>
        <p:spPr>
          <a:xfrm rot="21107865">
            <a:off x="271649" y="1664823"/>
            <a:ext cx="8749281" cy="235259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6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СПАСИБО ЗА ВНИМАНИЕ!!!</a:t>
            </a:r>
            <a:endParaRPr kumimoji="0" lang="ru-RU" sz="9600" b="1" i="0" u="none" strike="noStrike" kern="120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4-2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Заголовок 5"/>
          <p:cNvSpPr>
            <a:spLocks noGrp="1"/>
          </p:cNvSpPr>
          <p:nvPr>
            <p:ph type="title"/>
          </p:nvPr>
        </p:nvSpPr>
        <p:spPr>
          <a:xfrm>
            <a:off x="642910" y="1785926"/>
            <a:ext cx="8229600" cy="1143000"/>
          </a:xfrm>
          <a:noFill/>
          <a:ln w="6350">
            <a:noFill/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100" b="1" spc="50" dirty="0" smtClean="0">
                <a:ln w="1905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Проект по музыке</a:t>
            </a:r>
            <a:r>
              <a:rPr lang="ru-RU" sz="27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ru-RU" sz="27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Sans Unicode" pitchFamily="34" charset="0"/>
                <a:cs typeface="Lucida Sans Unicode" pitchFamily="34" charset="0"/>
              </a:rPr>
              <a:t>«</a:t>
            </a:r>
            <a:r>
              <a:rPr lang="ru-RU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Sans Unicode" pitchFamily="34" charset="0"/>
                <a:cs typeface="Lucida Sans Unicode" pitchFamily="34" charset="0"/>
              </a:rPr>
              <a:t>Авторская песня как средство</a:t>
            </a:r>
            <a:r>
              <a:rPr lang="en-US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Sans Unicode" pitchFamily="34" charset="0"/>
                <a:cs typeface="Lucida Sans Unicode" pitchFamily="34" charset="0"/>
              </a:rPr>
              <a:t/>
            </a:r>
            <a:br>
              <a:rPr lang="en-US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Sans Unicode" pitchFamily="34" charset="0"/>
                <a:cs typeface="Lucida Sans Unicode" pitchFamily="34" charset="0"/>
              </a:rPr>
            </a:br>
            <a:r>
              <a:rPr lang="ru-RU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Sans Unicode" pitchFamily="34" charset="0"/>
                <a:cs typeface="Lucida Sans Unicode" pitchFamily="34" charset="0"/>
              </a:rPr>
              <a:t> духовно-нравственного </a:t>
            </a:r>
            <a:br>
              <a:rPr lang="ru-RU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Sans Unicode" pitchFamily="34" charset="0"/>
                <a:cs typeface="Lucida Sans Unicode" pitchFamily="34" charset="0"/>
              </a:rPr>
            </a:br>
            <a:r>
              <a:rPr lang="ru-RU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Sans Unicode" pitchFamily="34" charset="0"/>
                <a:cs typeface="Lucida Sans Unicode" pitchFamily="34" charset="0"/>
              </a:rPr>
              <a:t>развития</a:t>
            </a:r>
            <a:r>
              <a:rPr lang="en-US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ru-RU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Sans Unicode" pitchFamily="34" charset="0"/>
                <a:cs typeface="Lucida Sans Unicode" pitchFamily="34" charset="0"/>
              </a:rPr>
              <a:t> и воспитания </a:t>
            </a:r>
            <a:br>
              <a:rPr lang="ru-RU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Sans Unicode" pitchFamily="34" charset="0"/>
                <a:cs typeface="Lucida Sans Unicode" pitchFamily="34" charset="0"/>
              </a:rPr>
            </a:br>
            <a:r>
              <a:rPr lang="ru-RU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Sans Unicode" pitchFamily="34" charset="0"/>
                <a:cs typeface="Lucida Sans Unicode" pitchFamily="34" charset="0"/>
              </a:rPr>
              <a:t>учащихся»</a:t>
            </a:r>
            <a:r>
              <a:rPr lang="en-US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Sans Unicode" pitchFamily="34" charset="0"/>
                <a:cs typeface="Lucida Sans Unicode" pitchFamily="34" charset="0"/>
              </a:rPr>
              <a:t/>
            </a:r>
            <a:br>
              <a:rPr lang="en-US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Sans Unicode" pitchFamily="34" charset="0"/>
                <a:cs typeface="Lucida Sans Unicode" pitchFamily="34" charset="0"/>
              </a:rPr>
            </a:br>
            <a:r>
              <a:rPr lang="ru-RU" sz="3100" dirty="0" smtClean="0">
                <a:latin typeface="Lucida Sans Unicode" pitchFamily="34" charset="0"/>
                <a:cs typeface="Lucida Sans Unicode" pitchFamily="34" charset="0"/>
              </a:rPr>
              <a:t/>
            </a:r>
            <a:br>
              <a:rPr lang="ru-RU" sz="3100" dirty="0" smtClean="0">
                <a:latin typeface="Lucida Sans Unicode" pitchFamily="34" charset="0"/>
                <a:cs typeface="Lucida Sans Unicode" pitchFamily="34" charset="0"/>
              </a:rPr>
            </a:br>
            <a: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Авторы проекта:</a:t>
            </a:r>
            <a:b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7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Руснак</a:t>
            </a:r>
            <a: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Ирина  Валерьевна</a:t>
            </a:r>
            <a:b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Федотова Надежда Николаевна </a:t>
            </a:r>
            <a:b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Хомутова Наталья Владимировна </a:t>
            </a:r>
            <a:b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7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Шарипова</a:t>
            </a:r>
            <a: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Людмила Сергеевна</a:t>
            </a:r>
            <a:b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2012 г</a:t>
            </a:r>
            <a:b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7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27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Рисунок 7" descr="d09a30d3ee682b074682796ce980cb854d325b85988901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072330" y="4286477"/>
            <a:ext cx="2210930" cy="2214358"/>
          </a:xfrm>
          <a:prstGeom prst="ellipse">
            <a:avLst/>
          </a:prstGeom>
          <a:ln w="63500" cap="rnd">
            <a:solidFill>
              <a:schemeClr val="accent6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4-2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Заголовок 5"/>
          <p:cNvSpPr>
            <a:spLocks noGrp="1"/>
          </p:cNvSpPr>
          <p:nvPr>
            <p:ph type="title"/>
          </p:nvPr>
        </p:nvSpPr>
        <p:spPr>
          <a:xfrm>
            <a:off x="2571736" y="428604"/>
            <a:ext cx="6000792" cy="4000528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Проблема:</a:t>
            </a:r>
            <a:br>
              <a:rPr lang="ru-RU" sz="4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  многолетним наблюдениям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педагогов  </a:t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современных учащихся-подростков  заметно снизился  уровень </a:t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музыкальной культуры  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7" name="Picture 3" descr="C:\Documents and Settings\Администратор\Local Settings\Temporary Internet Files\Content.IE5\OPQRSTUV\MP90043940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214290"/>
            <a:ext cx="2857520" cy="31432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Заголовок 5"/>
          <p:cNvSpPr txBox="1">
            <a:spLocks/>
          </p:cNvSpPr>
          <p:nvPr/>
        </p:nvSpPr>
        <p:spPr>
          <a:xfrm>
            <a:off x="-2857552" y="24288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</a:t>
            </a:r>
          </a:p>
        </p:txBody>
      </p:sp>
      <p:sp>
        <p:nvSpPr>
          <p:cNvPr id="11" name="Заголовок 5"/>
          <p:cNvSpPr txBox="1">
            <a:spLocks/>
          </p:cNvSpPr>
          <p:nvPr/>
        </p:nvSpPr>
        <p:spPr>
          <a:xfrm>
            <a:off x="642910" y="450057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9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        </a:t>
            </a:r>
            <a:endParaRPr kumimoji="0" lang="ru-RU" sz="4400" b="1" i="0" u="none" strike="noStrike" kern="120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5"/>
          <p:cNvSpPr txBox="1">
            <a:spLocks/>
          </p:cNvSpPr>
          <p:nvPr/>
        </p:nvSpPr>
        <p:spPr>
          <a:xfrm>
            <a:off x="2857488" y="3214686"/>
            <a:ext cx="60150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9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        </a:t>
            </a:r>
            <a:endParaRPr kumimoji="0" lang="ru-RU" sz="4400" b="1" i="0" u="none" strike="noStrike" kern="120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4-2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Заголовок 5"/>
          <p:cNvSpPr>
            <a:spLocks noGrp="1"/>
          </p:cNvSpPr>
          <p:nvPr>
            <p:ph type="title"/>
          </p:nvPr>
        </p:nvSpPr>
        <p:spPr>
          <a:xfrm>
            <a:off x="571472" y="1500174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Цель проекта: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способствовать повышению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уровня музыкальной культуры , духовности  у  современных учащихся-подростков через жанр авторской песни  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357158" y="235743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4-2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Заголовок 5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586790" cy="1143000"/>
          </a:xfrm>
          <a:ln>
            <a:noFill/>
          </a:ln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5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Задачи: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5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*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познакомить учащихся с жанром  </a:t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авторской песни</a:t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*показать ее духовно – нравственный потенциал , заключенный в единстве </a:t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поэзии и музыки</a:t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*организовать выполнение творческих работ по теме </a:t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-571536" y="235743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5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50006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План работы над проектом 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439630"/>
          <a:ext cx="9144000" cy="701911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28826"/>
                <a:gridCol w="1563336"/>
                <a:gridCol w="1843549"/>
                <a:gridCol w="1843549"/>
                <a:gridCol w="2064740"/>
              </a:tblGrid>
              <a:tr h="5729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мероприятия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временные рамки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участники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УУД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инструментарий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356984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Подготовительный этап:</a:t>
                      </a:r>
                    </a:p>
                    <a:p>
                      <a:r>
                        <a:rPr lang="ru-RU" sz="1200" b="0" dirty="0" smtClean="0"/>
                        <a:t>Введение в тему «Авторская песня»</a:t>
                      </a:r>
                    </a:p>
                    <a:p>
                      <a:r>
                        <a:rPr lang="ru-RU" sz="1200" b="0" dirty="0" smtClean="0"/>
                        <a:t>Выбор и  обсуждение  темы</a:t>
                      </a:r>
                      <a:r>
                        <a:rPr lang="ru-RU" sz="1200" b="0" baseline="0" dirty="0" smtClean="0"/>
                        <a:t> творческого задания.</a:t>
                      </a:r>
                    </a:p>
                    <a:p>
                      <a:r>
                        <a:rPr lang="ru-RU" sz="1200" b="0" dirty="0" smtClean="0"/>
                        <a:t>Распределение учащихся по группам.</a:t>
                      </a:r>
                    </a:p>
                    <a:p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2</a:t>
                      </a:r>
                      <a:r>
                        <a:rPr lang="ru-RU" sz="1200" baseline="0" dirty="0" smtClean="0"/>
                        <a:t> недели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 (2 урока)</a:t>
                      </a:r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Учитель,</a:t>
                      </a:r>
                    </a:p>
                    <a:p>
                      <a:pPr algn="ctr"/>
                      <a:r>
                        <a:rPr lang="ru-RU" sz="1200" dirty="0" smtClean="0"/>
                        <a:t>учащиеся </a:t>
                      </a:r>
                      <a:r>
                        <a:rPr lang="ru-RU" sz="1200" baseline="0" dirty="0" smtClean="0"/>
                        <a:t> 8 классов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err="1" smtClean="0"/>
                        <a:t>Коммуникативные-</a:t>
                      </a:r>
                      <a:r>
                        <a:rPr lang="ru-RU" sz="1200" dirty="0" err="1" smtClean="0"/>
                        <a:t>умение</a:t>
                      </a:r>
                      <a:r>
                        <a:rPr lang="ru-RU" sz="1200" dirty="0" smtClean="0"/>
                        <a:t> работать в группах, планирование сотрудничества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789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Основной этап: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/>
                        <a:t>Сбор материала</a:t>
                      </a:r>
                      <a:r>
                        <a:rPr lang="ru-RU" sz="1200" b="0" baseline="0" dirty="0" smtClean="0"/>
                        <a:t> к творческим работам.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baseline="0" dirty="0" smtClean="0"/>
                    </a:p>
                    <a:p>
                      <a:r>
                        <a:rPr lang="ru-RU" sz="1200" b="0" baseline="0" dirty="0" smtClean="0"/>
                        <a:t>Отбор материала для</a:t>
                      </a:r>
                    </a:p>
                    <a:p>
                      <a:r>
                        <a:rPr lang="ru-RU" sz="1200" b="0" baseline="0" dirty="0" smtClean="0"/>
                        <a:t>буклета. </a:t>
                      </a:r>
                    </a:p>
                    <a:p>
                      <a:endParaRPr lang="ru-RU" sz="1200" b="0" baseline="0" dirty="0" smtClean="0"/>
                    </a:p>
                    <a:p>
                      <a:r>
                        <a:rPr lang="ru-RU" sz="1200" b="0" dirty="0" smtClean="0"/>
                        <a:t>Работа</a:t>
                      </a:r>
                      <a:r>
                        <a:rPr lang="ru-RU" sz="1200" b="0" baseline="0" dirty="0" smtClean="0"/>
                        <a:t> в группах над</a:t>
                      </a:r>
                    </a:p>
                    <a:p>
                      <a:r>
                        <a:rPr lang="ru-RU" sz="1200" b="0" baseline="0" dirty="0" smtClean="0"/>
                        <a:t>презентациями.</a:t>
                      </a:r>
                    </a:p>
                    <a:p>
                      <a:endParaRPr lang="ru-RU" sz="1200" b="0" baseline="0" dirty="0" smtClean="0"/>
                    </a:p>
                    <a:p>
                      <a:r>
                        <a:rPr lang="ru-RU" sz="1200" b="0" baseline="0" dirty="0" smtClean="0"/>
                        <a:t>Обучение учащихся работе  в программе </a:t>
                      </a:r>
                    </a:p>
                    <a:p>
                      <a:r>
                        <a:rPr lang="ru-RU" sz="1200" b="0" baseline="0" dirty="0" smtClean="0"/>
                        <a:t>«</a:t>
                      </a:r>
                      <a:r>
                        <a:rPr lang="en-US" sz="1200" b="0" baseline="0" dirty="0" smtClean="0"/>
                        <a:t>Publisher</a:t>
                      </a:r>
                      <a:r>
                        <a:rPr lang="ru-RU" sz="1200" b="0" baseline="0" dirty="0" smtClean="0"/>
                        <a:t>».</a:t>
                      </a:r>
                    </a:p>
                    <a:p>
                      <a:endParaRPr lang="ru-RU" sz="1200" b="0" baseline="0" dirty="0" smtClean="0"/>
                    </a:p>
                    <a:p>
                      <a:r>
                        <a:rPr lang="ru-RU" sz="1200" b="0" baseline="0" dirty="0" smtClean="0"/>
                        <a:t>Печать буклета.</a:t>
                      </a:r>
                    </a:p>
                    <a:p>
                      <a:endParaRPr lang="ru-RU" sz="1200" b="0" baseline="0" dirty="0" smtClean="0"/>
                    </a:p>
                    <a:p>
                      <a:r>
                        <a:rPr lang="ru-RU" sz="1200" b="0" dirty="0" smtClean="0"/>
                        <a:t>Показ творческих работ</a:t>
                      </a:r>
                    </a:p>
                    <a:p>
                      <a:r>
                        <a:rPr lang="ru-RU" sz="1200" b="0" dirty="0" smtClean="0"/>
                        <a:t>на уроке .</a:t>
                      </a:r>
                      <a:endParaRPr lang="ru-RU" sz="1200" b="0" baseline="0" dirty="0" smtClean="0"/>
                    </a:p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В течение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месяца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(внеурочная деятельность)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Учащиеся </a:t>
                      </a:r>
                      <a:r>
                        <a:rPr lang="ru-RU" sz="1200" baseline="0" dirty="0" smtClean="0"/>
                        <a:t> 8 классов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Учитель информатики, учитель музыки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Познавательные-</a:t>
                      </a:r>
                    </a:p>
                    <a:p>
                      <a:r>
                        <a:rPr lang="ru-RU" sz="1200" dirty="0" smtClean="0"/>
                        <a:t>работа с различными</a:t>
                      </a:r>
                    </a:p>
                    <a:p>
                      <a:r>
                        <a:rPr lang="ru-RU" sz="1200" dirty="0" smtClean="0"/>
                        <a:t>источниками</a:t>
                      </a:r>
                      <a:r>
                        <a:rPr lang="ru-RU" sz="1200" baseline="0" dirty="0" smtClean="0"/>
                        <a:t> информации</a:t>
                      </a:r>
                    </a:p>
                    <a:p>
                      <a:r>
                        <a:rPr lang="ru-RU" sz="1400" b="1" dirty="0" err="1" smtClean="0"/>
                        <a:t>Коммуникативные-</a:t>
                      </a:r>
                      <a:r>
                        <a:rPr lang="ru-RU" sz="1200" dirty="0" err="1" smtClean="0"/>
                        <a:t>сотрудничесво,согла</a:t>
                      </a:r>
                      <a:r>
                        <a:rPr lang="ru-RU" sz="1200" dirty="0" smtClean="0"/>
                        <a:t>-</a:t>
                      </a:r>
                    </a:p>
                    <a:p>
                      <a:r>
                        <a:rPr lang="ru-RU" sz="1200" dirty="0" smtClean="0"/>
                        <a:t>сование   действий</a:t>
                      </a:r>
                    </a:p>
                    <a:p>
                      <a:r>
                        <a:rPr lang="ru-RU" sz="1400" b="1" dirty="0" err="1" smtClean="0"/>
                        <a:t>Регулятивные-</a:t>
                      </a:r>
                      <a:r>
                        <a:rPr lang="ru-RU" sz="1200" dirty="0" err="1" smtClean="0"/>
                        <a:t>планирование</a:t>
                      </a:r>
                      <a:r>
                        <a:rPr lang="ru-RU" sz="1200" dirty="0" smtClean="0"/>
                        <a:t>, </a:t>
                      </a:r>
                      <a:r>
                        <a:rPr lang="ru-RU" sz="1200" dirty="0" err="1" smtClean="0"/>
                        <a:t>целеполагание</a:t>
                      </a:r>
                      <a:r>
                        <a:rPr lang="ru-RU" sz="1200" dirty="0" smtClean="0"/>
                        <a:t>,</a:t>
                      </a:r>
                    </a:p>
                    <a:p>
                      <a:r>
                        <a:rPr lang="ru-RU" sz="1200" dirty="0" smtClean="0"/>
                        <a:t>прогнозирование,</a:t>
                      </a:r>
                    </a:p>
                    <a:p>
                      <a:r>
                        <a:rPr lang="ru-RU" sz="1200" dirty="0" smtClean="0"/>
                        <a:t>контроль, оценка</a:t>
                      </a:r>
                    </a:p>
                    <a:p>
                      <a:r>
                        <a:rPr lang="ru-RU" sz="1400" b="1" dirty="0" err="1" smtClean="0"/>
                        <a:t>Личностные</a:t>
                      </a:r>
                      <a:r>
                        <a:rPr lang="ru-RU" sz="1200" b="1" dirty="0" err="1" smtClean="0"/>
                        <a:t>-</a:t>
                      </a:r>
                      <a:r>
                        <a:rPr lang="ru-RU" sz="1200" dirty="0" err="1" smtClean="0"/>
                        <a:t>самоопределние</a:t>
                      </a:r>
                      <a:r>
                        <a:rPr lang="ru-RU" sz="1200" dirty="0" smtClean="0"/>
                        <a:t>,</a:t>
                      </a:r>
                    </a:p>
                    <a:p>
                      <a:r>
                        <a:rPr lang="ru-RU" sz="1200" dirty="0" smtClean="0"/>
                        <a:t>Нравственно-ценностные ориентации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интернет ресурсы, ПК,</a:t>
                      </a:r>
                    </a:p>
                    <a:p>
                      <a:r>
                        <a:rPr lang="ru-RU" sz="1400" dirty="0" err="1" smtClean="0"/>
                        <a:t>мультимедийные</a:t>
                      </a:r>
                      <a:r>
                        <a:rPr lang="ru-RU" sz="1400" dirty="0" smtClean="0"/>
                        <a:t> средства,</a:t>
                      </a:r>
                    </a:p>
                    <a:p>
                      <a:r>
                        <a:rPr lang="ru-RU" sz="1400" dirty="0" smtClean="0"/>
                        <a:t>Энциклопедическая</a:t>
                      </a:r>
                    </a:p>
                    <a:p>
                      <a:r>
                        <a:rPr lang="ru-RU" sz="1400" dirty="0" smtClean="0"/>
                        <a:t>литература по искусству,</a:t>
                      </a:r>
                      <a:r>
                        <a:rPr lang="ru-RU" sz="1400" baseline="0" dirty="0" smtClean="0"/>
                        <a:t> видео и фото материалы</a:t>
                      </a:r>
                      <a:endParaRPr lang="ru-RU" sz="14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023702"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4-2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Заголовок 5"/>
          <p:cNvSpPr>
            <a:spLocks noGrp="1"/>
          </p:cNvSpPr>
          <p:nvPr>
            <p:ph type="title"/>
          </p:nvPr>
        </p:nvSpPr>
        <p:spPr>
          <a:xfrm>
            <a:off x="642910" y="100010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1" y="857232"/>
          <a:ext cx="9144001" cy="128181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28826"/>
                <a:gridCol w="1563337"/>
                <a:gridCol w="1843549"/>
                <a:gridCol w="1843549"/>
                <a:gridCol w="2064740"/>
              </a:tblGrid>
              <a:tr h="128181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Заключительный этап:</a:t>
                      </a:r>
                    </a:p>
                    <a:p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Презентация  буклета,</a:t>
                      </a:r>
                    </a:p>
                    <a:p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подведение  итогов .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Выводы</a:t>
                      </a:r>
                      <a:endParaRPr lang="ru-RU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1 неделя (1 урок)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Учитель музыки ,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учащиеся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8 классов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Регулятивные-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контроль в форме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рефлексии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интернет ресурсы, ПК,</a:t>
                      </a:r>
                    </a:p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мультимедийные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средства,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 аудио и видео записи.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214290"/>
          <a:ext cx="9144000" cy="579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28826"/>
                <a:gridCol w="1563336"/>
                <a:gridCol w="1843549"/>
                <a:gridCol w="1843549"/>
                <a:gridCol w="2064740"/>
              </a:tblGrid>
              <a:tr h="47809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мероприятия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временные рамки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участники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УУД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инструментарий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4-2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Заголовок 5"/>
          <p:cNvSpPr>
            <a:spLocks noGrp="1"/>
          </p:cNvSpPr>
          <p:nvPr>
            <p:ph type="title"/>
          </p:nvPr>
        </p:nvSpPr>
        <p:spPr>
          <a:xfrm>
            <a:off x="714348" y="135729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Результаты: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*у учащихся  повысился интерес к данной теме</a:t>
            </a:r>
            <a:br>
              <a:rPr lang="ru-RU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*увеличилось  число   желающих  научиться петь и      играть на гитаре</a:t>
            </a:r>
            <a:br>
              <a:rPr lang="ru-RU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*изменился  репертуар  прослушиваемой  музыки</a:t>
            </a:r>
            <a:br>
              <a:rPr lang="ru-RU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*расширился  кругозор</a:t>
            </a:r>
            <a:br>
              <a:rPr lang="ru-RU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*духовно-нравственное развитие  стало актуальным  для  учащихся</a:t>
            </a:r>
            <a:br>
              <a:rPr lang="ru-RU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097" name="Picture 1" descr="C:\Documents and Settings\Администратор\Мои документы\Мои рисунки\s800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176270" y="3498725"/>
            <a:ext cx="1967730" cy="33592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4-2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Заголовок 5"/>
          <p:cNvSpPr>
            <a:spLocks noGrp="1"/>
          </p:cNvSpPr>
          <p:nvPr>
            <p:ph type="title"/>
          </p:nvPr>
        </p:nvSpPr>
        <p:spPr>
          <a:xfrm>
            <a:off x="642910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ПРИЛОЖЕНИЕ: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Творческие работы</a:t>
            </a:r>
            <a:br>
              <a:rPr lang="ru-RU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Фотоматериалы</a:t>
            </a:r>
            <a:br>
              <a:rPr lang="ru-RU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План-конспект  урока</a:t>
            </a:r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Буклет</a:t>
            </a:r>
            <a:endParaRPr lang="ru-RU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5.3|43.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248</Words>
  <Application>Microsoft Office PowerPoint</Application>
  <PresentationFormat>Экран (4:3)</PresentationFormat>
  <Paragraphs>120</Paragraphs>
  <Slides>14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  </vt:lpstr>
      <vt:lpstr>       Проект по музыке «Авторская песня как средство  духовно-нравственного  развития  и воспитания  учащихся»  Авторы проекта:  Руснак  Ирина  Валерьевна  Федотова Надежда Николаевна   Хомутова Наталья Владимировна  Шарипова Людмила Сергеевна    2012 г   </vt:lpstr>
      <vt:lpstr>Проблема: по  многолетним наблюдениям педагогов   у современных учащихся-подростков  заметно снизился  уровень  музыкальной культуры  </vt:lpstr>
      <vt:lpstr>      Цель проекта:  - способствовать повышению уровня музыкальной культуры , духовности  у  современных учащихся-подростков через жанр авторской песни     </vt:lpstr>
      <vt:lpstr>                                                           Задачи: *познакомить учащихся с жанром      авторской песни *показать ее духовно – нравственный потенциал , заключенный в единстве  поэзии и музыки *организовать выполнение творческих работ по теме    </vt:lpstr>
      <vt:lpstr>План работы над проектом </vt:lpstr>
      <vt:lpstr>Слайд 7</vt:lpstr>
      <vt:lpstr>                                                            Результаты: *у учащихся  повысился интерес к данной теме *увеличилось  число   желающих  научиться петь и      играть на гитаре *изменился  репертуар  прослушиваемой  музыки *расширился  кругозор *духовно-нравственное развитие  стало актуальным  для  учащихся   </vt:lpstr>
      <vt:lpstr>    ПРИЛОЖЕНИЕ:  Творческие работы Фотоматериалы План-конспект  урока Буклет</vt:lpstr>
      <vt:lpstr>   </vt:lpstr>
      <vt:lpstr>   </vt:lpstr>
      <vt:lpstr>  Список ресурсов, использованных в работе над проектом   </vt:lpstr>
      <vt:lpstr>      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Людмилка</cp:lastModifiedBy>
  <cp:revision>65</cp:revision>
  <dcterms:created xsi:type="dcterms:W3CDTF">2012-09-18T20:41:21Z</dcterms:created>
  <dcterms:modified xsi:type="dcterms:W3CDTF">2014-02-25T20:14:12Z</dcterms:modified>
</cp:coreProperties>
</file>