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2" r:id="rId4"/>
    <p:sldId id="273" r:id="rId5"/>
    <p:sldId id="274" r:id="rId6"/>
    <p:sldId id="276" r:id="rId7"/>
    <p:sldId id="277" r:id="rId8"/>
    <p:sldId id="281" r:id="rId9"/>
    <p:sldId id="283" r:id="rId10"/>
    <p:sldId id="284" r:id="rId11"/>
    <p:sldId id="285" r:id="rId12"/>
    <p:sldId id="286" r:id="rId13"/>
    <p:sldId id="287" r:id="rId14"/>
    <p:sldId id="290" r:id="rId15"/>
    <p:sldId id="292" r:id="rId16"/>
    <p:sldId id="260" r:id="rId17"/>
    <p:sldId id="261" r:id="rId18"/>
    <p:sldId id="263" r:id="rId19"/>
    <p:sldId id="265" r:id="rId20"/>
    <p:sldId id="266" r:id="rId21"/>
    <p:sldId id="29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8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FFE-82D7-4D2E-9164-A2AB74DAEF3B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A10D-BEDF-438C-8FB1-8798686B23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042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FFE-82D7-4D2E-9164-A2AB74DAEF3B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A10D-BEDF-438C-8FB1-8798686B23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614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FFE-82D7-4D2E-9164-A2AB74DAEF3B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A10D-BEDF-438C-8FB1-8798686B23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12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FFE-82D7-4D2E-9164-A2AB74DAEF3B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A10D-BEDF-438C-8FB1-8798686B23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773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FFE-82D7-4D2E-9164-A2AB74DAEF3B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A10D-BEDF-438C-8FB1-8798686B23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352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FFE-82D7-4D2E-9164-A2AB74DAEF3B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A10D-BEDF-438C-8FB1-8798686B23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838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FFE-82D7-4D2E-9164-A2AB74DAEF3B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A10D-BEDF-438C-8FB1-8798686B23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68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FFE-82D7-4D2E-9164-A2AB74DAEF3B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A10D-BEDF-438C-8FB1-8798686B23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079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FFE-82D7-4D2E-9164-A2AB74DAEF3B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A10D-BEDF-438C-8FB1-8798686B23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09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FFE-82D7-4D2E-9164-A2AB74DAEF3B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A10D-BEDF-438C-8FB1-8798686B23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038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FFE-82D7-4D2E-9164-A2AB74DAEF3B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A10D-BEDF-438C-8FB1-8798686B23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059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3CFFE-82D7-4D2E-9164-A2AB74DAEF3B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DA10D-BEDF-438C-8FB1-8798686B23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015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299" y="3120229"/>
            <a:ext cx="10515600" cy="1325563"/>
          </a:xfrm>
        </p:spPr>
        <p:txBody>
          <a:bodyPr/>
          <a:lstStyle/>
          <a:p>
            <a:endParaRPr lang="ru-RU" altLang="ru-RU" sz="3600" b="1" i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480" y="4285138"/>
            <a:ext cx="10243820" cy="233156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latin typeface="Comic Sans MS" panose="030F0702030302020204" pitchFamily="66" charset="0"/>
              </a:rPr>
              <a:t>                             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                Материал 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подготовила: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latin typeface="Comic Sans MS" panose="030F0702030302020204" pitchFamily="66" charset="0"/>
              </a:rPr>
              <a:t>                       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             Трифонова 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Людмила Петровна,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latin typeface="Comic Sans MS" panose="030F0702030302020204" pitchFamily="66" charset="0"/>
              </a:rPr>
              <a:t>                            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                 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учитель ИЗО, МХК,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latin typeface="Comic Sans MS" panose="030F0702030302020204" pitchFamily="66" charset="0"/>
              </a:rPr>
              <a:t>                           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                МБОУ </a:t>
            </a:r>
            <a:r>
              <a:rPr lang="ru-RU" altLang="ru-RU" sz="2400" b="1" dirty="0" err="1" smtClean="0">
                <a:latin typeface="Comic Sans MS" panose="030F0702030302020204" pitchFamily="66" charset="0"/>
              </a:rPr>
              <a:t>Арефинская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  СОШ,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latin typeface="Comic Sans MS" panose="030F0702030302020204" pitchFamily="66" charset="0"/>
              </a:rPr>
              <a:t>                            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                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Нижегородская область.</a:t>
            </a:r>
            <a:endParaRPr lang="ru-RU" altLang="ru-RU" sz="2400" b="1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ru-RU" altLang="ru-RU" sz="24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ru-RU" altLang="ru-RU" dirty="0">
              <a:latin typeface="Comic Sans MS" panose="030F0702030302020204" pitchFamily="66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465128" y="3783011"/>
            <a:ext cx="7993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36320" y="1639054"/>
            <a:ext cx="94335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i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Франческо</a:t>
            </a:r>
            <a:r>
              <a:rPr lang="ru-RU" altLang="ru-RU" sz="5400" b="1" i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5400" b="1" i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Бартоломео</a:t>
            </a:r>
            <a:r>
              <a:rPr lang="ru-RU" altLang="ru-RU" sz="5400" b="1" i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Растрелли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7901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Работая над сооружением Смольного монастыря в декабре 1745 года, Растрелли получает новое приказание императрицы Елизаветы Петровны - активизировать сооружение Верхних палат в Петергофе.</a:t>
            </a:r>
          </a:p>
        </p:txBody>
      </p:sp>
      <p:pic>
        <p:nvPicPr>
          <p:cNvPr id="5" name="Содержимое 4" descr="3_128324446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981200" y="1916833"/>
            <a:ext cx="4038600" cy="3960439"/>
          </a:xfrm>
        </p:spPr>
      </p:pic>
      <p:pic>
        <p:nvPicPr>
          <p:cNvPr id="6" name="Содержимое 5" descr="382c25a63db4bc8bc3170d6fc39c4184_full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172200" y="2276872"/>
            <a:ext cx="4244280" cy="3168352"/>
          </a:xfrm>
        </p:spPr>
      </p:pic>
    </p:spTree>
    <p:extLst>
      <p:ext uri="{BB962C8B-B14F-4D97-AF65-F5344CB8AC3E}">
        <p14:creationId xmlns="" xmlns:p14="http://schemas.microsoft.com/office/powerpoint/2010/main" val="2299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5160" cy="1325563"/>
          </a:xfrm>
        </p:spPr>
        <p:txBody>
          <a:bodyPr>
            <a:normAutofit/>
          </a:bodyPr>
          <a:lstStyle/>
          <a:p>
            <a:r>
              <a:rPr lang="ru-RU" sz="2000" b="1" dirty="0"/>
              <a:t>15 июня 1752 года Елизавета Петровна впервой устроила в обновленном Петергофском дворце прием. Присутствовавшие на нем придворные и приглашенные гости были в восторге от внешнего великолепия и внутреннего убранства дворца.</a:t>
            </a:r>
          </a:p>
        </p:txBody>
      </p:sp>
      <p:pic>
        <p:nvPicPr>
          <p:cNvPr id="5" name="Содержимое 4" descr="0_76701_22104732_XL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75520" y="1772816"/>
            <a:ext cx="4320480" cy="3816424"/>
          </a:xfrm>
        </p:spPr>
      </p:pic>
      <p:pic>
        <p:nvPicPr>
          <p:cNvPr id="6" name="Содержимое 5" descr="img-102-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240016" y="1556792"/>
            <a:ext cx="4176464" cy="4176464"/>
          </a:xfrm>
        </p:spPr>
      </p:pic>
    </p:spTree>
    <p:extLst>
      <p:ext uri="{BB962C8B-B14F-4D97-AF65-F5344CB8AC3E}">
        <p14:creationId xmlns="" xmlns:p14="http://schemas.microsoft.com/office/powerpoint/2010/main" val="4888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Но Петергофский дворец служил как бы подготовкой к значительно больше значительному и цельному произведению зодчего - Большому (Екатерининскому) дворцу Царского Села. Работы Растрелли в Царском Селе начались в 1748 году.</a:t>
            </a:r>
          </a:p>
        </p:txBody>
      </p:sp>
      <p:pic>
        <p:nvPicPr>
          <p:cNvPr id="6" name="Содержимое 5" descr="49f65d0b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07568" y="1916832"/>
            <a:ext cx="7920880" cy="3600400"/>
          </a:xfrm>
        </p:spPr>
      </p:pic>
    </p:spTree>
    <p:extLst>
      <p:ext uri="{BB962C8B-B14F-4D97-AF65-F5344CB8AC3E}">
        <p14:creationId xmlns="" xmlns:p14="http://schemas.microsoft.com/office/powerpoint/2010/main" val="31275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91544" y="404664"/>
            <a:ext cx="4464496" cy="3023592"/>
          </a:xfrm>
        </p:spPr>
      </p:pic>
      <p:pic>
        <p:nvPicPr>
          <p:cNvPr id="5" name="Рисунок 4" descr="0_640be_611b1067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19536" y="3573016"/>
            <a:ext cx="4680520" cy="3140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1576" y="404664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Первоначально они заключались главным образом в переделках старого дворца. С 1752 года Растрелли начал к новой перестройке всего здания. Екатерининский дворец Царского Села - одна из </a:t>
            </a:r>
            <a:r>
              <a:rPr lang="ru-RU" dirty="0" err="1"/>
              <a:t>грандиознейших</a:t>
            </a:r>
            <a:r>
              <a:rPr lang="ru-RU" dirty="0"/>
              <a:t> дворцовых композиции XVIII века. По своим масштабам, цельности пространственного построения, единству фасадных мотивов и отделки интерьера, по необычной насыщенности архитектурных форм пластикой и цветом - это произведение Растрелли представляет собой явление единственное в своем роде.</a:t>
            </a:r>
          </a:p>
        </p:txBody>
      </p:sp>
    </p:spTree>
    <p:extLst>
      <p:ext uri="{BB962C8B-B14F-4D97-AF65-F5344CB8AC3E}">
        <p14:creationId xmlns="" xmlns:p14="http://schemas.microsoft.com/office/powerpoint/2010/main" val="35927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365125"/>
            <a:ext cx="11257280" cy="1325563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16 февраля 1753 года Елизавета Петровна издает указ о строительстве нового Зимнего дворца. Однако прошло больше года, в свое время чем был бесповоротно утвержден четвертый по счету план Зимнего дворца. По замыслу Растрелли, Зимний строится на Дворцовом лугу. Площадь перед дворцом окружит галерея с широким разрывом напротив него.</a:t>
            </a:r>
          </a:p>
        </p:txBody>
      </p:sp>
      <p:pic>
        <p:nvPicPr>
          <p:cNvPr id="6" name="Содержимое 5" descr="201007280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3592" y="1600201"/>
            <a:ext cx="7344816" cy="4525963"/>
          </a:xfrm>
        </p:spPr>
      </p:pic>
    </p:spTree>
    <p:extLst>
      <p:ext uri="{BB962C8B-B14F-4D97-AF65-F5344CB8AC3E}">
        <p14:creationId xmlns="" xmlns:p14="http://schemas.microsoft.com/office/powerpoint/2010/main" val="8069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Дворец - маковка русского барокко середины XVIII века, его завершение и начало конца. Именно в Зимнем Растрелли довел до совершенства те композиционные и архитектонические приемы, которыми пользовался все предыдущие годы.</a:t>
            </a:r>
          </a:p>
        </p:txBody>
      </p:sp>
      <p:pic>
        <p:nvPicPr>
          <p:cNvPr id="4" name="Содержимое 3" descr="0_21282_f7dbc0_XL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416413" y="1600201"/>
            <a:ext cx="3168174" cy="4525963"/>
          </a:xfrm>
        </p:spPr>
      </p:pic>
      <p:pic>
        <p:nvPicPr>
          <p:cNvPr id="7" name="Содержимое 6" descr="ermitaj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168009" y="1628801"/>
            <a:ext cx="3615949" cy="4525963"/>
          </a:xfrm>
        </p:spPr>
      </p:pic>
    </p:spTree>
    <p:extLst>
      <p:ext uri="{BB962C8B-B14F-4D97-AF65-F5344CB8AC3E}">
        <p14:creationId xmlns="" xmlns:p14="http://schemas.microsoft.com/office/powerpoint/2010/main" val="3811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3025" y="981075"/>
            <a:ext cx="4967288" cy="616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>
                <a:latin typeface="Comic Sans MS" panose="030F0702030302020204" pitchFamily="66" charset="0"/>
              </a:rPr>
              <a:t>В 1746-55 строится Большой Петергофский. Фасад Большого Петергофского дворца имеет значительную протяженность, в его композиции четко выражены отдельные, связанные между собой объемы, акцентирована центральная часть из трех ризалитов. Отделка фасадов сдержанна, хотя включает разнообразные барочные декоративные элементы — русты, картуши над оконными проемами, барельефы во фронтонах, узорные балконные решетки. </a:t>
            </a:r>
            <a:endParaRPr lang="ru-RU" altLang="ru-RU" sz="2400"/>
          </a:p>
        </p:txBody>
      </p:sp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908050"/>
            <a:ext cx="4241800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1992313" y="188913"/>
            <a:ext cx="8424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 i="1">
                <a:solidFill>
                  <a:srgbClr val="000099"/>
                </a:solidFill>
                <a:latin typeface="Comic Sans MS" panose="030F0702030302020204" pitchFamily="66" charset="0"/>
              </a:rPr>
              <a:t>Большой Петергофский дворец</a:t>
            </a:r>
          </a:p>
        </p:txBody>
      </p:sp>
    </p:spTree>
    <p:extLst>
      <p:ext uri="{BB962C8B-B14F-4D97-AF65-F5344CB8AC3E}">
        <p14:creationId xmlns="" xmlns:p14="http://schemas.microsoft.com/office/powerpoint/2010/main" val="10433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15888"/>
            <a:ext cx="42481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2208214" y="3716338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latin typeface="Comic Sans MS" panose="030F0702030302020204" pitchFamily="66" charset="0"/>
              </a:rPr>
              <a:t>Тронный зал</a:t>
            </a:r>
          </a:p>
        </p:txBody>
      </p:sp>
      <p:pic>
        <p:nvPicPr>
          <p:cNvPr id="20583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708276"/>
            <a:ext cx="39878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37" name="Text Box 13"/>
          <p:cNvSpPr txBox="1">
            <a:spLocks noChangeArrowheads="1"/>
          </p:cNvSpPr>
          <p:nvPr/>
        </p:nvSpPr>
        <p:spPr bwMode="auto">
          <a:xfrm>
            <a:off x="6672264" y="2205038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latin typeface="Comic Sans MS" panose="030F0702030302020204" pitchFamily="66" charset="0"/>
              </a:rPr>
              <a:t>Парадная лестница</a:t>
            </a:r>
          </a:p>
        </p:txBody>
      </p:sp>
    </p:spTree>
    <p:extLst>
      <p:ext uri="{BB962C8B-B14F-4D97-AF65-F5344CB8AC3E}">
        <p14:creationId xmlns="" xmlns:p14="http://schemas.microsoft.com/office/powerpoint/2010/main" val="336109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951" y="836614"/>
            <a:ext cx="5256213" cy="6021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>
                <a:latin typeface="Comic Sans MS" panose="030F0702030302020204" pitchFamily="66" charset="0"/>
              </a:rPr>
              <a:t>Архитектор применяет любимые художественные средства: пространственный размах композиции, пластика, рельефность архитектурных форм, выразительный ритм колоннад, активное включение скульптуры в декор. В полной мере используется и характерное для Растрелли цветовое решение: контраст белых колонн, лазурно-голубого поля стен и золото архитектурного декора. В оформлении интерьеров мастер применяет роспись, золоченую резьбу и зеркала, отчего залы сверкают роскошью и великолепием.  </a:t>
            </a:r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052513"/>
            <a:ext cx="3635375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4005264"/>
            <a:ext cx="36353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2927350" y="333376"/>
            <a:ext cx="5329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2782888" y="260350"/>
            <a:ext cx="6697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 i="1">
                <a:solidFill>
                  <a:srgbClr val="000099"/>
                </a:solidFill>
                <a:latin typeface="Comic Sans MS" panose="030F0702030302020204" pitchFamily="66" charset="0"/>
              </a:rPr>
              <a:t>Екатерининский дворец</a:t>
            </a:r>
          </a:p>
        </p:txBody>
      </p:sp>
    </p:spTree>
    <p:extLst>
      <p:ext uri="{BB962C8B-B14F-4D97-AF65-F5344CB8AC3E}">
        <p14:creationId xmlns="" xmlns:p14="http://schemas.microsoft.com/office/powerpoint/2010/main" val="24488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-100013"/>
            <a:ext cx="8229600" cy="1196976"/>
          </a:xfrm>
        </p:spPr>
        <p:txBody>
          <a:bodyPr/>
          <a:lstStyle/>
          <a:p>
            <a:r>
              <a:rPr lang="ru-RU" altLang="ru-RU" sz="3600" b="1" i="1">
                <a:solidFill>
                  <a:srgbClr val="000099"/>
                </a:solidFill>
                <a:latin typeface="Comic Sans MS" panose="030F0702030302020204" pitchFamily="66" charset="0"/>
              </a:rPr>
              <a:t>Зимний дворец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36614"/>
            <a:ext cx="5867400" cy="583247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latin typeface="Comic Sans MS" panose="030F0702030302020204" pitchFamily="66" charset="0"/>
              </a:rPr>
              <a:t>В 1754-1762 Растрелли строит Зимний дворец. Грандиозный комплекс представляет собой замкнутое каре с внутренним двором. Фасады оформлены колоннами с эффектными капителями. Углы здания обработаны колоннами, собранными в пучки. Все это создает впечатление</a:t>
            </a:r>
            <a:r>
              <a:rPr lang="en-US" altLang="ru-RU" sz="2400" dirty="0">
                <a:latin typeface="Comic Sans MS" panose="030F0702030302020204" pitchFamily="66" charset="0"/>
              </a:rPr>
              <a:t> </a:t>
            </a:r>
            <a:r>
              <a:rPr lang="ru-RU" altLang="ru-RU" sz="2400" dirty="0">
                <a:latin typeface="Comic Sans MS" panose="030F0702030302020204" pitchFamily="66" charset="0"/>
              </a:rPr>
              <a:t>многослойности стены. Торжественность, великолепие, парадное назначение здания подчеркнуты архитектором с помощью всего орнаментально-декоративного богатства барокко: колонны, полуколонны, пилястры, кариатиды, атланты, надоконные </a:t>
            </a:r>
            <a:r>
              <a:rPr lang="ru-RU" altLang="ru-RU" sz="2400" dirty="0" err="1">
                <a:latin typeface="Comic Sans MS" panose="030F0702030302020204" pitchFamily="66" charset="0"/>
              </a:rPr>
              <a:t>сандрики</a:t>
            </a:r>
            <a:r>
              <a:rPr lang="ru-RU" altLang="ru-RU" sz="2400" dirty="0">
                <a:latin typeface="Comic Sans MS" panose="030F0702030302020204" pitchFamily="66" charset="0"/>
              </a:rPr>
              <a:t> и картуши, разнообразные наличники, фронтоны. </a:t>
            </a:r>
          </a:p>
        </p:txBody>
      </p:sp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44" y="1458914"/>
            <a:ext cx="3779837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22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astrelli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03912" y="170426"/>
            <a:ext cx="5112568" cy="642692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991545" y="1052737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ru-RU" sz="2800" dirty="0" err="1"/>
              <a:t>Франческо</a:t>
            </a:r>
            <a:r>
              <a:rPr lang="ru-RU" sz="2800" dirty="0"/>
              <a:t> </a:t>
            </a:r>
            <a:r>
              <a:rPr lang="ru-RU" sz="2800" dirty="0" err="1"/>
              <a:t>Бартоломео</a:t>
            </a:r>
            <a:r>
              <a:rPr lang="ru-RU" sz="2800" dirty="0"/>
              <a:t> Растрелли родился в Париже в 1700 году в семье известного архитектора и скульптора </a:t>
            </a:r>
            <a:r>
              <a:rPr lang="ru-RU" sz="2800" dirty="0" err="1"/>
              <a:t>Бартоломео</a:t>
            </a:r>
            <a:r>
              <a:rPr lang="ru-RU" sz="2800" dirty="0"/>
              <a:t> Карло Растрелли и испанской дворянки.</a:t>
            </a:r>
            <a:r>
              <a:rPr lang="ru-RU" sz="18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0761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00843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1774826" y="5013326"/>
            <a:ext cx="3311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latin typeface="Comic Sans MS" panose="030F0702030302020204" pitchFamily="66" charset="0"/>
              </a:rPr>
              <a:t>Парадная лестница Эрмитажа</a:t>
            </a:r>
          </a:p>
        </p:txBody>
      </p:sp>
      <p:pic>
        <p:nvPicPr>
          <p:cNvPr id="19969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6" y="2536826"/>
            <a:ext cx="38830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6743700" y="1341439"/>
            <a:ext cx="3816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latin typeface="Comic Sans MS" panose="030F0702030302020204" pitchFamily="66" charset="0"/>
              </a:rPr>
              <a:t>Большая церковь Эрмитажа</a:t>
            </a:r>
          </a:p>
        </p:txBody>
      </p:sp>
    </p:spTree>
    <p:extLst>
      <p:ext uri="{BB962C8B-B14F-4D97-AF65-F5344CB8AC3E}">
        <p14:creationId xmlns="" xmlns:p14="http://schemas.microsoft.com/office/powerpoint/2010/main" val="14979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                              Источники: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Учебник.  Искусство. 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 Базовый уровень: учебник / Г.И. Данилова. – 3 - е изд., стереотип.  -  М.: Дрофа</a:t>
            </a:r>
            <a:r>
              <a:rPr lang="ru-RU" sz="2000" smtClean="0"/>
              <a:t>, 2017.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_10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15881" y="189800"/>
            <a:ext cx="5400599" cy="6479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680" y="518160"/>
            <a:ext cx="4538345" cy="5350828"/>
          </a:xfrm>
        </p:spPr>
        <p:txBody>
          <a:bodyPr>
            <a:normAutofit/>
          </a:bodyPr>
          <a:lstStyle/>
          <a:p>
            <a:r>
              <a:rPr lang="ru-RU" sz="2800" dirty="0"/>
              <a:t>Отец </a:t>
            </a:r>
            <a:r>
              <a:rPr lang="ru-RU" sz="2800" dirty="0" err="1"/>
              <a:t>Франческо</a:t>
            </a:r>
            <a:r>
              <a:rPr lang="ru-RU" sz="2800" dirty="0"/>
              <a:t>, </a:t>
            </a:r>
            <a:r>
              <a:rPr lang="ru-RU" sz="2800" dirty="0" err="1"/>
              <a:t>Бартоломео</a:t>
            </a:r>
            <a:r>
              <a:rPr lang="ru-RU" sz="2800" dirty="0"/>
              <a:t> Карло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конце 1715 года принял предложение от российского посла поехать в Россию на три года на службу к Петру I.</a:t>
            </a:r>
          </a:p>
        </p:txBody>
      </p:sp>
    </p:spTree>
    <p:extLst>
      <p:ext uri="{BB962C8B-B14F-4D97-AF65-F5344CB8AC3E}">
        <p14:creationId xmlns="" xmlns:p14="http://schemas.microsoft.com/office/powerpoint/2010/main" val="35002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_3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81200" y="1628800"/>
            <a:ext cx="8229600" cy="4824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991544" y="260649"/>
            <a:ext cx="8352928" cy="1440160"/>
          </a:xfrm>
        </p:spPr>
        <p:txBody>
          <a:bodyPr>
            <a:normAutofit/>
          </a:bodyPr>
          <a:lstStyle/>
          <a:p>
            <a:r>
              <a:rPr lang="ru-RU" sz="3200" dirty="0"/>
              <a:t>Уже в феврале 1716 году Карло Растрелли прибыл в Петербург с шестнадцатилетним сыном - своим ближайшим помощником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32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847528" y="2204864"/>
            <a:ext cx="4038600" cy="3392424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1919536" y="260649"/>
            <a:ext cx="8291264" cy="1512168"/>
          </a:xfrm>
        </p:spPr>
        <p:txBody>
          <a:bodyPr>
            <a:noAutofit/>
          </a:bodyPr>
          <a:lstStyle/>
          <a:p>
            <a:r>
              <a:rPr lang="ru-RU" sz="2400" dirty="0"/>
              <a:t>Ничего подобного этому грандиозному строительству не видел Растрелли ни у себя на родине, ни в других странах Западной Европы, да и нигде в мире не было в ту пору строительства, хотя бы отдаленно схожего по своим масштабам и смелости замысла с застройкой Петербурга.</a:t>
            </a:r>
          </a:p>
        </p:txBody>
      </p:sp>
      <p:pic>
        <p:nvPicPr>
          <p:cNvPr id="6" name="Рисунок 5" descr="Rybatskoe-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35960" y="3501008"/>
            <a:ext cx="4674096" cy="3167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52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Между 1727 и 1730 годами Растрелли создает план каменного дворца с садом для князя Ивана Долгорукого и план нового здания Арсенала в Москве</a:t>
            </a:r>
            <a:r>
              <a:rPr lang="ru-RU" sz="1800" b="1" dirty="0"/>
              <a:t>.</a:t>
            </a:r>
          </a:p>
        </p:txBody>
      </p:sp>
      <p:pic>
        <p:nvPicPr>
          <p:cNvPr id="5" name="Рисунок 4" descr="{50F63A7F-DA9C-401A-AEFA-EECB51C8DF31}_Arsenal-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91544" y="1700808"/>
            <a:ext cx="3707904" cy="2160240"/>
          </a:xfrm>
          <a:prstGeom prst="rect">
            <a:avLst/>
          </a:prstGeom>
        </p:spPr>
      </p:pic>
      <p:pic>
        <p:nvPicPr>
          <p:cNvPr id="6" name="Рисунок 5" descr="ae1029d5eae1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1" y="1268760"/>
            <a:ext cx="4464199" cy="2736304"/>
          </a:xfrm>
          <a:prstGeom prst="rect">
            <a:avLst/>
          </a:prstGeom>
        </p:spPr>
      </p:pic>
      <p:pic>
        <p:nvPicPr>
          <p:cNvPr id="7" name="Рисунок 6" descr="89_3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23792" y="4077072"/>
            <a:ext cx="4248472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73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41" y="548680"/>
            <a:ext cx="4654418" cy="3600400"/>
          </a:xfrm>
        </p:spPr>
        <p:txBody>
          <a:bodyPr>
            <a:normAutofit/>
          </a:bodyPr>
          <a:lstStyle/>
          <a:p>
            <a:r>
              <a:rPr lang="ru-RU" sz="2800" b="1" dirty="0"/>
              <a:t>По-настоящему дар Растрелли как искусного зодчего раскрылся в царствование Анны Иоанновны.  </a:t>
            </a:r>
          </a:p>
        </p:txBody>
      </p:sp>
      <p:pic>
        <p:nvPicPr>
          <p:cNvPr id="5" name="Содержимое 4" descr="1270845143_9468849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79528" y="273051"/>
            <a:ext cx="4550795" cy="5853113"/>
          </a:xfrm>
        </p:spPr>
      </p:pic>
      <p:sp>
        <p:nvSpPr>
          <p:cNvPr id="4" name="Прямоугольник 3"/>
          <p:cNvSpPr/>
          <p:nvPr/>
        </p:nvSpPr>
        <p:spPr>
          <a:xfrm>
            <a:off x="264160" y="4393476"/>
            <a:ext cx="4735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Первый заказ от всесильного фаворита императрицы Бирона Растрелли получил весной 1732 года: выстроить на пустыре между Невским и Большой Морской вместительный и подходящий манеж.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5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В конце февраля 1741 года Растрелли подготовил план нового Летнего дворца, а в июне того же года в торжественной обстановке состоялась его закладка.</a:t>
            </a:r>
          </a:p>
        </p:txBody>
      </p:sp>
      <p:pic>
        <p:nvPicPr>
          <p:cNvPr id="6" name="Содержимое 5" descr="77097413_Letniy_dvorec_imperatricuy_Elizavetuy_Petrovnuy_v_SanktPeterburge_Arh_FB_Rastrelli_174217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28460" y="1600201"/>
            <a:ext cx="7735081" cy="4525963"/>
          </a:xfrm>
        </p:spPr>
      </p:pic>
    </p:spTree>
    <p:extLst>
      <p:ext uri="{BB962C8B-B14F-4D97-AF65-F5344CB8AC3E}">
        <p14:creationId xmlns="" xmlns:p14="http://schemas.microsoft.com/office/powerpoint/2010/main" val="28973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274638"/>
            <a:ext cx="9824720" cy="1714202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В 1749 году Елизавета Петровна издает указ о строительстве Смольного монастыря в Петербурге и поручает его Растрелли. Растрелли не пришлось завершить сооружение собора: в 1757 году сооружение (начатое в 1748 году) приостановилось в связи с Семилетней войной. Несмотря на незавершенность строительства, Смольный монастырь не только по замыслу, но и по исполнению остается одним из самых значительных и цельных произведений Растрелли, одним из замечательных архитектурных ансамблей XVIII века. </a:t>
            </a:r>
          </a:p>
        </p:txBody>
      </p:sp>
      <p:pic>
        <p:nvPicPr>
          <p:cNvPr id="6" name="Содержимое 5" descr="131074513301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327018" y="2205039"/>
            <a:ext cx="3346965" cy="4319587"/>
          </a:xfrm>
        </p:spPr>
      </p:pic>
      <p:pic>
        <p:nvPicPr>
          <p:cNvPr id="7" name="Содержимое 6" descr="73933074_Smolnuyy_monastuyr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951984" y="2492896"/>
            <a:ext cx="4464496" cy="3384376"/>
          </a:xfrm>
        </p:spPr>
      </p:pic>
    </p:spTree>
    <p:extLst>
      <p:ext uri="{BB962C8B-B14F-4D97-AF65-F5344CB8AC3E}">
        <p14:creationId xmlns="" xmlns:p14="http://schemas.microsoft.com/office/powerpoint/2010/main" val="38935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778</Words>
  <Application>Microsoft Office PowerPoint</Application>
  <PresentationFormat>Произвольный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Между 1727 и 1730 годами Растрелли создает план каменного дворца с садом для князя Ивана Долгорукого и план нового здания Арсенала в Москве.</vt:lpstr>
      <vt:lpstr>По-настоящему дар Растрелли как искусного зодчего раскрылся в царствование Анны Иоанновны.  </vt:lpstr>
      <vt:lpstr>В конце февраля 1741 года Растрелли подготовил план нового Летнего дворца, а в июне того же года в торжественной обстановке состоялась его закладка.</vt:lpstr>
      <vt:lpstr>В 1749 году Елизавета Петровна издает указ о строительстве Смольного монастыря в Петербурге и поручает его Растрелли. Растрелли не пришлось завершить сооружение собора: в 1757 году сооружение (начатое в 1748 году) приостановилось в связи с Семилетней войной. Несмотря на незавершенность строительства, Смольный монастырь не только по замыслу, но и по исполнению остается одним из самых значительных и цельных произведений Растрелли, одним из замечательных архитектурных ансамблей XVIII века. </vt:lpstr>
      <vt:lpstr>Работая над сооружением Смольного монастыря в декабре 1745 года, Растрелли получает новое приказание императрицы Елизаветы Петровны - активизировать сооружение Верхних палат в Петергофе.</vt:lpstr>
      <vt:lpstr>15 июня 1752 года Елизавета Петровна впервой устроила в обновленном Петергофском дворце прием. Присутствовавшие на нем придворные и приглашенные гости были в восторге от внешнего великолепия и внутреннего убранства дворца.</vt:lpstr>
      <vt:lpstr>Но Петергофский дворец служил как бы подготовкой к значительно больше значительному и цельному произведению зодчего - Большому (Екатерининскому) дворцу Царского Села. Работы Растрелли в Царском Селе начались в 1748 году.</vt:lpstr>
      <vt:lpstr>Слайд 13</vt:lpstr>
      <vt:lpstr>16 февраля 1753 года Елизавета Петровна издает указ о строительстве нового Зимнего дворца. Однако прошло больше года, в свое время чем был бесповоротно утвержден четвертый по счету план Зимнего дворца. По замыслу Растрелли, Зимний строится на Дворцовом лугу. Площадь перед дворцом окружит галерея с широким разрывом напротив него.</vt:lpstr>
      <vt:lpstr>Дворец - маковка русского барокко середины XVIII века, его завершение и начало конца. Именно в Зимнем Растрелли довел до совершенства те композиционные и архитектонические приемы, которыми пользовался все предыдущие годы.</vt:lpstr>
      <vt:lpstr>Слайд 16</vt:lpstr>
      <vt:lpstr>Слайд 17</vt:lpstr>
      <vt:lpstr>Слайд 18</vt:lpstr>
      <vt:lpstr>Зимний дворец</vt:lpstr>
      <vt:lpstr>Слайд 20</vt:lpstr>
      <vt:lpstr>                              Источники: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Петербург Растрелли</dc:title>
  <dc:creator>user</dc:creator>
  <cp:lastModifiedBy>User</cp:lastModifiedBy>
  <cp:revision>6</cp:revision>
  <dcterms:created xsi:type="dcterms:W3CDTF">2014-03-19T07:10:04Z</dcterms:created>
  <dcterms:modified xsi:type="dcterms:W3CDTF">2017-11-20T09:42:47Z</dcterms:modified>
</cp:coreProperties>
</file>