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6" r:id="rId3"/>
    <p:sldId id="257" r:id="rId4"/>
    <p:sldId id="271" r:id="rId5"/>
    <p:sldId id="258" r:id="rId6"/>
    <p:sldId id="262" r:id="rId7"/>
    <p:sldId id="272" r:id="rId8"/>
    <p:sldId id="265" r:id="rId9"/>
    <p:sldId id="266" r:id="rId10"/>
    <p:sldId id="267" r:id="rId11"/>
    <p:sldId id="269" r:id="rId12"/>
    <p:sldId id="268" r:id="rId13"/>
    <p:sldId id="274" r:id="rId14"/>
    <p:sldId id="283" r:id="rId15"/>
    <p:sldId id="284" r:id="rId16"/>
    <p:sldId id="285" r:id="rId17"/>
    <p:sldId id="286" r:id="rId18"/>
    <p:sldId id="287" r:id="rId19"/>
    <p:sldId id="288" r:id="rId20"/>
    <p:sldId id="289" r:id="rId21"/>
    <p:sldId id="290" r:id="rId22"/>
    <p:sldId id="29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autoAdjust="0"/>
    <p:restoredTop sz="94604" autoAdjust="0"/>
  </p:normalViewPr>
  <p:slideViewPr>
    <p:cSldViewPr>
      <p:cViewPr varScale="1">
        <p:scale>
          <a:sx n="55" d="100"/>
          <a:sy n="55" d="100"/>
        </p:scale>
        <p:origin x="-78"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384067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385174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97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3397649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311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350544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2286496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51614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203090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408818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348393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17395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91704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21338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100705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77E832-93D4-4356-BB07-A886D11F2F45}" type="datetimeFigureOut">
              <a:rPr lang="ru-RU" smtClean="0"/>
              <a:pPr/>
              <a:t>02.12.2017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C7F409-57D8-4EF7-AA55-D78E11D8D57B}" type="slidenum">
              <a:rPr lang="ru-RU" smtClean="0"/>
              <a:pPr/>
              <a:t>‹#›</a:t>
            </a:fld>
            <a:endParaRPr lang="ru-RU"/>
          </a:p>
        </p:txBody>
      </p:sp>
    </p:spTree>
    <p:extLst>
      <p:ext uri="{BB962C8B-B14F-4D97-AF65-F5344CB8AC3E}">
        <p14:creationId xmlns:p14="http://schemas.microsoft.com/office/powerpoint/2010/main" val="64360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77E832-93D4-4356-BB07-A886D11F2F45}" type="datetimeFigureOut">
              <a:rPr lang="ru-RU" smtClean="0"/>
              <a:pPr/>
              <a:t>02.12.2017</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FC7F409-57D8-4EF7-AA55-D78E11D8D57B}" type="slidenum">
              <a:rPr lang="ru-RU" smtClean="0"/>
              <a:pPr/>
              <a:t>‹#›</a:t>
            </a:fld>
            <a:endParaRPr lang="ru-RU"/>
          </a:p>
        </p:txBody>
      </p:sp>
    </p:spTree>
    <p:extLst>
      <p:ext uri="{BB962C8B-B14F-4D97-AF65-F5344CB8AC3E}">
        <p14:creationId xmlns:p14="http://schemas.microsoft.com/office/powerpoint/2010/main" val="20327148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548680"/>
            <a:ext cx="7272808" cy="2862322"/>
          </a:xfrm>
          <a:prstGeom prst="rect">
            <a:avLst/>
          </a:prstGeom>
          <a:noFill/>
        </p:spPr>
        <p:txBody>
          <a:bodyPr wrap="square" lIns="91440" tIns="45720" rIns="91440" bIns="45720">
            <a:spAutoFit/>
          </a:bodyPr>
          <a:lstStyle/>
          <a:p>
            <a:pPr algn="ctr"/>
            <a:r>
              <a:rPr lang="ru-RU" sz="2400" b="1" dirty="0">
                <a:latin typeface="Times New Roman" pitchFamily="18" charset="0"/>
                <a:cs typeface="Times New Roman" pitchFamily="18" charset="0"/>
              </a:rPr>
              <a:t>Презентация по теме </a:t>
            </a:r>
            <a:r>
              <a:rPr lang="ru-RU" sz="2400" b="1" dirty="0" smtClean="0">
                <a:latin typeface="Times New Roman" pitchFamily="18" charset="0"/>
                <a:cs typeface="Times New Roman" pitchFamily="18" charset="0"/>
              </a:rPr>
              <a:t>«Дети с ОВЗ в общеобразовательной школе» </a:t>
            </a:r>
            <a:endParaRPr lang="ru-RU" sz="2400" dirty="0">
              <a:latin typeface="Times New Roman" pitchFamily="18" charset="0"/>
              <a:cs typeface="Times New Roman" pitchFamily="18" charset="0"/>
            </a:endParaRPr>
          </a:p>
          <a:p>
            <a:pPr algn="r"/>
            <a:endParaRPr lang="ru-RU" sz="4800" b="1" dirty="0" smtClean="0">
              <a:ln w="22225">
                <a:solidFill>
                  <a:schemeClr val="accent2"/>
                </a:solidFill>
                <a:prstDash val="solid"/>
              </a:ln>
              <a:solidFill>
                <a:schemeClr val="accent2">
                  <a:lumMod val="40000"/>
                  <a:lumOff val="60000"/>
                </a:schemeClr>
              </a:solidFill>
            </a:endParaRPr>
          </a:p>
          <a:p>
            <a:pPr algn="r"/>
            <a:endParaRPr lang="ru-RU" sz="4800" b="1" dirty="0">
              <a:ln w="22225">
                <a:solidFill>
                  <a:schemeClr val="accent2"/>
                </a:solidFill>
                <a:prstDash val="solid"/>
              </a:ln>
              <a:solidFill>
                <a:schemeClr val="accent2">
                  <a:lumMod val="40000"/>
                  <a:lumOff val="60000"/>
                </a:schemeClr>
              </a:solidFill>
            </a:endParaRPr>
          </a:p>
          <a:p>
            <a:pPr algn="ctr"/>
            <a:r>
              <a:rPr lang="ru-RU"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t>
            </a:r>
            <a:endParaRPr lang="ru-RU"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a:p>
            <a:pPr algn="ctr"/>
            <a:endParaRPr lang="ru-RU"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771800" y="2564904"/>
            <a:ext cx="4572000" cy="2031325"/>
          </a:xfrm>
          <a:prstGeom prst="rect">
            <a:avLst/>
          </a:prstGeom>
        </p:spPr>
        <p:txBody>
          <a:bodyPr>
            <a:spAutoFit/>
          </a:bodyPr>
          <a:lstStyle/>
          <a:p>
            <a:pPr algn="r"/>
            <a:r>
              <a:rPr lang="ru-RU" dirty="0"/>
              <a:t>Автор материала</a:t>
            </a:r>
          </a:p>
          <a:p>
            <a:pPr algn="r"/>
            <a:r>
              <a:rPr lang="ru-RU" dirty="0"/>
              <a:t> Скрылёва Лариса Николаевна</a:t>
            </a:r>
          </a:p>
          <a:p>
            <a:pPr algn="r"/>
            <a:r>
              <a:rPr lang="ru-RU" dirty="0" smtClean="0"/>
              <a:t>учитель</a:t>
            </a:r>
            <a:endParaRPr lang="ru-RU" dirty="0"/>
          </a:p>
          <a:p>
            <a:pPr algn="r"/>
            <a:r>
              <a:rPr lang="ru-RU" dirty="0" smtClean="0"/>
              <a:t>первой </a:t>
            </a:r>
            <a:r>
              <a:rPr lang="ru-RU" dirty="0"/>
              <a:t>квалификационной категории, </a:t>
            </a:r>
            <a:r>
              <a:rPr lang="ru-RU" dirty="0" smtClean="0"/>
              <a:t>МБОУ </a:t>
            </a:r>
            <a:r>
              <a:rPr lang="ru-RU" dirty="0"/>
              <a:t>«</a:t>
            </a:r>
            <a:r>
              <a:rPr lang="ru-RU" dirty="0" err="1"/>
              <a:t>Черевковская</a:t>
            </a:r>
            <a:r>
              <a:rPr lang="ru-RU" dirty="0"/>
              <a:t> </a:t>
            </a:r>
            <a:r>
              <a:rPr lang="ru-RU" dirty="0" smtClean="0"/>
              <a:t>СШ»</a:t>
            </a:r>
          </a:p>
          <a:p>
            <a:pPr algn="r"/>
            <a:r>
              <a:rPr lang="ru-RU" dirty="0" smtClean="0"/>
              <a:t> </a:t>
            </a:r>
            <a:r>
              <a:rPr lang="ru-RU" dirty="0" err="1"/>
              <a:t>с.Черевково</a:t>
            </a:r>
            <a:endParaRPr lang="ru-RU" dirty="0"/>
          </a:p>
          <a:p>
            <a:pPr algn="r"/>
            <a:r>
              <a:rPr lang="ru-RU" dirty="0"/>
              <a:t>Архангельской области</a:t>
            </a:r>
            <a:endParaRPr lang="ru-RU" dirty="0"/>
          </a:p>
        </p:txBody>
      </p:sp>
      <p:sp>
        <p:nvSpPr>
          <p:cNvPr id="3" name="Прямоугольник 2"/>
          <p:cNvSpPr/>
          <p:nvPr/>
        </p:nvSpPr>
        <p:spPr>
          <a:xfrm>
            <a:off x="3158682" y="5949280"/>
            <a:ext cx="2274982" cy="369332"/>
          </a:xfrm>
          <a:prstGeom prst="rect">
            <a:avLst/>
          </a:prstGeom>
        </p:spPr>
        <p:txBody>
          <a:bodyPr wrap="none">
            <a:spAutoFit/>
          </a:bodyPr>
          <a:lstStyle/>
          <a:p>
            <a:r>
              <a:rPr lang="ru-RU" b="1" dirty="0">
                <a:ln w="22225">
                  <a:solidFill>
                    <a:srgbClr val="54A021"/>
                  </a:solidFill>
                  <a:prstDash val="solid"/>
                </a:ln>
                <a:solidFill>
                  <a:srgbClr val="54A021">
                    <a:lumMod val="40000"/>
                    <a:lumOff val="60000"/>
                  </a:srgbClr>
                </a:solidFill>
                <a:latin typeface="Times New Roman" panose="02020603050405020304" pitchFamily="18" charset="0"/>
                <a:cs typeface="Times New Roman" panose="02020603050405020304" pitchFamily="18" charset="0"/>
              </a:rPr>
              <a:t> </a:t>
            </a:r>
            <a:r>
              <a:rPr lang="ru-RU" dirty="0" smtClean="0">
                <a:solidFill>
                  <a:prstClr val="black"/>
                </a:solidFill>
              </a:rPr>
              <a:t>с. </a:t>
            </a:r>
            <a:r>
              <a:rPr lang="ru-RU" dirty="0" err="1">
                <a:solidFill>
                  <a:prstClr val="black"/>
                </a:solidFill>
              </a:rPr>
              <a:t>Черевково</a:t>
            </a:r>
            <a:r>
              <a:rPr lang="ru-RU" dirty="0">
                <a:solidFill>
                  <a:prstClr val="black"/>
                </a:solidFill>
              </a:rPr>
              <a:t>, </a:t>
            </a:r>
            <a:r>
              <a:rPr lang="ru-RU" dirty="0" smtClean="0">
                <a:solidFill>
                  <a:prstClr val="black"/>
                </a:solidFill>
              </a:rPr>
              <a:t>2017</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179512" y="332656"/>
            <a:ext cx="72008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ДЕТИ С ЗАДЕРЖКОЙ ПСИХИЧЕСКОГО РАЗВИТИЯ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Дети с ЗПР – это преимущественно дети с нормальным интеллектом, у которых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отсутствует мотивация к учебе, либо имеется отставание в овладении школьными навыками (чтения, письма, счета).</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Отсутствие концентрации и быстрое рассеивание внимания приводят к тому, что им трудно или невозможно функционировать в большой группе и самостоятельно выполнять задания.</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Кроме того, излишняя подвижность и эмоциональные проблемы являются причинами того, что эти дети, несмотря на их возможности, не достигают в школе желаемых результатов.</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При организации обучения необходимо</a:t>
            </a:r>
            <a:r>
              <a:rPr kumimoji="0" lang="ru-RU"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адаптировать содержание учебного материала, выделяя в каждой теме базовый материал, подлежащий многократному закреплению, дифференцировать задания в зависимости от коррекционных задач.</a:t>
            </a:r>
            <a:r>
              <a:rPr kumimoji="0" lang="ru-RU" b="1" i="1"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Обучающемуся с ЗПР необходим хорошо структурированный материал.</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Необходимо тщательно отбирать и  комбинировать методы и приемы обучения с целью смены видов деятельности детей, изменения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доминантного анализатора, включения в работу большинства анализаторов;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использовать ориентировочную основу действий (опорных сигналов, алгоритмов, образцов выполнения задания).</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529" y="1058253"/>
            <a:ext cx="69127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Для детей с ЗПР важно </a:t>
            </a:r>
            <a:r>
              <a:rPr kumimoji="0" lang="ru-RU"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обучение без принуждения</a:t>
            </a: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основанное на интересе, успехе, доверии, рефлексии изученного.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Важно, чтобы школьники через выполнение доступных по темпу и характеру,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личностно ориентированных заданий поверили в </a:t>
            </a:r>
          </a:p>
          <a:p>
            <a:pPr marL="0" marR="0" lvl="0" indent="0" algn="l" defTabSz="914400" rtl="0" eaLnBrk="1" fontAlgn="base" latinLnBrk="0" hangingPunct="1">
              <a:lnSpc>
                <a:spcPct val="100000"/>
              </a:lnSpc>
              <a:spcBef>
                <a:spcPct val="0"/>
              </a:spcBef>
              <a:spcAft>
                <a:spcPct val="0"/>
              </a:spcAft>
              <a:buClrTx/>
              <a:buSzTx/>
              <a:buFontTx/>
              <a:buNone/>
              <a:tabLs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свои</a:t>
            </a: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возможности, испытали чувство успеха, которое должно стать сильнейшим мотивом, вызывающим желание учиться.</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При организации учебного процесса следует исходить из возможностей ребёнка – задание должно лежать в зоне умеренной трудности, но быть доступным, так как на первых этапах коррекционной работы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необходимо обеспечить ученику субъективные переживания успеха на фоне определённой затраты усилий. В дальнейшем трудность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заданий следует увеличивать  пропорционально возрастающим возможностям ребёнка.</a:t>
            </a:r>
            <a:endParaRPr kumimoji="0" 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466800"/>
            <a:ext cx="734481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Учителю необходимо:</a:t>
            </a:r>
            <a:endParaRPr kumimoji="0" lang="ru-RU" sz="280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следить за успеваемостью обучающихся: после каждой части нового учебного материала проверять, понял ли его ребенок;</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посадить ребенка на первые парты, как можно ближе к учителю, так как контакт глаз усиливает внимание;</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поддерживать детей, развивать в них положительную самооценку, корректно делая замечание, если что-то делают неправильно;</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разрешать обучающимся при выполнении упражнений записывать различные шаги. Это является для них опорой, а для учителя это вспомогательное средство, чтобы понять, где именно произошла ошибка в процессе мышления;</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требовать структурирования действий при делении и умножении чисел.</a:t>
            </a:r>
          </a:p>
          <a:p>
            <a:pPr lvl="0" eaLnBrk="0" fontAlgn="base" hangingPunct="0">
              <a:spcBef>
                <a:spcPct val="0"/>
              </a:spcBef>
              <a:spcAft>
                <a:spcPct val="0"/>
              </a:spcAf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Повторение таблицы умножения остается хорошим упражнением слабых в счете обучающихся.</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467600" cy="725470"/>
          </a:xfrm>
        </p:spPr>
        <p:txBody>
          <a:bodyPr>
            <a:normAutofit/>
          </a:bodyPr>
          <a:lstStyle/>
          <a:p>
            <a:pPr algn="ctr"/>
            <a:r>
              <a:rPr lang="ru-RU" sz="1800" b="1" dirty="0" smtClean="0">
                <a:latin typeface="Times New Roman" panose="02020603050405020304" pitchFamily="18" charset="0"/>
                <a:cs typeface="Times New Roman" panose="02020603050405020304" pitchFamily="18" charset="0"/>
              </a:rPr>
              <a:t>Для повышения эффективности  обучения учащихся</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b="1" dirty="0" smtClean="0">
                <a:latin typeface="Times New Roman" panose="02020603050405020304" pitchFamily="18" charset="0"/>
                <a:cs typeface="Times New Roman" panose="02020603050405020304" pitchFamily="18" charset="0"/>
              </a:rPr>
              <a:t> с ОВЗ создаются специальные условия</a:t>
            </a:r>
            <a:r>
              <a:rPr lang="ru-RU" sz="1800" b="1" dirty="0" smtClean="0"/>
              <a:t>:</a:t>
            </a:r>
            <a:endParaRPr lang="ru-RU" sz="1800" dirty="0"/>
          </a:p>
        </p:txBody>
      </p:sp>
      <p:sp>
        <p:nvSpPr>
          <p:cNvPr id="3" name="Содержимое 2"/>
          <p:cNvSpPr>
            <a:spLocks noGrp="1"/>
          </p:cNvSpPr>
          <p:nvPr>
            <p:ph idx="1"/>
          </p:nvPr>
        </p:nvSpPr>
        <p:spPr>
          <a:xfrm>
            <a:off x="179512" y="725470"/>
            <a:ext cx="7128792" cy="6132530"/>
          </a:xfrm>
        </p:spPr>
        <p:txBody>
          <a:bodyPr>
            <a:normAutofit fontScale="32500" lnSpcReduction="20000"/>
          </a:bodyPr>
          <a:lstStyle/>
          <a:p>
            <a:r>
              <a:rPr lang="ru-RU" sz="3400" dirty="0" smtClean="0"/>
              <a:t>1</a:t>
            </a:r>
            <a:r>
              <a:rPr lang="ru-RU" sz="4900" b="1" dirty="0" smtClean="0"/>
              <a:t>.</a:t>
            </a:r>
            <a:r>
              <a:rPr lang="ru-RU" sz="4900" dirty="0" smtClean="0"/>
              <a:t> </a:t>
            </a:r>
            <a:r>
              <a:rPr lang="ru-RU" sz="4900" dirty="0" smtClean="0">
                <a:solidFill>
                  <a:schemeClr val="tx1"/>
                </a:solidFill>
                <a:latin typeface="Times New Roman" panose="02020603050405020304" pitchFamily="18" charset="0"/>
                <a:cs typeface="Times New Roman" panose="02020603050405020304" pitchFamily="18" charset="0"/>
              </a:rPr>
              <a:t>Индивидуальная помощь в случаях затруднения.</a:t>
            </a:r>
          </a:p>
          <a:p>
            <a:r>
              <a:rPr lang="ru-RU" sz="4900" dirty="0" smtClean="0">
                <a:solidFill>
                  <a:schemeClr val="tx1"/>
                </a:solidFill>
                <a:latin typeface="Times New Roman" panose="02020603050405020304" pitchFamily="18" charset="0"/>
                <a:cs typeface="Times New Roman" panose="02020603050405020304" pitchFamily="18" charset="0"/>
              </a:rPr>
              <a:t>2. Дополнительные многократные упражнения для закрепления материала.</a:t>
            </a:r>
          </a:p>
          <a:p>
            <a:r>
              <a:rPr lang="ru-RU" sz="4900" dirty="0" smtClean="0">
                <a:solidFill>
                  <a:schemeClr val="tx1"/>
                </a:solidFill>
                <a:latin typeface="Times New Roman" panose="02020603050405020304" pitchFamily="18" charset="0"/>
                <a:cs typeface="Times New Roman" panose="02020603050405020304" pitchFamily="18" charset="0"/>
              </a:rPr>
              <a:t>3. Более частое использование наглядных дидактических пособий и индивидуальных карточек.</a:t>
            </a:r>
          </a:p>
          <a:p>
            <a:r>
              <a:rPr lang="ru-RU" sz="4900" dirty="0" smtClean="0">
                <a:solidFill>
                  <a:schemeClr val="tx1"/>
                </a:solidFill>
                <a:latin typeface="Times New Roman" panose="02020603050405020304" pitchFamily="18" charset="0"/>
                <a:cs typeface="Times New Roman" panose="02020603050405020304" pitchFamily="18" charset="0"/>
              </a:rPr>
              <a:t>4. Вариативные приемы обучения (например)</a:t>
            </a:r>
          </a:p>
          <a:p>
            <a:r>
              <a:rPr lang="ru-RU" sz="4900" dirty="0" smtClean="0">
                <a:solidFill>
                  <a:schemeClr val="tx1"/>
                </a:solidFill>
                <a:latin typeface="Times New Roman" panose="02020603050405020304" pitchFamily="18" charset="0"/>
                <a:cs typeface="Times New Roman" panose="02020603050405020304" pitchFamily="18" charset="0"/>
              </a:rPr>
              <a:t>5. Введение </a:t>
            </a:r>
            <a:r>
              <a:rPr lang="ru-RU" sz="4900" dirty="0" err="1" smtClean="0">
                <a:solidFill>
                  <a:schemeClr val="tx1"/>
                </a:solidFill>
                <a:latin typeface="Times New Roman" panose="02020603050405020304" pitchFamily="18" charset="0"/>
                <a:cs typeface="Times New Roman" panose="02020603050405020304" pitchFamily="18" charset="0"/>
              </a:rPr>
              <a:t>физминуток</a:t>
            </a:r>
            <a:r>
              <a:rPr lang="ru-RU" sz="4900" dirty="0" smtClean="0">
                <a:solidFill>
                  <a:schemeClr val="tx1"/>
                </a:solidFill>
                <a:latin typeface="Times New Roman" panose="02020603050405020304" pitchFamily="18" charset="0"/>
                <a:cs typeface="Times New Roman" panose="02020603050405020304" pitchFamily="18" charset="0"/>
              </a:rPr>
              <a:t> через 15-20 минут урока.</a:t>
            </a:r>
          </a:p>
          <a:p>
            <a:r>
              <a:rPr lang="ru-RU" sz="4900" dirty="0" smtClean="0">
                <a:solidFill>
                  <a:schemeClr val="tx1"/>
                </a:solidFill>
                <a:latin typeface="Times New Roman" panose="02020603050405020304" pitchFamily="18" charset="0"/>
                <a:cs typeface="Times New Roman" panose="02020603050405020304" pitchFamily="18" charset="0"/>
              </a:rPr>
              <a:t>6.  Создание ситуации успеха на занятии.</a:t>
            </a:r>
          </a:p>
          <a:p>
            <a:r>
              <a:rPr lang="ru-RU" sz="4900" dirty="0" smtClean="0">
                <a:solidFill>
                  <a:schemeClr val="tx1"/>
                </a:solidFill>
                <a:latin typeface="Times New Roman" panose="02020603050405020304" pitchFamily="18" charset="0"/>
                <a:cs typeface="Times New Roman" panose="02020603050405020304" pitchFamily="18" charset="0"/>
              </a:rPr>
              <a:t>7. Благоприятный психологический климат на уроке. Опора на эмоциональное восприятие.</a:t>
            </a:r>
          </a:p>
          <a:p>
            <a:r>
              <a:rPr lang="ru-RU" sz="4900" dirty="0" smtClean="0">
                <a:solidFill>
                  <a:schemeClr val="tx1"/>
                </a:solidFill>
                <a:latin typeface="Times New Roman" panose="02020603050405020304" pitchFamily="18" charset="0"/>
                <a:cs typeface="Times New Roman" panose="02020603050405020304" pitchFamily="18" charset="0"/>
              </a:rPr>
              <a:t>8. Оптимальная смена видов заданий (познавательных, вербальных, игровых и практических).  </a:t>
            </a:r>
          </a:p>
          <a:p>
            <a:pPr lvl="0"/>
            <a:r>
              <a:rPr lang="ru-RU" sz="4900" dirty="0" smtClean="0">
                <a:solidFill>
                  <a:schemeClr val="tx1"/>
                </a:solidFill>
                <a:latin typeface="Times New Roman" panose="02020603050405020304" pitchFamily="18" charset="0"/>
                <a:cs typeface="Times New Roman" panose="02020603050405020304" pitchFamily="18" charset="0"/>
              </a:rPr>
              <a:t>9.  Значительная детализация учебного материала и пошаговая тактика обучения по теме.   Рекомендуется учебный материал преподносить небольшими порциями, усложнять его следует постепенно, необходимо изыскивать способы облегчения трудных заданий. Устанавливать взаимосвязь между изученным и новым материалом.</a:t>
            </a:r>
          </a:p>
          <a:p>
            <a:pPr lvl="0"/>
            <a:r>
              <a:rPr lang="ru-RU" sz="4900" dirty="0" smtClean="0">
                <a:solidFill>
                  <a:schemeClr val="tx1"/>
                </a:solidFill>
                <a:latin typeface="Times New Roman" panose="02020603050405020304" pitchFamily="18" charset="0"/>
                <a:cs typeface="Times New Roman" panose="02020603050405020304" pitchFamily="18" charset="0"/>
              </a:rPr>
              <a:t>10. Синхронизация темпа урока с возможностями ученика (индивидуализация темпа выполнения задания).</a:t>
            </a:r>
          </a:p>
          <a:p>
            <a:pPr lvl="0"/>
            <a:r>
              <a:rPr lang="ru-RU" sz="4900" dirty="0" smtClean="0">
                <a:solidFill>
                  <a:schemeClr val="tx1"/>
                </a:solidFill>
                <a:latin typeface="Times New Roman" panose="02020603050405020304" pitchFamily="18" charset="0"/>
                <a:cs typeface="Times New Roman" panose="02020603050405020304" pitchFamily="18" charset="0"/>
              </a:rPr>
              <a:t>11. Оптимальное распределение времени на проведение каждого компонента занятия (например, на изучение нового материала в начальной школе не должно отводиться больше 10-15 минут, в среднем звене 15-20 минут).</a:t>
            </a:r>
          </a:p>
          <a:p>
            <a:pPr lvl="0"/>
            <a:r>
              <a:rPr lang="ru-RU" sz="4900" dirty="0" smtClean="0">
                <a:solidFill>
                  <a:schemeClr val="tx1"/>
                </a:solidFill>
                <a:latin typeface="Times New Roman" panose="02020603050405020304" pitchFamily="18" charset="0"/>
                <a:cs typeface="Times New Roman" panose="02020603050405020304" pitchFamily="18" charset="0"/>
              </a:rPr>
              <a:t>12. Точность и краткость инструкции по выполнению задания.</a:t>
            </a:r>
          </a:p>
          <a:p>
            <a:endParaRPr lang="ru-RU" dirty="0"/>
          </a:p>
        </p:txBody>
      </p:sp>
    </p:spTree>
    <p:extLst>
      <p:ext uri="{BB962C8B-B14F-4D97-AF65-F5344CB8AC3E}">
        <p14:creationId xmlns:p14="http://schemas.microsoft.com/office/powerpoint/2010/main" val="158301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6347713" cy="1320800"/>
          </a:xfrm>
        </p:spPr>
        <p:txBody>
          <a:bodyPr/>
          <a:lstStyle/>
          <a:p>
            <a:r>
              <a:rPr lang="ru-RU" sz="2400" b="1" i="1" dirty="0" smtClean="0">
                <a:latin typeface="Times New Roman" panose="02020603050405020304" pitchFamily="18" charset="0"/>
                <a:cs typeface="Times New Roman" panose="02020603050405020304" pitchFamily="18" charset="0"/>
              </a:rPr>
              <a:t>Требования к режиму организации урока в инклюзивном классе</a:t>
            </a:r>
            <a:endParaRPr lang="ru-RU" sz="2400" b="1" i="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8654" y="1340768"/>
            <a:ext cx="7766248" cy="4900630"/>
          </a:xfrm>
        </p:spPr>
        <p:txBody>
          <a:bodyPr>
            <a:normAutofit/>
          </a:bodyPr>
          <a:lstStyle/>
          <a:p>
            <a:pPr algn="ctr"/>
            <a:r>
              <a:rPr lang="ru-RU" sz="2900" b="1" i="1" dirty="0" smtClean="0">
                <a:solidFill>
                  <a:schemeClr val="tx1"/>
                </a:solidFill>
                <a:latin typeface="Times New Roman" panose="02020603050405020304" pitchFamily="18" charset="0"/>
                <a:cs typeface="Times New Roman" panose="02020603050405020304" pitchFamily="18" charset="0"/>
              </a:rPr>
              <a:t>Начало урока:</a:t>
            </a:r>
          </a:p>
          <a:p>
            <a:r>
              <a:rPr lang="ru-RU" sz="1900" b="1" i="1" dirty="0" smtClean="0">
                <a:solidFill>
                  <a:schemeClr val="tx1"/>
                </a:solidFill>
                <a:latin typeface="Times New Roman" panose="02020603050405020304" pitchFamily="18" charset="0"/>
                <a:cs typeface="Times New Roman" panose="02020603050405020304" pitchFamily="18" charset="0"/>
              </a:rPr>
              <a:t>Первый вариант работы</a:t>
            </a:r>
            <a:r>
              <a:rPr lang="ru-RU" sz="1900" dirty="0" smtClean="0">
                <a:solidFill>
                  <a:schemeClr val="tx1"/>
                </a:solidFill>
                <a:latin typeface="Times New Roman" panose="02020603050405020304" pitchFamily="18" charset="0"/>
                <a:cs typeface="Times New Roman" panose="02020603050405020304" pitchFamily="18" charset="0"/>
              </a:rPr>
              <a:t> – «особенные» дети работают по карточкам на закрепление предыдущей темы (в это время учитель работает с остальными детьми, объясняя новую тему, которую невозможно объяснить в том же режиме</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и «особенным» детям).  Здесь можно предложить детям карточки с понятиями</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предыдущего урока и дети должны дать этим понятиям письменную</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характеристику. При этом карточка может содержать слова-подсказки или</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предложения с пропущенными словами, чтобы детям было проще дать</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определение понятию. Также можно использовать задания такого характера: в</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одном столбике даются понятия, в другом – определения этих понятий (дети</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стрелочкой должны указать какому понятию соответствует то или иное</a:t>
            </a:r>
            <a:r>
              <a:rPr lang="ru-RU" sz="1900" b="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определение). После предложить карточки с практическими примерами.</a:t>
            </a:r>
          </a:p>
          <a:p>
            <a:endParaRPr lang="ru-RU" sz="1900" dirty="0" smtClean="0"/>
          </a:p>
        </p:txBody>
      </p:sp>
    </p:spTree>
    <p:extLst>
      <p:ext uri="{BB962C8B-B14F-4D97-AF65-F5344CB8AC3E}">
        <p14:creationId xmlns:p14="http://schemas.microsoft.com/office/powerpoint/2010/main" val="1220998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7056784" cy="5544616"/>
          </a:xfrm>
        </p:spPr>
        <p:txBody>
          <a:bodyPr>
            <a:normAutofit fontScale="55000" lnSpcReduction="20000"/>
          </a:bodyPr>
          <a:lstStyle/>
          <a:p>
            <a:r>
              <a:rPr lang="ru-RU" sz="3300" b="1" dirty="0" smtClean="0">
                <a:solidFill>
                  <a:schemeClr val="tx1"/>
                </a:solidFill>
                <a:latin typeface="Times New Roman" panose="02020603050405020304" pitchFamily="18" charset="0"/>
                <a:cs typeface="Times New Roman" panose="02020603050405020304" pitchFamily="18" charset="0"/>
              </a:rPr>
              <a:t>Второй вариант – пока </a:t>
            </a:r>
            <a:r>
              <a:rPr lang="ru-RU" sz="3300" dirty="0" smtClean="0">
                <a:solidFill>
                  <a:schemeClr val="tx1"/>
                </a:solidFill>
                <a:latin typeface="Times New Roman" panose="02020603050405020304" pitchFamily="18" charset="0"/>
                <a:cs typeface="Times New Roman" panose="02020603050405020304" pitchFamily="18" charset="0"/>
              </a:rPr>
              <a:t>«обычные» учащиеся работают по карточкам на закрепление предыдущей темы (т.к. они более самостоятельны), учитель проводит словарную работу или другие виды работ с «особенными» детьми по вспоминанию основных понятий, касающихся темы предыдущего урока. Словарную работу включать обязательно (устно или по карточкам). Учитель может коротко проговорить, что усвоено детьми на прошлом занятии. Здесь же можно использовать наглядность (картинки, пособия, практический материал, предметы). Можно предложить детям задание по типу «10 слов»: на доске или устно учитель предлагает детям 10 уже известных им понятий, касающихся пройденных тем. После этого карточки с понятиями убираются, а у себя в тетрадях дети должны воспроизвести все слова, которые они запомнили, а потом дети устно дают определения этим словам. После этого предлагается выполнить практическое задание на доске или другое практическое задание, чтобы дети вспомнили, как на практике пользоваться этими понятиями.</a:t>
            </a:r>
          </a:p>
          <a:p>
            <a:r>
              <a:rPr lang="ru-RU" sz="3300" dirty="0" smtClean="0">
                <a:solidFill>
                  <a:schemeClr val="tx1"/>
                </a:solidFill>
                <a:latin typeface="Times New Roman" panose="02020603050405020304" pitchFamily="18" charset="0"/>
                <a:cs typeface="Times New Roman" panose="02020603050405020304" pitchFamily="18" charset="0"/>
              </a:rPr>
              <a:t>Начало урока с детьми, имеющими ОВЗ, всегда должно быть построено на повторении предыдущего материала.</a:t>
            </a:r>
          </a:p>
          <a:p>
            <a:pPr>
              <a:buNone/>
            </a:pPr>
            <a:r>
              <a:rPr lang="ru-RU" sz="3300" b="1" dirty="0" smtClean="0">
                <a:solidFill>
                  <a:schemeClr val="tx1"/>
                </a:solidFill>
                <a:latin typeface="Times New Roman" panose="02020603050405020304" pitchFamily="18" charset="0"/>
                <a:cs typeface="Times New Roman" panose="02020603050405020304" pitchFamily="18" charset="0"/>
              </a:rPr>
              <a:t> </a:t>
            </a:r>
            <a:endParaRPr lang="ru-RU" sz="3300"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15925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76672"/>
            <a:ext cx="7467600" cy="6045348"/>
          </a:xfrm>
        </p:spPr>
        <p:txBody>
          <a:bodyPr>
            <a:normAutofit/>
          </a:bodyPr>
          <a:lstStyle/>
          <a:p>
            <a:pPr algn="ctr"/>
            <a:r>
              <a:rPr lang="ru-RU" sz="1800" b="1" dirty="0" smtClean="0">
                <a:solidFill>
                  <a:schemeClr val="tx1"/>
                </a:solidFill>
                <a:latin typeface="Times New Roman" panose="02020603050405020304" pitchFamily="18" charset="0"/>
                <a:cs typeface="Times New Roman" panose="02020603050405020304" pitchFamily="18" charset="0"/>
              </a:rPr>
              <a:t>Основной ход урока:</a:t>
            </a:r>
            <a:endParaRPr lang="ru-RU" sz="1800" dirty="0" smtClean="0">
              <a:solidFill>
                <a:schemeClr val="tx1"/>
              </a:solidFill>
              <a:latin typeface="Times New Roman" panose="02020603050405020304" pitchFamily="18" charset="0"/>
              <a:cs typeface="Times New Roman" panose="02020603050405020304" pitchFamily="18" charset="0"/>
            </a:endParaRPr>
          </a:p>
          <a:p>
            <a:r>
              <a:rPr lang="ru-RU" sz="1800" b="1" i="1" dirty="0" smtClean="0">
                <a:solidFill>
                  <a:schemeClr val="tx1"/>
                </a:solidFill>
                <a:latin typeface="Times New Roman" panose="02020603050405020304" pitchFamily="18" charset="0"/>
                <a:cs typeface="Times New Roman" panose="02020603050405020304" pitchFamily="18" charset="0"/>
              </a:rPr>
              <a:t>Первый вариант работы</a:t>
            </a:r>
            <a:r>
              <a:rPr lang="ru-RU" sz="1800" dirty="0" smtClean="0">
                <a:solidFill>
                  <a:schemeClr val="tx1"/>
                </a:solidFill>
                <a:latin typeface="Times New Roman" panose="02020603050405020304" pitchFamily="18" charset="0"/>
                <a:cs typeface="Times New Roman" panose="02020603050405020304" pitchFamily="18" charset="0"/>
              </a:rPr>
              <a:t> – «обычные» дети выполняют задания по карточкам, отрабатывая новую тему. В это время учитель в «доступном» варианте объясняет новую тему детям с ограниченными возможностями здоровья. При этом используются: наглядность (каждое действие или слово должно быть подкреплено картинкой, схемой, карточкой, практическим действием); постепенный переход от одного действия или понятия к другому; постоянное речевое сопровождение со стороны педагога, но не насыщенное, а  краткое и четкое, т.е. речевая информация усваивается в малом объеме.</a:t>
            </a:r>
          </a:p>
          <a:p>
            <a:r>
              <a:rPr lang="ru-RU" sz="1800" dirty="0" smtClean="0">
                <a:solidFill>
                  <a:schemeClr val="tx1"/>
                </a:solidFill>
                <a:latin typeface="Times New Roman" panose="02020603050405020304" pitchFamily="18" charset="0"/>
                <a:cs typeface="Times New Roman" panose="02020603050405020304" pitchFamily="18" charset="0"/>
              </a:rPr>
              <a:t>Далее идет закрепление материала. Один или два ребенка выполняют задание перед всем классом. Учитель активно помогает. Потом «особенные» дети выполняют индивидуальные задания, связанные с новой темой, а в это время учитель проверяет задания, выполняемые «обычными» детьми.</a:t>
            </a:r>
          </a:p>
          <a:p>
            <a:endParaRPr lang="ru-RU" sz="1800" dirty="0"/>
          </a:p>
        </p:txBody>
      </p:sp>
    </p:spTree>
    <p:extLst>
      <p:ext uri="{BB962C8B-B14F-4D97-AF65-F5344CB8AC3E}">
        <p14:creationId xmlns:p14="http://schemas.microsoft.com/office/powerpoint/2010/main" val="129526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12776"/>
            <a:ext cx="7467600" cy="3168352"/>
          </a:xfrm>
        </p:spPr>
        <p:txBody>
          <a:bodyPr>
            <a:normAutofit lnSpcReduction="10000"/>
          </a:bodyPr>
          <a:lstStyle/>
          <a:p>
            <a:r>
              <a:rPr lang="ru-RU" sz="2000" b="1" i="1" dirty="0" smtClean="0">
                <a:solidFill>
                  <a:schemeClr val="tx1"/>
                </a:solidFill>
                <a:latin typeface="Times New Roman" panose="02020603050405020304" pitchFamily="18" charset="0"/>
                <a:cs typeface="Times New Roman" panose="02020603050405020304" pitchFamily="18" charset="0"/>
              </a:rPr>
              <a:t>Второй вариант</a:t>
            </a:r>
            <a:r>
              <a:rPr lang="ru-RU" sz="2000" dirty="0" smtClean="0">
                <a:solidFill>
                  <a:schemeClr val="tx1"/>
                </a:solidFill>
                <a:latin typeface="Times New Roman" panose="02020603050405020304" pitchFamily="18" charset="0"/>
                <a:cs typeface="Times New Roman" panose="02020603050405020304" pitchFamily="18" charset="0"/>
              </a:rPr>
              <a:t> – учитель может приступать к объяснению новой темы для всех учащихся. При этом для общего объяснения нужно выбирать только простые темы, как по своему объему, так и по содержанию материала. Также не забывать про использование алгоритма и наглядности. Далее можно предложить сильным ученикам выполнить индивидуальные задания самостоятельно, а в это время еще раз объяснить более слабым ученикам содержание новой темы, и только потом предложить им самостоятельные задания и переключиться на проверку заданий, выполняемых сильными учениками.</a:t>
            </a:r>
          </a:p>
          <a:p>
            <a:pPr>
              <a:buNone/>
            </a:pPr>
            <a:endParaRPr lang="ru-RU" sz="1800" dirty="0"/>
          </a:p>
        </p:txBody>
      </p:sp>
    </p:spTree>
    <p:extLst>
      <p:ext uri="{BB962C8B-B14F-4D97-AF65-F5344CB8AC3E}">
        <p14:creationId xmlns:p14="http://schemas.microsoft.com/office/powerpoint/2010/main" val="2794839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7467600" cy="6188224"/>
          </a:xfrm>
        </p:spPr>
        <p:txBody>
          <a:bodyPr>
            <a:normAutofit fontScale="70000" lnSpcReduction="20000"/>
          </a:bodyPr>
          <a:lstStyle/>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 Каждое задание, которое предлагается «особенным» детям, тоже должно отвечать определенному </a:t>
            </a:r>
            <a:r>
              <a:rPr lang="ru-RU" sz="2900" b="1" dirty="0" smtClean="0">
                <a:solidFill>
                  <a:schemeClr val="tx1"/>
                </a:solidFill>
                <a:latin typeface="Times New Roman" panose="02020603050405020304" pitchFamily="18" charset="0"/>
                <a:cs typeface="Times New Roman" panose="02020603050405020304" pitchFamily="18" charset="0"/>
              </a:rPr>
              <a:t>алгоритму</a:t>
            </a:r>
            <a:r>
              <a:rPr lang="ru-RU" sz="2900" dirty="0" smtClean="0">
                <a:solidFill>
                  <a:schemeClr val="tx1"/>
                </a:solidFill>
                <a:latin typeface="Times New Roman" panose="02020603050405020304" pitchFamily="18" charset="0"/>
                <a:cs typeface="Times New Roman" panose="02020603050405020304" pitchFamily="18" charset="0"/>
              </a:rPr>
              <a:t> действий.</a:t>
            </a:r>
          </a:p>
          <a:p>
            <a:pPr marL="0" indent="0">
              <a:lnSpc>
                <a:spcPct val="120000"/>
              </a:lnSpc>
              <a:buNone/>
            </a:pPr>
            <a:r>
              <a:rPr lang="ru-RU" sz="2900" b="1" i="1" dirty="0" smtClean="0">
                <a:solidFill>
                  <a:schemeClr val="tx1"/>
                </a:solidFill>
                <a:latin typeface="Times New Roman" panose="02020603050405020304" pitchFamily="18" charset="0"/>
                <a:cs typeface="Times New Roman" panose="02020603050405020304" pitchFamily="18" charset="0"/>
              </a:rPr>
              <a:t>Устные задания</a:t>
            </a:r>
            <a:r>
              <a:rPr lang="ru-RU" sz="2900" dirty="0" smtClean="0">
                <a:solidFill>
                  <a:schemeClr val="tx1"/>
                </a:solidFill>
                <a:latin typeface="Times New Roman" panose="02020603050405020304" pitchFamily="18" charset="0"/>
                <a:cs typeface="Times New Roman" panose="02020603050405020304" pitchFamily="18" charset="0"/>
              </a:rPr>
              <a:t> выполняются по следующему алгоритму:</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 </a:t>
            </a:r>
            <a:r>
              <a:rPr lang="ru-RU" sz="2900" b="1" dirty="0" smtClean="0">
                <a:solidFill>
                  <a:schemeClr val="tx1"/>
                </a:solidFill>
                <a:latin typeface="Times New Roman" panose="02020603050405020304" pitchFamily="18" charset="0"/>
                <a:cs typeface="Times New Roman" panose="02020603050405020304" pitchFamily="18" charset="0"/>
              </a:rPr>
              <a:t>учитель проговаривает само задание </a:t>
            </a:r>
            <a:r>
              <a:rPr lang="ru-RU" sz="2900" dirty="0" smtClean="0">
                <a:solidFill>
                  <a:schemeClr val="tx1"/>
                </a:solidFill>
                <a:latin typeface="Times New Roman" panose="02020603050405020304" pitchFamily="18" charset="0"/>
                <a:cs typeface="Times New Roman" panose="02020603050405020304" pitchFamily="18" charset="0"/>
              </a:rPr>
              <a:t>(т.е., что мы будем делать) – дети или один ребенок проговаривают задание после учителя; можно использовать карточки с опорными словами или с опорными предложениями;</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 </a:t>
            </a:r>
            <a:r>
              <a:rPr lang="ru-RU" sz="2900" b="1" dirty="0" smtClean="0">
                <a:solidFill>
                  <a:schemeClr val="tx1"/>
                </a:solidFill>
                <a:latin typeface="Times New Roman" panose="02020603050405020304" pitchFamily="18" charset="0"/>
                <a:cs typeface="Times New Roman" panose="02020603050405020304" pitchFamily="18" charset="0"/>
              </a:rPr>
              <a:t>учитель проговаривает, как будем выполнять задание</a:t>
            </a:r>
            <a:r>
              <a:rPr lang="ru-RU" sz="2900" dirty="0" smtClean="0">
                <a:solidFill>
                  <a:schemeClr val="tx1"/>
                </a:solidFill>
                <a:latin typeface="Times New Roman" panose="02020603050405020304" pitchFamily="18" charset="0"/>
                <a:cs typeface="Times New Roman" panose="02020603050405020304" pitchFamily="18" charset="0"/>
              </a:rPr>
              <a:t>: что сначала, что потом, что в результате – дети или ребенок проговаривают за учителем. Здесь нужно использовать карточки с алгоритмом действий, иллюстрации, отражающие алгоритм выполнения заданий, схем, таблиц;</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 </a:t>
            </a:r>
            <a:r>
              <a:rPr lang="ru-RU" sz="2900" b="1" dirty="0" smtClean="0">
                <a:solidFill>
                  <a:schemeClr val="tx1"/>
                </a:solidFill>
                <a:latin typeface="Times New Roman" panose="02020603050405020304" pitchFamily="18" charset="0"/>
                <a:cs typeface="Times New Roman" panose="02020603050405020304" pitchFamily="18" charset="0"/>
              </a:rPr>
              <a:t>пошаговое выполнение самого задания</a:t>
            </a:r>
            <a:r>
              <a:rPr lang="ru-RU" sz="2900" dirty="0" smtClean="0">
                <a:solidFill>
                  <a:schemeClr val="tx1"/>
                </a:solidFill>
                <a:latin typeface="Times New Roman" panose="02020603050405020304" pitchFamily="18" charset="0"/>
                <a:cs typeface="Times New Roman" panose="02020603050405020304" pitchFamily="18" charset="0"/>
              </a:rPr>
              <a:t>: снова возвращаемся к тому, с чего начинали выполнение задания – дети выполняют, проверяют вместе с учителем;</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 </a:t>
            </a:r>
            <a:r>
              <a:rPr lang="ru-RU" sz="2900" b="1" dirty="0" smtClean="0">
                <a:solidFill>
                  <a:schemeClr val="tx1"/>
                </a:solidFill>
                <a:latin typeface="Times New Roman" panose="02020603050405020304" pitchFamily="18" charset="0"/>
                <a:cs typeface="Times New Roman" panose="02020603050405020304" pitchFamily="18" charset="0"/>
              </a:rPr>
              <a:t>итоговая проверка </a:t>
            </a:r>
            <a:r>
              <a:rPr lang="ru-RU" sz="2900" dirty="0" smtClean="0">
                <a:solidFill>
                  <a:schemeClr val="tx1"/>
                </a:solidFill>
                <a:latin typeface="Times New Roman" panose="02020603050405020304" pitchFamily="18" charset="0"/>
                <a:cs typeface="Times New Roman" panose="02020603050405020304" pitchFamily="18" charset="0"/>
              </a:rPr>
              <a:t>выполнения задания, учет ошибок (проговаривает учитель, потом дети).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77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404664"/>
            <a:ext cx="7467600" cy="6188224"/>
          </a:xfrm>
        </p:spPr>
        <p:txBody>
          <a:bodyPr>
            <a:normAutofit/>
          </a:bodyPr>
          <a:lstStyle/>
          <a:p>
            <a:pPr>
              <a:lnSpc>
                <a:spcPct val="120000"/>
              </a:lnSpc>
            </a:pPr>
            <a:r>
              <a:rPr lang="ru-RU" sz="1900" b="1" i="1" dirty="0" smtClean="0">
                <a:solidFill>
                  <a:schemeClr val="tx1"/>
                </a:solidFill>
                <a:latin typeface="Times New Roman" panose="02020603050405020304" pitchFamily="18" charset="0"/>
                <a:cs typeface="Times New Roman" panose="02020603050405020304" pitchFamily="18" charset="0"/>
              </a:rPr>
              <a:t>Письменные задания:</a:t>
            </a:r>
            <a:endParaRPr lang="ru-RU" sz="1900" dirty="0" smtClean="0">
              <a:solidFill>
                <a:schemeClr val="tx1"/>
              </a:solidFill>
              <a:latin typeface="Times New Roman" panose="02020603050405020304" pitchFamily="18" charset="0"/>
              <a:cs typeface="Times New Roman" panose="02020603050405020304" pitchFamily="18" charset="0"/>
            </a:endParaRPr>
          </a:p>
          <a:p>
            <a:pPr>
              <a:lnSpc>
                <a:spcPct val="120000"/>
              </a:lnSpc>
            </a:pPr>
            <a:r>
              <a:rPr lang="ru-RU" sz="1900" dirty="0" smtClean="0">
                <a:solidFill>
                  <a:schemeClr val="tx1"/>
                </a:solidFill>
                <a:latin typeface="Times New Roman" panose="02020603050405020304" pitchFamily="18" charset="0"/>
                <a:cs typeface="Times New Roman" panose="02020603050405020304" pitchFamily="18" charset="0"/>
              </a:rPr>
              <a:t>- </a:t>
            </a:r>
            <a:r>
              <a:rPr lang="ru-RU" sz="1900" b="1" dirty="0" smtClean="0">
                <a:solidFill>
                  <a:schemeClr val="tx1"/>
                </a:solidFill>
                <a:latin typeface="Times New Roman" panose="02020603050405020304" pitchFamily="18" charset="0"/>
                <a:cs typeface="Times New Roman" panose="02020603050405020304" pitchFamily="18" charset="0"/>
              </a:rPr>
              <a:t>учитель проговаривает само задание </a:t>
            </a:r>
            <a:r>
              <a:rPr lang="ru-RU" sz="1900" dirty="0" smtClean="0">
                <a:solidFill>
                  <a:schemeClr val="tx1"/>
                </a:solidFill>
                <a:latin typeface="Times New Roman" panose="02020603050405020304" pitchFamily="18" charset="0"/>
                <a:cs typeface="Times New Roman" panose="02020603050405020304" pitchFamily="18" charset="0"/>
              </a:rPr>
              <a:t>(т.е., что мы будем делать) – дети или один ребенок проговаривают задание после учителя; можно использовать карточки с опорными словами или с опорными предложениями;</a:t>
            </a:r>
          </a:p>
          <a:p>
            <a:pPr>
              <a:lnSpc>
                <a:spcPct val="120000"/>
              </a:lnSpc>
            </a:pPr>
            <a:r>
              <a:rPr lang="ru-RU" sz="1900" dirty="0" smtClean="0">
                <a:solidFill>
                  <a:schemeClr val="tx1"/>
                </a:solidFill>
                <a:latin typeface="Times New Roman" panose="02020603050405020304" pitchFamily="18" charset="0"/>
                <a:cs typeface="Times New Roman" panose="02020603050405020304" pitchFamily="18" charset="0"/>
              </a:rPr>
              <a:t>- </a:t>
            </a:r>
            <a:r>
              <a:rPr lang="ru-RU" sz="1900" b="1" dirty="0" smtClean="0">
                <a:solidFill>
                  <a:schemeClr val="tx1"/>
                </a:solidFill>
                <a:latin typeface="Times New Roman" panose="02020603050405020304" pitchFamily="18" charset="0"/>
                <a:cs typeface="Times New Roman" panose="02020603050405020304" pitchFamily="18" charset="0"/>
              </a:rPr>
              <a:t>детям раздаются карточки </a:t>
            </a:r>
            <a:r>
              <a:rPr lang="ru-RU" sz="1900" dirty="0" smtClean="0">
                <a:solidFill>
                  <a:schemeClr val="tx1"/>
                </a:solidFill>
                <a:latin typeface="Times New Roman" panose="02020603050405020304" pitchFamily="18" charset="0"/>
                <a:cs typeface="Times New Roman" panose="02020603050405020304" pitchFamily="18" charset="0"/>
              </a:rPr>
              <a:t>с заданием для самостоятельного выполнения (</a:t>
            </a:r>
            <a:r>
              <a:rPr lang="ru-RU" sz="1900" b="1" dirty="0" smtClean="0">
                <a:solidFill>
                  <a:schemeClr val="tx1"/>
                </a:solidFill>
                <a:latin typeface="Times New Roman" panose="02020603050405020304" pitchFamily="18" charset="0"/>
                <a:cs typeface="Times New Roman" panose="02020603050405020304" pitchFamily="18" charset="0"/>
              </a:rPr>
              <a:t>алгоритм</a:t>
            </a:r>
            <a:r>
              <a:rPr lang="ru-RU" sz="1900" dirty="0" smtClean="0">
                <a:solidFill>
                  <a:schemeClr val="tx1"/>
                </a:solidFill>
                <a:latin typeface="Times New Roman" panose="02020603050405020304" pitchFamily="18" charset="0"/>
                <a:cs typeface="Times New Roman" panose="02020603050405020304" pitchFamily="18" charset="0"/>
              </a:rPr>
              <a:t> действий прописывается в самой карточке или на доске; на стендах в классе имеются таблицы, схемы с алгоритмом выполнения таких заданий);</a:t>
            </a:r>
          </a:p>
          <a:p>
            <a:pPr>
              <a:lnSpc>
                <a:spcPct val="120000"/>
              </a:lnSpc>
            </a:pPr>
            <a:r>
              <a:rPr lang="ru-RU" sz="1900" dirty="0" smtClean="0">
                <a:solidFill>
                  <a:schemeClr val="tx1"/>
                </a:solidFill>
                <a:latin typeface="Times New Roman" panose="02020603050405020304" pitchFamily="18" charset="0"/>
                <a:cs typeface="Times New Roman" panose="02020603050405020304" pitchFamily="18" charset="0"/>
              </a:rPr>
              <a:t>- </a:t>
            </a:r>
            <a:r>
              <a:rPr lang="ru-RU" sz="1900" b="1" dirty="0" smtClean="0">
                <a:solidFill>
                  <a:schemeClr val="tx1"/>
                </a:solidFill>
                <a:latin typeface="Times New Roman" panose="02020603050405020304" pitchFamily="18" charset="0"/>
                <a:cs typeface="Times New Roman" panose="02020603050405020304" pitchFamily="18" charset="0"/>
              </a:rPr>
              <a:t>проверка задания</a:t>
            </a:r>
            <a:r>
              <a:rPr lang="ru-RU" sz="1900" dirty="0" smtClean="0">
                <a:solidFill>
                  <a:schemeClr val="tx1"/>
                </a:solidFill>
                <a:latin typeface="Times New Roman" panose="02020603050405020304" pitchFamily="18" charset="0"/>
                <a:cs typeface="Times New Roman" panose="02020603050405020304" pitchFamily="18" charset="0"/>
              </a:rPr>
              <a:t>: учитель может индивидуально проверять задание, подходя к каждому ребенку; учитель просит каждого ребенка устно проговорить, что получилось в задании или один ребенок отвечает, все дети смотрят, правильно ли они в своих карточках выполнили это задание; при этом проговариваются все ошибки и способы их устранения.</a:t>
            </a:r>
          </a:p>
          <a:p>
            <a:endParaRPr lang="ru-RU" dirty="0"/>
          </a:p>
        </p:txBody>
      </p:sp>
    </p:spTree>
    <p:extLst>
      <p:ext uri="{BB962C8B-B14F-4D97-AF65-F5344CB8AC3E}">
        <p14:creationId xmlns:p14="http://schemas.microsoft.com/office/powerpoint/2010/main" val="2169367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79512" y="980728"/>
            <a:ext cx="763284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Дети с ограниченными возможностями здоровья</a:t>
            </a:r>
            <a:r>
              <a:rPr kumimoji="0" 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 группа детей с сенсорными, интеллектуальными, эмоционально-волевыми,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физическими и другими отклонениями в психофизическом развитии.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Эволюция понятия: «аномальные», «с отклонениями в развитии»,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«с особыми образовательными потребностями», «с ограниченными возможностями здоровья».</a:t>
            </a:r>
            <a:endParaRPr kumimoji="0" 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700808"/>
            <a:ext cx="7467600" cy="3096344"/>
          </a:xfrm>
        </p:spPr>
        <p:txBody>
          <a:bodyPr/>
          <a:lstStyle/>
          <a:p>
            <a:r>
              <a:rPr lang="ru-RU" sz="2000" dirty="0" smtClean="0">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Урок в инклюзивном классе, где есть дети с ограниченными возможностями здоровья, должен предполагать </a:t>
            </a:r>
            <a:r>
              <a:rPr lang="ru-RU" sz="2000" b="1" dirty="0" smtClean="0">
                <a:solidFill>
                  <a:schemeClr val="tx1"/>
                </a:solidFill>
                <a:latin typeface="Times New Roman" panose="02020603050405020304" pitchFamily="18" charset="0"/>
                <a:cs typeface="Times New Roman" panose="02020603050405020304" pitchFamily="18" charset="0"/>
              </a:rPr>
              <a:t>большое количество </a:t>
            </a:r>
            <a:r>
              <a:rPr lang="ru-RU" sz="2000" dirty="0" smtClean="0">
                <a:solidFill>
                  <a:schemeClr val="tx1"/>
                </a:solidFill>
                <a:latin typeface="Times New Roman" panose="02020603050405020304" pitchFamily="18" charset="0"/>
                <a:cs typeface="Times New Roman" panose="02020603050405020304" pitchFamily="18" charset="0"/>
              </a:rPr>
              <a:t>использования </a:t>
            </a:r>
            <a:r>
              <a:rPr lang="ru-RU" sz="2000" b="1" dirty="0" smtClean="0">
                <a:solidFill>
                  <a:schemeClr val="tx1"/>
                </a:solidFill>
                <a:latin typeface="Times New Roman" panose="02020603050405020304" pitchFamily="18" charset="0"/>
                <a:cs typeface="Times New Roman" panose="02020603050405020304" pitchFamily="18" charset="0"/>
              </a:rPr>
              <a:t>наглядности</a:t>
            </a:r>
            <a:r>
              <a:rPr lang="ru-RU" sz="2000" dirty="0" smtClean="0">
                <a:solidFill>
                  <a:schemeClr val="tx1"/>
                </a:solidFill>
                <a:latin typeface="Times New Roman" panose="02020603050405020304" pitchFamily="18" charset="0"/>
                <a:cs typeface="Times New Roman" panose="02020603050405020304" pitchFamily="18" charset="0"/>
              </a:rPr>
              <a:t> для упрощения восприятия материала. </a:t>
            </a:r>
          </a:p>
          <a:p>
            <a:r>
              <a:rPr lang="ru-RU" sz="2000" dirty="0" smtClean="0">
                <a:solidFill>
                  <a:schemeClr val="tx1"/>
                </a:solidFill>
                <a:latin typeface="Times New Roman" panose="02020603050405020304" pitchFamily="18" charset="0"/>
                <a:cs typeface="Times New Roman" panose="02020603050405020304" pitchFamily="18" charset="0"/>
              </a:rPr>
              <a:t>Причина в том, что дети с ЗПР при восприятии материала опираются на сохранное у них </a:t>
            </a:r>
            <a:r>
              <a:rPr lang="ru-RU" sz="2000" b="1" dirty="0" smtClean="0">
                <a:solidFill>
                  <a:schemeClr val="tx1"/>
                </a:solidFill>
                <a:latin typeface="Times New Roman" panose="02020603050405020304" pitchFamily="18" charset="0"/>
                <a:cs typeface="Times New Roman" panose="02020603050405020304" pitchFamily="18" charset="0"/>
              </a:rPr>
              <a:t>наглядно-образное мышление</a:t>
            </a:r>
            <a:r>
              <a:rPr lang="ru-RU" sz="2000" dirty="0" smtClean="0">
                <a:solidFill>
                  <a:schemeClr val="tx1"/>
                </a:solidFill>
                <a:latin typeface="Times New Roman" panose="02020603050405020304" pitchFamily="18" charset="0"/>
                <a:cs typeface="Times New Roman" panose="02020603050405020304" pitchFamily="18" charset="0"/>
              </a:rPr>
              <a:t>. Не могут в полном объеме использовать словесно-логическое мышление, поскольку оно у них нарушено или имеет замедленный характер.</a:t>
            </a:r>
          </a:p>
          <a:p>
            <a:endParaRPr lang="ru-RU" dirty="0"/>
          </a:p>
        </p:txBody>
      </p:sp>
    </p:spTree>
    <p:extLst>
      <p:ext uri="{BB962C8B-B14F-4D97-AF65-F5344CB8AC3E}">
        <p14:creationId xmlns:p14="http://schemas.microsoft.com/office/powerpoint/2010/main" val="1135442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548680"/>
            <a:ext cx="7128792" cy="5973910"/>
          </a:xfrm>
        </p:spPr>
        <p:txBody>
          <a:bodyPr>
            <a:normAutofit fontScale="62500" lnSpcReduction="20000"/>
          </a:bodyPr>
          <a:lstStyle/>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Одно из основных требований к уроку – это учет </a:t>
            </a:r>
            <a:r>
              <a:rPr lang="ru-RU" sz="2900" b="1" dirty="0" smtClean="0">
                <a:solidFill>
                  <a:schemeClr val="tx1"/>
                </a:solidFill>
                <a:latin typeface="Times New Roman" panose="02020603050405020304" pitchFamily="18" charset="0"/>
                <a:cs typeface="Times New Roman" panose="02020603050405020304" pitchFamily="18" charset="0"/>
              </a:rPr>
              <a:t>слабого внимания</a:t>
            </a:r>
            <a:r>
              <a:rPr lang="ru-RU" sz="2900" dirty="0" smtClean="0">
                <a:solidFill>
                  <a:schemeClr val="tx1"/>
                </a:solidFill>
                <a:latin typeface="Times New Roman" panose="02020603050405020304" pitchFamily="18" charset="0"/>
                <a:cs typeface="Times New Roman" panose="02020603050405020304" pitchFamily="18" charset="0"/>
              </a:rPr>
              <a:t> детей с ограниченными возможностями здоровья, их истощаемости и пресыщения однообразной деятельностью. Поэтому на уроке учитель должен</a:t>
            </a:r>
          </a:p>
          <a:p>
            <a:pPr>
              <a:lnSpc>
                <a:spcPct val="120000"/>
              </a:lnSpc>
            </a:pPr>
            <a:r>
              <a:rPr lang="ru-RU" sz="2900" i="1" dirty="0" smtClean="0">
                <a:solidFill>
                  <a:schemeClr val="tx1"/>
                </a:solidFill>
                <a:latin typeface="Times New Roman" panose="02020603050405020304" pitchFamily="18" charset="0"/>
                <a:cs typeface="Times New Roman" panose="02020603050405020304" pitchFamily="18" charset="0"/>
              </a:rPr>
              <a:t>менять разные виды деятельности</a:t>
            </a:r>
            <a:r>
              <a:rPr lang="ru-RU" sz="2900" dirty="0" smtClean="0">
                <a:solidFill>
                  <a:schemeClr val="tx1"/>
                </a:solidFill>
                <a:latin typeface="Times New Roman" panose="02020603050405020304" pitchFamily="18" charset="0"/>
                <a:cs typeface="Times New Roman" panose="02020603050405020304" pitchFamily="18" charset="0"/>
              </a:rPr>
              <a:t>:</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а) начинать урок лучше с заданий, которые тренируют память, внимание;</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б) сложные интеллектуальные задания использовать только в середине урока;</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в) чередовать задания, связанные с обучением, и задания, имеющие только коррекционную направленность (зрительная гимнастика, использование заданий на развитие мелкой моторики, развитие восприятия и мышления);</a:t>
            </a:r>
          </a:p>
          <a:p>
            <a:pPr>
              <a:lnSpc>
                <a:spcPct val="120000"/>
              </a:lnSpc>
            </a:pPr>
            <a:r>
              <a:rPr lang="ru-RU" sz="2900" dirty="0" smtClean="0">
                <a:solidFill>
                  <a:schemeClr val="tx1"/>
                </a:solidFill>
                <a:latin typeface="Times New Roman" panose="02020603050405020304" pitchFamily="18" charset="0"/>
                <a:cs typeface="Times New Roman" panose="02020603050405020304" pitchFamily="18" charset="0"/>
              </a:rPr>
              <a:t>г) использовать сюрпризные, игровые моменты, моменты соревнования, интриги, ролевые игры, мини-постановки (т.е. всю ту деятельность, которая затрагивает эмоции детей и связывает знания с жизнью).</a:t>
            </a:r>
          </a:p>
          <a:p>
            <a:pPr>
              <a:buNone/>
            </a:pPr>
            <a:r>
              <a:rPr lang="ru-RU" sz="2600" dirty="0" smtClean="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4183712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35055" y="1988840"/>
            <a:ext cx="5587106" cy="1754326"/>
          </a:xfrm>
          <a:prstGeom prst="rect">
            <a:avLst/>
          </a:prstGeom>
          <a:noFill/>
        </p:spPr>
        <p:txBody>
          <a:bodyPr wrap="none" lIns="91440" tIns="45720" rIns="91440" bIns="45720">
            <a:spAutoFit/>
          </a:bodyPr>
          <a:lstStyle/>
          <a:p>
            <a:pPr algn="ctr"/>
            <a:r>
              <a:rPr lang="ru-RU" sz="5400" b="1" cap="none" spc="0" dirty="0" smtClean="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Успехов в работе </a:t>
            </a:r>
          </a:p>
          <a:p>
            <a:pPr algn="ctr"/>
            <a:r>
              <a:rPr lang="ru-RU" sz="5400" b="1" cap="none" spc="0" dirty="0" smtClean="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с детьми с ОВЗ!</a:t>
            </a:r>
            <a:endParaRPr lang="ru-RU"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8069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79512" y="325106"/>
            <a:ext cx="7200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Интегрированное обучение –</a:t>
            </a: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это совместное обучение лиц, имеющих физические и (или) психические недостатки, и лиц, не имеющих таких недостатков, с использованием </a:t>
            </a:r>
            <a:r>
              <a:rPr kumimoji="0" 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специальных средств и методов </a:t>
            </a: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 при участии педагогов – специалистов.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Интегрируемый ребенок</a:t>
            </a: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 ребёнок , имеющий ограниченные возможности здоровья и способный посещать уроки 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общеобразовательной школе, получая дополнительную специальную коррекционную помощь.</a:t>
            </a:r>
            <a:endParaRPr kumimoji="0" 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idx="4294967295"/>
          </p:nvPr>
        </p:nvSpPr>
        <p:spPr>
          <a:xfrm>
            <a:off x="179512" y="116632"/>
            <a:ext cx="8229600" cy="1143000"/>
          </a:xfrm>
        </p:spPr>
        <p:txBody>
          <a:bodyPr anchor="t">
            <a:noAutofit/>
          </a:bodyPr>
          <a:lstStyle/>
          <a:p>
            <a:r>
              <a:rPr lang="ru-RU" sz="2400" dirty="0">
                <a:latin typeface="Times New Roman" panose="02020603050405020304" pitchFamily="18" charset="0"/>
                <a:cs typeface="Times New Roman" panose="02020603050405020304" pitchFamily="18" charset="0"/>
              </a:rPr>
              <a:t>Условия организации успешного обучения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воспитания детей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с </a:t>
            </a:r>
            <a:r>
              <a:rPr lang="ru-RU" sz="2400" dirty="0">
                <a:latin typeface="Times New Roman" panose="02020603050405020304" pitchFamily="18" charset="0"/>
                <a:cs typeface="Times New Roman" panose="02020603050405020304" pitchFamily="18" charset="0"/>
              </a:rPr>
              <a:t>ограниченными возможностями здоровья</a:t>
            </a:r>
            <a:r>
              <a:rPr lang="ru-RU" sz="2400" b="1" dirty="0">
                <a:latin typeface="Times New Roman" panose="02020603050405020304" pitchFamily="18" charset="0"/>
                <a:cs typeface="Times New Roman" panose="02020603050405020304" pitchFamily="18" charset="0"/>
              </a:rPr>
              <a:t> </a:t>
            </a:r>
          </a:p>
        </p:txBody>
      </p:sp>
      <p:sp>
        <p:nvSpPr>
          <p:cNvPr id="29699" name="Содержимое 2"/>
          <p:cNvSpPr>
            <a:spLocks noGrp="1"/>
          </p:cNvSpPr>
          <p:nvPr>
            <p:ph idx="4294967295"/>
          </p:nvPr>
        </p:nvSpPr>
        <p:spPr>
          <a:xfrm>
            <a:off x="0" y="1600200"/>
            <a:ext cx="8229600" cy="4525963"/>
          </a:xfrm>
        </p:spPr>
        <p:txBody>
          <a:bodyPr>
            <a:normAutofit/>
          </a:bodyPr>
          <a:lstStyle/>
          <a:p>
            <a:r>
              <a:rPr lang="ru-RU" sz="2000" dirty="0">
                <a:solidFill>
                  <a:schemeClr val="tx1"/>
                </a:solidFill>
                <a:latin typeface="Times New Roman" panose="02020603050405020304" pitchFamily="18" charset="0"/>
                <a:cs typeface="Times New Roman" panose="02020603050405020304" pitchFamily="18" charset="0"/>
              </a:rPr>
              <a:t>Обучение и коррекция развития детей с ограниченными возможностями здоровья должны осуществляться по </a:t>
            </a:r>
            <a:r>
              <a:rPr lang="ru-RU" sz="2000" b="1" dirty="0">
                <a:solidFill>
                  <a:schemeClr val="tx1"/>
                </a:solidFill>
                <a:latin typeface="Times New Roman" panose="02020603050405020304" pitchFamily="18" charset="0"/>
                <a:cs typeface="Times New Roman" panose="02020603050405020304" pitchFamily="18" charset="0"/>
              </a:rPr>
              <a:t>образовательным программам, разработанным на базе </a:t>
            </a:r>
          </a:p>
          <a:p>
            <a:pPr>
              <a:buFontTx/>
              <a:buNone/>
            </a:pPr>
            <a:r>
              <a:rPr lang="ru-RU" sz="2000" b="1" dirty="0">
                <a:solidFill>
                  <a:schemeClr val="tx1"/>
                </a:solidFill>
                <a:latin typeface="Times New Roman" panose="02020603050405020304" pitchFamily="18" charset="0"/>
                <a:cs typeface="Times New Roman" panose="02020603050405020304" pitchFamily="18" charset="0"/>
              </a:rPr>
              <a:t>	основных общеобразовательных программ с учетом психофизических особенностей и возможностей таких обучающихся.</a:t>
            </a:r>
          </a:p>
          <a:p>
            <a:r>
              <a:rPr lang="ru-RU" sz="2000" dirty="0">
                <a:solidFill>
                  <a:schemeClr val="tx1"/>
                </a:solidFill>
                <a:latin typeface="Times New Roman" panose="02020603050405020304" pitchFamily="18" charset="0"/>
                <a:cs typeface="Times New Roman" panose="02020603050405020304" pitchFamily="18" charset="0"/>
              </a:rPr>
              <a:t>Необходимо комплексное </a:t>
            </a:r>
            <a:r>
              <a:rPr lang="ru-RU" sz="2000" b="1" dirty="0">
                <a:solidFill>
                  <a:schemeClr val="tx1"/>
                </a:solidFill>
                <a:latin typeface="Times New Roman" panose="02020603050405020304" pitchFamily="18" charset="0"/>
                <a:cs typeface="Times New Roman" panose="02020603050405020304" pitchFamily="18" charset="0"/>
              </a:rPr>
              <a:t>психолого-педагогическое сопровождение</a:t>
            </a:r>
            <a:r>
              <a:rPr lang="ru-RU" sz="2000" dirty="0">
                <a:solidFill>
                  <a:schemeClr val="tx1"/>
                </a:solidFill>
                <a:latin typeface="Times New Roman" panose="02020603050405020304" pitchFamily="18" charset="0"/>
                <a:cs typeface="Times New Roman" panose="02020603050405020304" pitchFamily="18" charset="0"/>
              </a:rPr>
              <a:t> ребенка с ограниченными возможностями здоровья на протяжении всего периода его обучения в ОУ общего типа.</a:t>
            </a:r>
          </a:p>
          <a:p>
            <a:r>
              <a:rPr lang="ru-RU" sz="2000" dirty="0">
                <a:solidFill>
                  <a:schemeClr val="tx1"/>
                </a:solidFill>
                <a:latin typeface="Times New Roman" panose="02020603050405020304" pitchFamily="18" charset="0"/>
                <a:cs typeface="Times New Roman" panose="02020603050405020304" pitchFamily="18" charset="0"/>
              </a:rPr>
              <a:t>Необходима </a:t>
            </a:r>
            <a:r>
              <a:rPr lang="ru-RU" sz="2000" b="1" dirty="0">
                <a:solidFill>
                  <a:schemeClr val="tx1"/>
                </a:solidFill>
                <a:latin typeface="Times New Roman" panose="02020603050405020304" pitchFamily="18" charset="0"/>
                <a:cs typeface="Times New Roman" panose="02020603050405020304" pitchFamily="18" charset="0"/>
              </a:rPr>
              <a:t>специальная  подготовка педагогического коллектива</a:t>
            </a:r>
            <a:r>
              <a:rPr lang="ru-RU" sz="2000" dirty="0">
                <a:solidFill>
                  <a:schemeClr val="tx1"/>
                </a:solidFill>
                <a:latin typeface="Times New Roman" panose="02020603050405020304" pitchFamily="18" charset="0"/>
                <a:cs typeface="Times New Roman" panose="02020603050405020304" pitchFamily="18" charset="0"/>
              </a:rPr>
              <a:t> ОУ  общего типа в соответствии со спецификой   </a:t>
            </a:r>
          </a:p>
          <a:p>
            <a:pPr>
              <a:buFontTx/>
              <a:buNone/>
            </a:pPr>
            <a:r>
              <a:rPr lang="ru-RU" sz="2000" dirty="0">
                <a:solidFill>
                  <a:schemeClr val="tx1"/>
                </a:solidFill>
                <a:latin typeface="Times New Roman" panose="02020603050405020304" pitchFamily="18" charset="0"/>
                <a:cs typeface="Times New Roman" panose="02020603050405020304" pitchFamily="18" charset="0"/>
              </a:rPr>
              <a:t>	учебно-воспитательной и коррекционной работы </a:t>
            </a:r>
            <a:r>
              <a:rPr lang="ru-RU" sz="2000" dirty="0">
                <a:solidFill>
                  <a:schemeClr val="tx1"/>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a:p>
            <a:pPr>
              <a:buFontTx/>
              <a:buNone/>
            </a:pPr>
            <a:endParaRPr lang="ru-RU" sz="2200" dirty="0">
              <a:effectLst>
                <a:outerShdw blurRad="38100" dist="38100" dir="2700000" algn="tl">
                  <a:srgbClr val="C0C0C0"/>
                </a:outerShdw>
              </a:effectLst>
            </a:endParaRPr>
          </a:p>
        </p:txBody>
      </p:sp>
    </p:spTree>
    <p:extLst>
      <p:ext uri="{BB962C8B-B14F-4D97-AF65-F5344CB8AC3E}">
        <p14:creationId xmlns:p14="http://schemas.microsoft.com/office/powerpoint/2010/main" val="858484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51520" y="1052736"/>
            <a:ext cx="756084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Коррекционное обучение </a:t>
            </a: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особый вид обучения, цель которого полное или частичное преодоление имеющихся у детей нарушений в развитии и обеспечение их потребности в личном росте и социализации.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Коррекционно-воспитательная работа </a:t>
            </a:r>
            <a:r>
              <a:rPr kumimoji="0" lang="ru-RU" sz="2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система психолого-педагогических мероприятий, направленных на преодоление или ослабление нарушений психического или физического развития детей и на их адаптацию в обществе.</a:t>
            </a:r>
            <a:endParaRPr kumimoji="0" 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51520" y="1381418"/>
            <a:ext cx="763284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ru-RU" sz="2400" dirty="0" smtClean="0">
                <a:latin typeface="Times New Roman" panose="02020603050405020304" pitchFamily="18" charset="0"/>
                <a:cs typeface="Times New Roman" panose="02020603050405020304" pitchFamily="18" charset="0"/>
              </a:rPr>
              <a:t>Учителя</a:t>
            </a:r>
            <a:r>
              <a:rPr lang="ru-RU" sz="2400" dirty="0">
                <a:latin typeface="Times New Roman" panose="02020603050405020304" pitchFamily="18" charset="0"/>
                <a:cs typeface="Times New Roman" panose="02020603050405020304" pitchFamily="18" charset="0"/>
              </a:rPr>
              <a:t>,  работающие  с детьми с особыми образовательными потребностями,  проводят систематическое </a:t>
            </a:r>
            <a:r>
              <a:rPr lang="ru-RU" sz="2400" b="1" dirty="0">
                <a:latin typeface="Times New Roman" panose="02020603050405020304" pitchFamily="18" charset="0"/>
                <a:cs typeface="Times New Roman" panose="02020603050405020304" pitchFamily="18" charset="0"/>
              </a:rPr>
              <a:t>углубленное изучение </a:t>
            </a:r>
            <a:r>
              <a:rPr lang="ru-RU" sz="2400" dirty="0">
                <a:latin typeface="Times New Roman" panose="02020603050405020304" pitchFamily="18" charset="0"/>
                <a:cs typeface="Times New Roman" panose="02020603050405020304" pitchFamily="18" charset="0"/>
              </a:rPr>
              <a:t>обучающихся с целью выявления их </a:t>
            </a:r>
            <a:r>
              <a:rPr lang="ru-RU" sz="2400" b="1" dirty="0">
                <a:latin typeface="Times New Roman" panose="02020603050405020304" pitchFamily="18" charset="0"/>
                <a:cs typeface="Times New Roman" panose="02020603050405020304" pitchFamily="18" charset="0"/>
              </a:rPr>
              <a:t>индивидуальных особенностей </a:t>
            </a:r>
            <a:r>
              <a:rPr lang="ru-RU" sz="2400" dirty="0">
                <a:latin typeface="Times New Roman" panose="02020603050405020304" pitchFamily="18" charset="0"/>
                <a:cs typeface="Times New Roman" panose="02020603050405020304" pitchFamily="18" charset="0"/>
              </a:rPr>
              <a:t>и определения направлений развивающей работы, </a:t>
            </a:r>
            <a:endParaRPr lang="ru-RU" sz="2400" dirty="0" smtClean="0">
              <a:latin typeface="Times New Roman" panose="02020603050405020304" pitchFamily="18" charset="0"/>
              <a:cs typeface="Times New Roman" panose="02020603050405020304" pitchFamily="18" charset="0"/>
            </a:endParaRPr>
          </a:p>
          <a:p>
            <a:pPr fontAlgn="base">
              <a:spcBef>
                <a:spcPct val="0"/>
              </a:spcBef>
              <a:spcAft>
                <a:spcPct val="0"/>
              </a:spcAft>
            </a:pPr>
            <a:r>
              <a:rPr lang="ru-RU" sz="2400" b="1" dirty="0" smtClean="0">
                <a:latin typeface="Times New Roman" panose="02020603050405020304" pitchFamily="18" charset="0"/>
                <a:cs typeface="Times New Roman" panose="02020603050405020304" pitchFamily="18" charset="0"/>
              </a:rPr>
              <a:t>фиксируют </a:t>
            </a:r>
            <a:r>
              <a:rPr lang="ru-RU" sz="2400" b="1" dirty="0">
                <a:latin typeface="Times New Roman" panose="02020603050405020304" pitchFamily="18" charset="0"/>
                <a:cs typeface="Times New Roman" panose="02020603050405020304" pitchFamily="18" charset="0"/>
              </a:rPr>
              <a:t>динамику развития</a:t>
            </a:r>
            <a:r>
              <a:rPr lang="ru-RU" sz="2400" dirty="0">
                <a:latin typeface="Times New Roman" panose="02020603050405020304" pitchFamily="18" charset="0"/>
                <a:cs typeface="Times New Roman" panose="02020603050405020304" pitchFamily="18" charset="0"/>
              </a:rPr>
              <a:t> обучающихся, ведут учет освоения ими общеобразовательных программ, совместно с педагогом-психологом заполняют на них карты сопровождения.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0" y="1484784"/>
            <a:ext cx="7236296" cy="3168352"/>
          </a:xfrm>
        </p:spPr>
        <p:txBody>
          <a:bodyPr>
            <a:normAutofit lnSpcReduction="10000"/>
          </a:bodyPr>
          <a:lstStyle/>
          <a:p>
            <a:r>
              <a:rPr lang="ru-RU" sz="2800" dirty="0">
                <a:solidFill>
                  <a:schemeClr val="tx1"/>
                </a:solidFill>
                <a:latin typeface="Times New Roman" panose="02020603050405020304" pitchFamily="18" charset="0"/>
                <a:cs typeface="Times New Roman" panose="02020603050405020304" pitchFamily="18" charset="0"/>
              </a:rPr>
              <a:t>В обязанности педагога-психолога входит углубленное изучение особенностей интеллектуального развития детей, личностных и поведенческих реакций: оказание методической помощи, воспитателям в разработке коррекционных Программ  индивидуального развития ребенка.</a:t>
            </a:r>
          </a:p>
        </p:txBody>
      </p:sp>
    </p:spTree>
    <p:extLst>
      <p:ext uri="{BB962C8B-B14F-4D97-AF65-F5344CB8AC3E}">
        <p14:creationId xmlns:p14="http://schemas.microsoft.com/office/powerpoint/2010/main" val="10325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520" y="404664"/>
            <a:ext cx="712879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Общие принципы и правила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коррекционной работы: </a:t>
            </a:r>
            <a:endParaRPr kumimoji="0" lang="ru-RU" sz="2000" b="0"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1. Индивидуальный подход к каждому ученику.</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2. Предотвращение наступления утомления, используя для этого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разнообразные средства (чередование умственной и практической деятельности, преподнесение материала небольшими дозами, использование интересного и красочного дидактического материала и средств наглядности).</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3. Использование методов, активизирующих познавательную деятельность</a:t>
            </a:r>
            <a:r>
              <a:rPr kumimoji="0" lang="ru-RU" sz="2000" b="0" i="0" u="none" strike="noStrike" cap="none" normalizeH="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учащихся, развивающих их устную и письменную</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речь и формирующих необходимые учебные навыки.</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4. Проявление педагогического такта. Постоянное поощрение за малейшие успехи, своевременная и тактическая помощь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каждому ребёнку, развитие в нём веры в собственные силы и возможности.</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51520" y="807677"/>
            <a:ext cx="70567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Эффективными приемами коррекционного воздействия на эмоциональную и познавательную сферу детей с </a:t>
            </a:r>
            <a:r>
              <a:rPr kumimoji="0" lang="ru-RU" sz="2400" b="1"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ОВЗ </a:t>
            </a:r>
            <a:r>
              <a:rPr kumimoji="0" lang="ru-RU" sz="2400" b="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 развитии являются:</a:t>
            </a:r>
            <a:endParaRPr kumimoji="0" lang="ru-RU" sz="2400" b="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игровые ситуации;</a:t>
            </a:r>
            <a:endParaRPr kumimoji="0" lang="ru-RU" sz="2400" b="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дидактические игры, которые связаны с поиском видовых и родовых признаков предметов;</a:t>
            </a:r>
            <a:endParaRPr kumimoji="0" lang="ru-RU" sz="2400" b="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игровые тренинги, способствующие развитию умения общаться с другими;</a:t>
            </a:r>
            <a:endParaRPr kumimoji="0" lang="ru-RU" sz="2400" b="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u="none" strike="noStrike" cap="none" normalizeH="0" baseline="0" dirty="0" err="1"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психогимнастика</a:t>
            </a:r>
            <a:r>
              <a:rPr kumimoji="0" lang="ru-RU" sz="2400" b="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и релаксация, позволяющие снять мышечные спазмы и зажимы, особенно в области лица и кистей рук.</a:t>
            </a:r>
            <a:endParaRPr kumimoji="0" lang="ru-RU" sz="2400" b="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592</TotalTime>
  <Words>1040</Words>
  <Application>Microsoft Office PowerPoint</Application>
  <PresentationFormat>Экран (4:3)</PresentationFormat>
  <Paragraphs>116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Грань</vt:lpstr>
      <vt:lpstr>Презентация PowerPoint</vt:lpstr>
      <vt:lpstr>Презентация PowerPoint</vt:lpstr>
      <vt:lpstr>Презентация PowerPoint</vt:lpstr>
      <vt:lpstr>Условия организации успешного обучения  и воспитания детей  с ограниченными возможностями здоровья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Для повышения эффективности  обучения учащихся  с ОВЗ создаются специальные условия:</vt:lpstr>
      <vt:lpstr>Требования к режиму организации урока в инклюзивном классе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HP</cp:lastModifiedBy>
  <cp:revision>24</cp:revision>
  <dcterms:created xsi:type="dcterms:W3CDTF">2011-09-29T07:34:48Z</dcterms:created>
  <dcterms:modified xsi:type="dcterms:W3CDTF">2017-12-02T10:20:54Z</dcterms:modified>
</cp:coreProperties>
</file>