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3" r:id="rId7"/>
    <p:sldId id="265" r:id="rId8"/>
    <p:sldId id="264" r:id="rId9"/>
    <p:sldId id="278" r:id="rId10"/>
    <p:sldId id="266" r:id="rId11"/>
    <p:sldId id="269" r:id="rId12"/>
    <p:sldId id="271" r:id="rId13"/>
    <p:sldId id="273" r:id="rId14"/>
    <p:sldId id="279" r:id="rId15"/>
    <p:sldId id="274" r:id="rId16"/>
    <p:sldId id="286" r:id="rId17"/>
    <p:sldId id="287" r:id="rId18"/>
    <p:sldId id="280" r:id="rId19"/>
    <p:sldId id="268" r:id="rId20"/>
    <p:sldId id="281" r:id="rId21"/>
    <p:sldId id="275" r:id="rId22"/>
    <p:sldId id="282" r:id="rId23"/>
    <p:sldId id="276" r:id="rId24"/>
    <p:sldId id="283" r:id="rId25"/>
    <p:sldId id="284" r:id="rId26"/>
    <p:sldId id="285" r:id="rId27"/>
    <p:sldId id="288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494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0615D-5117-442A-90EE-606ED2D8B422}" type="datetimeFigureOut">
              <a:rPr lang="ru-RU" smtClean="0"/>
              <a:pPr/>
              <a:t>17.12.2017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75BC1-3BDF-402F-A0EE-92133E778D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0615D-5117-442A-90EE-606ED2D8B422}" type="datetimeFigureOut">
              <a:rPr lang="ru-RU" smtClean="0"/>
              <a:pPr/>
              <a:t>17.12.2017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75BC1-3BDF-402F-A0EE-92133E778D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0615D-5117-442A-90EE-606ED2D8B422}" type="datetimeFigureOut">
              <a:rPr lang="ru-RU" smtClean="0"/>
              <a:pPr/>
              <a:t>17.12.2017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75BC1-3BDF-402F-A0EE-92133E778D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0615D-5117-442A-90EE-606ED2D8B422}" type="datetimeFigureOut">
              <a:rPr lang="ru-RU" smtClean="0"/>
              <a:pPr/>
              <a:t>17.12.2017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75BC1-3BDF-402F-A0EE-92133E778D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0615D-5117-442A-90EE-606ED2D8B422}" type="datetimeFigureOut">
              <a:rPr lang="ru-RU" smtClean="0"/>
              <a:pPr/>
              <a:t>17.12.2017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75BC1-3BDF-402F-A0EE-92133E778D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0615D-5117-442A-90EE-606ED2D8B422}" type="datetimeFigureOut">
              <a:rPr lang="ru-RU" smtClean="0"/>
              <a:pPr/>
              <a:t>17.12.2017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75BC1-3BDF-402F-A0EE-92133E778D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0615D-5117-442A-90EE-606ED2D8B422}" type="datetimeFigureOut">
              <a:rPr lang="ru-RU" smtClean="0"/>
              <a:pPr/>
              <a:t>17.12.2017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75BC1-3BDF-402F-A0EE-92133E778D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0615D-5117-442A-90EE-606ED2D8B422}" type="datetimeFigureOut">
              <a:rPr lang="ru-RU" smtClean="0"/>
              <a:pPr/>
              <a:t>17.12.2017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75BC1-3BDF-402F-A0EE-92133E778D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0615D-5117-442A-90EE-606ED2D8B422}" type="datetimeFigureOut">
              <a:rPr lang="ru-RU" smtClean="0"/>
              <a:pPr/>
              <a:t>17.12.2017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75BC1-3BDF-402F-A0EE-92133E778D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0615D-5117-442A-90EE-606ED2D8B422}" type="datetimeFigureOut">
              <a:rPr lang="ru-RU" smtClean="0"/>
              <a:pPr/>
              <a:t>17.12.2017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75BC1-3BDF-402F-A0EE-92133E778D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0615D-5117-442A-90EE-606ED2D8B422}" type="datetimeFigureOut">
              <a:rPr lang="ru-RU" smtClean="0"/>
              <a:pPr/>
              <a:t>17.12.2017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75BC1-3BDF-402F-A0EE-92133E778D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50615D-5117-442A-90EE-606ED2D8B422}" type="datetimeFigureOut">
              <a:rPr lang="ru-RU" smtClean="0"/>
              <a:pPr/>
              <a:t>17.12.2017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75BC1-3BDF-402F-A0EE-92133E778DF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7" Type="http://schemas.openxmlformats.org/officeDocument/2006/relationships/slide" Target="slide13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gif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gif"/><Relationship Id="rId4" Type="http://schemas.openxmlformats.org/officeDocument/2006/relationships/image" Target="../media/image20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trasa.ru/region/arhangelskaya_clim.html" TargetMode="External"/><Relationship Id="rId2" Type="http://schemas.openxmlformats.org/officeDocument/2006/relationships/hyperlink" Target="http://sevmeteo.polarpost.ru/files/arh-nao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u.wikipedia.org/wiki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14282" y="2714620"/>
            <a:ext cx="864396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 smtClean="0"/>
              <a:t>Автор материала:</a:t>
            </a:r>
          </a:p>
          <a:p>
            <a:pPr algn="r"/>
            <a:r>
              <a:rPr lang="ru-RU" sz="2400" b="1" dirty="0" smtClean="0"/>
              <a:t>Прудова Наталья Владимировна, </a:t>
            </a:r>
          </a:p>
          <a:p>
            <a:pPr algn="r"/>
            <a:r>
              <a:rPr lang="ru-RU" sz="2400" b="1" dirty="0" smtClean="0"/>
              <a:t>учитель </a:t>
            </a:r>
            <a:r>
              <a:rPr lang="ru-RU" sz="2400" b="1" dirty="0" smtClean="0"/>
              <a:t>высшей</a:t>
            </a:r>
            <a:endParaRPr lang="ru-RU" sz="2400" b="1" dirty="0" smtClean="0"/>
          </a:p>
          <a:p>
            <a:pPr algn="r"/>
            <a:r>
              <a:rPr lang="ru-RU" sz="2400" b="1" dirty="0" smtClean="0"/>
              <a:t>квалификационной категории,</a:t>
            </a:r>
          </a:p>
          <a:p>
            <a:pPr algn="r"/>
            <a:r>
              <a:rPr lang="ru-RU" sz="2400" b="1" dirty="0" smtClean="0"/>
              <a:t>ГБОУ АО «СКОШ №5», </a:t>
            </a:r>
          </a:p>
          <a:p>
            <a:pPr algn="r"/>
            <a:r>
              <a:rPr lang="ru-RU" sz="2400" b="1" dirty="0" smtClean="0"/>
              <a:t>г. </a:t>
            </a:r>
            <a:r>
              <a:rPr lang="ru-RU" sz="2400" b="1" dirty="0" err="1" smtClean="0"/>
              <a:t>Новодвинска</a:t>
            </a:r>
            <a:r>
              <a:rPr lang="ru-RU" sz="2400" b="1" dirty="0" smtClean="0"/>
              <a:t>, Архангельской</a:t>
            </a:r>
          </a:p>
          <a:p>
            <a:pPr algn="r"/>
            <a:r>
              <a:rPr lang="ru-RU" sz="2400" b="1" dirty="0" smtClean="0"/>
              <a:t>области</a:t>
            </a:r>
          </a:p>
          <a:p>
            <a:pPr algn="r"/>
            <a:endParaRPr lang="ru-RU" sz="2400" b="1" dirty="0" smtClean="0"/>
          </a:p>
          <a:p>
            <a:pPr algn="r"/>
            <a:endParaRPr lang="ru-RU" sz="2400" b="1" dirty="0" smtClean="0"/>
          </a:p>
          <a:p>
            <a:pPr algn="ctr"/>
            <a:r>
              <a:rPr lang="ru-RU" sz="2400" b="1" dirty="0" smtClean="0"/>
              <a:t>г. </a:t>
            </a:r>
            <a:r>
              <a:rPr lang="ru-RU" sz="2400" b="1" dirty="0" err="1" smtClean="0"/>
              <a:t>Новодвинск</a:t>
            </a:r>
            <a:r>
              <a:rPr lang="ru-RU" sz="2400" b="1" dirty="0" smtClean="0"/>
              <a:t>, </a:t>
            </a:r>
            <a:r>
              <a:rPr lang="ru-RU" sz="2400" b="1" dirty="0" smtClean="0"/>
              <a:t>2017</a:t>
            </a:r>
            <a:endParaRPr lang="ru-RU" sz="2400" b="1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14282" y="357166"/>
            <a:ext cx="8572560" cy="23681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Презентация к уроку </a:t>
            </a:r>
            <a:b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географии 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в 9 классе</a:t>
            </a:r>
            <a:b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по теме «Климат Архангельской области»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785926"/>
            <a:ext cx="8774493" cy="4856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ая выноска 9"/>
          <p:cNvSpPr/>
          <p:nvPr/>
        </p:nvSpPr>
        <p:spPr>
          <a:xfrm>
            <a:off x="4214810" y="3429000"/>
            <a:ext cx="4786346" cy="2214578"/>
          </a:xfrm>
          <a:prstGeom prst="wedgeRectCallout">
            <a:avLst>
              <a:gd name="adj1" fmla="val -91265"/>
              <a:gd name="adj2" fmla="val -47121"/>
            </a:avLst>
          </a:prstGeom>
          <a:solidFill>
            <a:schemeClr val="accent3">
              <a:lumMod val="60000"/>
              <a:lumOff val="40000"/>
              <a:alpha val="83000"/>
            </a:schemeClr>
          </a:solidFill>
          <a:ln>
            <a:gradFill>
              <a:gsLst>
                <a:gs pos="0">
                  <a:schemeClr val="accent3">
                    <a:lumMod val="7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42900">
              <a:lnSpc>
                <a:spcPct val="90000"/>
              </a:lnSpc>
              <a:defRPr/>
            </a:pPr>
            <a:r>
              <a:rPr lang="ru-RU" sz="2000" b="1" dirty="0" smtClean="0">
                <a:solidFill>
                  <a:schemeClr val="tx1"/>
                </a:solidFill>
              </a:rPr>
              <a:t>Большая часть территории области расположена в области умеренно-континентального климата, в котором хорошо выражены времена года. </a:t>
            </a:r>
          </a:p>
          <a:p>
            <a:pPr indent="342900">
              <a:lnSpc>
                <a:spcPct val="90000"/>
              </a:lnSpc>
              <a:defRPr/>
            </a:pPr>
            <a:r>
              <a:rPr lang="ru-RU" sz="2000" b="1" dirty="0" smtClean="0">
                <a:solidFill>
                  <a:schemeClr val="tx1"/>
                </a:solidFill>
              </a:rPr>
              <a:t>Климат характеризуется недостатком тепла, постоянным притоком влаги с Атлантического океана.</a:t>
            </a:r>
          </a:p>
        </p:txBody>
      </p:sp>
      <p:sp>
        <p:nvSpPr>
          <p:cNvPr id="12" name="Круговая стрелка 11"/>
          <p:cNvSpPr/>
          <p:nvPr/>
        </p:nvSpPr>
        <p:spPr>
          <a:xfrm>
            <a:off x="0" y="1500174"/>
            <a:ext cx="2500298" cy="2714644"/>
          </a:xfrm>
          <a:prstGeom prst="circularArrow">
            <a:avLst>
              <a:gd name="adj1" fmla="val 12500"/>
              <a:gd name="adj2" fmla="val 2680121"/>
              <a:gd name="adj3" fmla="val 20457681"/>
              <a:gd name="adj4" fmla="val 14178203"/>
              <a:gd name="adj5" fmla="val 16452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2532" name="Picture 4" descr="http://www.topglobus.ru/skin/smile/s300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3071810"/>
            <a:ext cx="995360" cy="995360"/>
          </a:xfrm>
          <a:prstGeom prst="rect">
            <a:avLst/>
          </a:prstGeom>
          <a:noFill/>
        </p:spPr>
      </p:pic>
      <p:sp>
        <p:nvSpPr>
          <p:cNvPr id="14" name="Прямоугольная выноска 13"/>
          <p:cNvSpPr/>
          <p:nvPr/>
        </p:nvSpPr>
        <p:spPr>
          <a:xfrm>
            <a:off x="4357686" y="285728"/>
            <a:ext cx="4643470" cy="2428892"/>
          </a:xfrm>
          <a:prstGeom prst="wedgeRectCallout">
            <a:avLst>
              <a:gd name="adj1" fmla="val -66903"/>
              <a:gd name="adj2" fmla="val 67767"/>
            </a:avLst>
          </a:prstGeom>
          <a:solidFill>
            <a:schemeClr val="accent4">
              <a:lumMod val="60000"/>
              <a:lumOff val="40000"/>
              <a:alpha val="83000"/>
            </a:schemeClr>
          </a:solidFill>
          <a:ln>
            <a:gradFill>
              <a:gsLst>
                <a:gs pos="0">
                  <a:schemeClr val="accent3">
                    <a:lumMod val="7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>
              <a:lnSpc>
                <a:spcPct val="80000"/>
              </a:lnSpc>
              <a:defRPr/>
            </a:pPr>
            <a:r>
              <a:rPr lang="ru-RU" sz="2000" b="1" dirty="0" smtClean="0">
                <a:solidFill>
                  <a:schemeClr val="tx1"/>
                </a:solidFill>
              </a:rPr>
              <a:t>На островах Северного Ледовитого океана выражен арктический тип климата, на побережье - субарктический – особенно неблагоприятные для жизни и хозяйственной деятельности человека (холод, продолжительная полярная ночь, сильные ветры, недостаток кислорода  и т.д.)</a:t>
            </a:r>
          </a:p>
        </p:txBody>
      </p:sp>
      <p:pic>
        <p:nvPicPr>
          <p:cNvPr id="22538" name="Picture 10" descr="http://kartinki-vernisazh.ru/_ph/82/1/217796325.jpg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78" y="2357430"/>
            <a:ext cx="714375" cy="1190625"/>
          </a:xfrm>
          <a:prstGeom prst="rect">
            <a:avLst/>
          </a:prstGeom>
          <a:noFill/>
        </p:spPr>
      </p:pic>
      <p:pic>
        <p:nvPicPr>
          <p:cNvPr id="19" name="Picture 10" descr="http://kartinki-vernisazh.ru/_ph/82/1/217796325.jpg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06" y="1928802"/>
            <a:ext cx="714375" cy="1190625"/>
          </a:xfrm>
          <a:prstGeom prst="rect">
            <a:avLst/>
          </a:prstGeom>
          <a:noFill/>
        </p:spPr>
      </p:pic>
      <p:pic>
        <p:nvPicPr>
          <p:cNvPr id="22540" name="Picture 12" descr="http://www.playcast.ru/uploads/2012/11/12/4046114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214290"/>
            <a:ext cx="3790950" cy="1885950"/>
          </a:xfrm>
          <a:prstGeom prst="rect">
            <a:avLst/>
          </a:prstGeom>
          <a:noFill/>
        </p:spPr>
      </p:pic>
      <p:pic>
        <p:nvPicPr>
          <p:cNvPr id="22544" name="Picture 16" descr="http://i69.fastpic.ru/big/2015/0710/76/743ab1d0f73696fcf40685b38c174576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142852"/>
            <a:ext cx="4095750" cy="2286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2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428868"/>
            <a:ext cx="7778750" cy="4317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214282" y="1000108"/>
            <a:ext cx="8786874" cy="193899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indent="457200"/>
            <a:r>
              <a:rPr lang="ru-RU" sz="2400" dirty="0" smtClean="0"/>
              <a:t>Характерной особенностью климата области является частая смена воздушных масс. Со стороны Атлантического океана и из западных районов Баренцева моря нередко вторгаются </a:t>
            </a:r>
            <a:r>
              <a:rPr lang="ru-RU" sz="2400" dirty="0" smtClean="0">
                <a:hlinkClick r:id="rId3" action="ppaction://hlinksldjump"/>
              </a:rPr>
              <a:t>циклоны</a:t>
            </a:r>
            <a:r>
              <a:rPr lang="ru-RU" sz="2400" dirty="0" smtClean="0"/>
              <a:t>. Они приносят с собой пасмурную погоду с осадками - прохладную летом и тёплую зимой. </a:t>
            </a:r>
          </a:p>
        </p:txBody>
      </p:sp>
      <p:pic>
        <p:nvPicPr>
          <p:cNvPr id="25608" name="Picture 8" descr="http://d33x6c2gojonez.cloudfront.net/wp-content/uploads/sites/436/2016/04/27193048/vortex-146129_128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5357826"/>
            <a:ext cx="1000132" cy="934499"/>
          </a:xfrm>
          <a:prstGeom prst="rect">
            <a:avLst/>
          </a:prstGeom>
          <a:noFill/>
        </p:spPr>
      </p:pic>
      <p:pic>
        <p:nvPicPr>
          <p:cNvPr id="25604" name="Picture 4" descr="http://www.vekm.ru/upload/medialibrary/0fe/0fed8917c9e3ad59c32456dfe0c4e254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720000">
            <a:off x="1563512" y="4714928"/>
            <a:ext cx="3287294" cy="719881"/>
          </a:xfrm>
          <a:prstGeom prst="rect">
            <a:avLst/>
          </a:prstGeom>
          <a:noFill/>
        </p:spPr>
      </p:pic>
      <p:pic>
        <p:nvPicPr>
          <p:cNvPr id="14" name="Picture 4" descr="http://www.vekm.ru/upload/medialibrary/0fe/0fed8917c9e3ad59c32456dfe0c4e254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4320000">
            <a:off x="3733300" y="3842155"/>
            <a:ext cx="2618610" cy="960961"/>
          </a:xfrm>
          <a:prstGeom prst="rect">
            <a:avLst/>
          </a:prstGeom>
          <a:noFill/>
        </p:spPr>
      </p:pic>
      <p:pic>
        <p:nvPicPr>
          <p:cNvPr id="25612" name="Picture 12" descr="http://img.pngpicture.com/content/files/clipart/3/nature-clouds/16844-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6248" y="5429264"/>
            <a:ext cx="1571636" cy="871500"/>
          </a:xfrm>
          <a:prstGeom prst="rect">
            <a:avLst/>
          </a:prstGeom>
          <a:noFill/>
        </p:spPr>
      </p:pic>
      <p:pic>
        <p:nvPicPr>
          <p:cNvPr id="19" name="Picture 12" descr="http://img.pngpicture.com/content/files/clipart/3/nature-clouds/16844-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14744" y="5572140"/>
            <a:ext cx="1571636" cy="871500"/>
          </a:xfrm>
          <a:prstGeom prst="rect">
            <a:avLst/>
          </a:prstGeom>
          <a:noFill/>
        </p:spPr>
      </p:pic>
      <p:pic>
        <p:nvPicPr>
          <p:cNvPr id="20" name="Picture 12" descr="http://img.pngpicture.com/content/files/clipart/3/nature-clouds/16844-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86380" y="4857760"/>
            <a:ext cx="1571636" cy="871500"/>
          </a:xfrm>
          <a:prstGeom prst="rect">
            <a:avLst/>
          </a:prstGeom>
          <a:noFill/>
        </p:spPr>
      </p:pic>
      <p:sp>
        <p:nvSpPr>
          <p:cNvPr id="21" name="Управляющая кнопка: возврат 20">
            <a:hlinkClick r:id="rId7" action="ppaction://hlinksldjump" highlightClick="1"/>
          </p:cNvPr>
          <p:cNvSpPr/>
          <p:nvPr/>
        </p:nvSpPr>
        <p:spPr>
          <a:xfrm>
            <a:off x="8572528" y="6429396"/>
            <a:ext cx="571472" cy="428604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214282" y="285728"/>
            <a:ext cx="8643998" cy="72547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2. Воздушные массы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571480"/>
            <a:ext cx="85725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sz="2400" b="1" dirty="0" err="1" smtClean="0"/>
              <a:t>Цикло́н</a:t>
            </a:r>
            <a:r>
              <a:rPr lang="ru-RU" sz="2400" dirty="0" smtClean="0"/>
              <a:t>  («вращающийся») — воздушная масса в виде огромного атмосферного вихря.</a:t>
            </a:r>
            <a:endParaRPr lang="ru-RU" sz="2400" dirty="0"/>
          </a:p>
        </p:txBody>
      </p:sp>
      <p:pic>
        <p:nvPicPr>
          <p:cNvPr id="27652" name="Picture 4" descr="http://archive.org/download/CycloneHary_M2002071/CycloneHary_M20020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428736"/>
            <a:ext cx="5143500" cy="5162550"/>
          </a:xfrm>
          <a:prstGeom prst="rect">
            <a:avLst/>
          </a:prstGeom>
          <a:noFill/>
        </p:spPr>
      </p:pic>
      <p:sp>
        <p:nvSpPr>
          <p:cNvPr id="5" name="Управляющая кнопка: возврат 4">
            <a:hlinkClick r:id="rId3" action="ppaction://hlinksldjump" highlightClick="1"/>
          </p:cNvPr>
          <p:cNvSpPr/>
          <p:nvPr/>
        </p:nvSpPr>
        <p:spPr>
          <a:xfrm>
            <a:off x="8572528" y="6357958"/>
            <a:ext cx="571472" cy="50004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643182"/>
            <a:ext cx="7135808" cy="396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142844" y="357166"/>
            <a:ext cx="878687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sz="2400" dirty="0" smtClean="0"/>
              <a:t>В циклоны, проходящие через Архангельскую область, часто вторгается холодный воздух, идущий из Арктики к югу. Он вызывает шквалистый ветер, а иногда ливни. В начале лета арктические воздушные массы, проникая в глубь материка, нередко вызывают заморозки в воздухе и на земной поверхности. </a:t>
            </a:r>
          </a:p>
        </p:txBody>
      </p:sp>
      <p:pic>
        <p:nvPicPr>
          <p:cNvPr id="25612" name="Picture 12" descr="http://img.pngpicture.com/content/files/clipart/3/nature-clouds/16844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5715016"/>
            <a:ext cx="1571636" cy="871500"/>
          </a:xfrm>
          <a:prstGeom prst="rect">
            <a:avLst/>
          </a:prstGeom>
          <a:noFill/>
        </p:spPr>
      </p:pic>
      <p:pic>
        <p:nvPicPr>
          <p:cNvPr id="20" name="Picture 12" descr="http://img.pngpicture.com/content/files/clipart/3/nature-clouds/16844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5286388"/>
            <a:ext cx="1571636" cy="871500"/>
          </a:xfrm>
          <a:prstGeom prst="rect">
            <a:avLst/>
          </a:prstGeom>
          <a:noFill/>
        </p:spPr>
      </p:pic>
      <p:sp>
        <p:nvSpPr>
          <p:cNvPr id="11" name="Штриховая стрелка вправо 10"/>
          <p:cNvSpPr/>
          <p:nvPr/>
        </p:nvSpPr>
        <p:spPr>
          <a:xfrm rot="7620000">
            <a:off x="4723065" y="3545068"/>
            <a:ext cx="2931990" cy="857256"/>
          </a:xfrm>
          <a:prstGeom prst="stripedRightArrow">
            <a:avLst/>
          </a:prstGeom>
          <a:solidFill>
            <a:schemeClr val="accent4">
              <a:lumMod val="60000"/>
              <a:lumOff val="40000"/>
              <a:alpha val="84000"/>
            </a:schemeClr>
          </a:solidFill>
          <a:ln>
            <a:solidFill>
              <a:schemeClr val="accent4">
                <a:lumMod val="60000"/>
                <a:lumOff val="4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674" name="Picture 2" descr="http://img-fotki.yandex.ru/get/6437/65387414.a5/0_c32f1_4ddcfad5_orig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1604" y="3714752"/>
            <a:ext cx="1390650" cy="1428750"/>
          </a:xfrm>
          <a:prstGeom prst="rect">
            <a:avLst/>
          </a:prstGeom>
          <a:noFill/>
        </p:spPr>
      </p:pic>
      <p:pic>
        <p:nvPicPr>
          <p:cNvPr id="13" name="Picture 2" descr="http://img-fotki.yandex.ru/get/6437/65387414.a5/0_c32f1_4ddcfad5_orig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78" y="3143248"/>
            <a:ext cx="1390650" cy="1428750"/>
          </a:xfrm>
          <a:prstGeom prst="rect">
            <a:avLst/>
          </a:prstGeom>
          <a:noFill/>
        </p:spPr>
      </p:pic>
      <p:pic>
        <p:nvPicPr>
          <p:cNvPr id="28676" name="Picture 4" descr="http://www.playcast.ru/uploads/2016/06/04/18887604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48" y="5786454"/>
            <a:ext cx="1857388" cy="855304"/>
          </a:xfrm>
          <a:prstGeom prst="rect">
            <a:avLst/>
          </a:prstGeom>
          <a:noFill/>
        </p:spPr>
      </p:pic>
      <p:pic>
        <p:nvPicPr>
          <p:cNvPr id="15" name="Picture 4" descr="http://www.playcast.ru/uploads/2016/06/04/18887604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5715016"/>
            <a:ext cx="1857388" cy="855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7.77778E-6 C 0.02569 0.00695 0.05139 0.01389 0.06771 0.03056 C 0.08402 0.04723 0.08576 0.07547 0.09791 0.10001 C 0.11007 0.12454 0.11823 0.15602 0.14062 0.17778 C 0.16302 0.19954 0.21701 0.222 0.23229 0.23056 " pathEditMode="relative" ptsTypes="aaaaA">
                                      <p:cBhvr>
                                        <p:cTn id="6" dur="2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9.16667E-6 -3.33333E-6 C -0.01163 0.0294 -0.02326 0.05903 -0.02499 0.09028 C -0.02673 0.12153 -0.02482 0.16343 -0.01041 0.1875 C 0.004 0.21158 0.04653 0.22037 0.06146 0.23473 C 0.07639 0.24908 0.07622 0.26713 0.07917 0.27361 " pathEditMode="relative" ptsTypes="aaaaA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Особенности климата</a:t>
            </a:r>
            <a:endParaRPr lang="ru-RU" sz="32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142984"/>
          <a:ext cx="8229600" cy="3444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28916"/>
                <a:gridCol w="5400684"/>
              </a:tblGrid>
              <a:tr h="485144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Название пункта</a:t>
                      </a:r>
                      <a:endParaRPr lang="ru-RU" sz="28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Характеристика</a:t>
                      </a:r>
                      <a:endParaRPr lang="ru-RU" sz="28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85144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1. Типы</a:t>
                      </a:r>
                      <a:r>
                        <a:rPr lang="ru-RU" sz="2800" baseline="0" dirty="0" smtClean="0"/>
                        <a:t> климата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Арктический, субарктический, умеренно-континентальный.</a:t>
                      </a:r>
                      <a:endParaRPr lang="ru-RU" sz="2800" dirty="0"/>
                    </a:p>
                  </a:txBody>
                  <a:tcPr/>
                </a:tc>
              </a:tr>
              <a:tr h="485144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2. Воздушные массы</a:t>
                      </a:r>
                      <a:endParaRPr lang="ru-RU" sz="2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Часто сменяются. В основном циклоны.</a:t>
                      </a:r>
                      <a:endParaRPr lang="ru-RU" sz="2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080"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080"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070" y="2285992"/>
            <a:ext cx="7779276" cy="4318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142844" y="357166"/>
            <a:ext cx="878687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sz="2400" dirty="0" smtClean="0"/>
              <a:t> Большие массы воздуха в виде обширных антициклонов чаще всего обуславливают ясную или малооблачную погоду. Однако в зимнее время антициклоны иногда формируются над льдами Карского моря и, перемещаясь к юго-востоку, несут на всю территорию области низкие температуры воздуха. </a:t>
            </a:r>
            <a:endParaRPr lang="ru-RU" sz="2400" dirty="0"/>
          </a:p>
        </p:txBody>
      </p:sp>
      <p:pic>
        <p:nvPicPr>
          <p:cNvPr id="14" name="Picture 4" descr="http://www.vekm.ru/upload/medialibrary/0fe/0fed8917c9e3ad59c32456dfe0c4e254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8220000" flipV="1">
            <a:off x="3265402" y="2924520"/>
            <a:ext cx="4449596" cy="2001214"/>
          </a:xfrm>
          <a:prstGeom prst="rect">
            <a:avLst/>
          </a:prstGeom>
          <a:noFill/>
        </p:spPr>
      </p:pic>
      <p:pic>
        <p:nvPicPr>
          <p:cNvPr id="30722" name="Picture 2" descr="http://cs5-3.4pda.to/42343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4857760"/>
            <a:ext cx="1619242" cy="16192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428604"/>
            <a:ext cx="8715436" cy="2500329"/>
          </a:xfrm>
        </p:spPr>
        <p:txBody>
          <a:bodyPr>
            <a:normAutofit lnSpcReduction="10000"/>
          </a:bodyPr>
          <a:lstStyle/>
          <a:p>
            <a:pPr marL="0" indent="342900">
              <a:spcBef>
                <a:spcPts val="0"/>
              </a:spcBef>
              <a:buNone/>
            </a:pPr>
            <a:r>
              <a:rPr lang="ru-RU" sz="2400" dirty="0" smtClean="0"/>
              <a:t>В зимние месяцы солнце над горизонтом стоит низко. В это время на севере области наблюдается полярная ночь, на её крайнем юге долгота дня сокращается до 5-6 часов.</a:t>
            </a:r>
          </a:p>
          <a:p>
            <a:pPr marL="0" indent="342900">
              <a:spcBef>
                <a:spcPts val="0"/>
              </a:spcBef>
              <a:buNone/>
            </a:pPr>
            <a:r>
              <a:rPr lang="ru-RU" sz="2400" dirty="0" smtClean="0"/>
              <a:t>Севернее полярного круга с середины мая и до конца июля солнце не заходит за горизонт. На юге области в это время длительность светового дня увеличивается. Тут наблюдаются так называемые сумеречные или белые ночи.</a:t>
            </a:r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958923"/>
            <a:ext cx="8286808" cy="3557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1785918" y="3000372"/>
            <a:ext cx="5429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Северный полярный круг</a:t>
            </a:r>
            <a:endParaRPr lang="ru-RU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6072206"/>
            <a:ext cx="2998777" cy="498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http://img-fotki.yandex.ru/get/5641/120586224.2a/0_8198a_17bcb5b4_X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5551373" cy="3571900"/>
          </a:xfrm>
          <a:prstGeom prst="rect">
            <a:avLst/>
          </a:prstGeom>
          <a:noFill/>
        </p:spPr>
      </p:pic>
      <p:pic>
        <p:nvPicPr>
          <p:cNvPr id="23558" name="Picture 6" descr="https://akozlov.info/blog/wp-content/uploads/2016/06/20160629-DSCF19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3071810"/>
            <a:ext cx="5250693" cy="350046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85720" y="3929066"/>
            <a:ext cx="335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Полярная ночь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85720" y="6215082"/>
            <a:ext cx="335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/>
              <a:t>Белая ночь. Архангельск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Особенности климата</a:t>
            </a:r>
            <a:endParaRPr lang="ru-RU" sz="32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142984"/>
          <a:ext cx="8229600" cy="3870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28916"/>
                <a:gridCol w="5400684"/>
              </a:tblGrid>
              <a:tr h="485144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Название пункта</a:t>
                      </a:r>
                      <a:endParaRPr lang="ru-RU" sz="28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Характеристика</a:t>
                      </a:r>
                      <a:endParaRPr lang="ru-RU" sz="28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85144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1. Типы</a:t>
                      </a:r>
                      <a:r>
                        <a:rPr lang="ru-RU" sz="2800" baseline="0" dirty="0" smtClean="0"/>
                        <a:t> климата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Арктический, субарктический, умеренно-континентальный.</a:t>
                      </a:r>
                      <a:endParaRPr lang="ru-RU" sz="2800" dirty="0"/>
                    </a:p>
                  </a:txBody>
                  <a:tcPr/>
                </a:tc>
              </a:tr>
              <a:tr h="485144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2. Воздушные массы</a:t>
                      </a:r>
                      <a:endParaRPr lang="ru-RU" sz="2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Часто сменяются. В основном циклоны.</a:t>
                      </a:r>
                      <a:endParaRPr lang="ru-RU" sz="2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08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3. Световой день</a:t>
                      </a:r>
                      <a:endParaRPr lang="ru-RU" sz="2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Летом увеличен (белые ночи).</a:t>
                      </a:r>
                    </a:p>
                    <a:p>
                      <a:r>
                        <a:rPr lang="ru-RU" sz="2800" dirty="0" smtClean="0"/>
                        <a:t>Зимой снижен (полярная ночь).</a:t>
                      </a:r>
                      <a:endParaRPr lang="ru-RU" sz="2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080"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3. Средние температуры июля и января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142984"/>
            <a:ext cx="4572032" cy="5500726"/>
          </a:xfrm>
        </p:spPr>
        <p:txBody>
          <a:bodyPr>
            <a:normAutofit lnSpcReduction="10000"/>
          </a:bodyPr>
          <a:lstStyle/>
          <a:p>
            <a:pPr marL="0" indent="457200">
              <a:spcBef>
                <a:spcPts val="0"/>
              </a:spcBef>
              <a:buNone/>
            </a:pPr>
            <a:r>
              <a:rPr lang="ru-RU" sz="2400" dirty="0" smtClean="0"/>
              <a:t>На большей части территории самым </a:t>
            </a:r>
            <a:r>
              <a:rPr lang="ru-RU" sz="2400" b="1" dirty="0" smtClean="0">
                <a:solidFill>
                  <a:srgbClr val="0070C0"/>
                </a:solidFill>
              </a:rPr>
              <a:t>холодным</a:t>
            </a:r>
            <a:r>
              <a:rPr lang="ru-RU" sz="2400" dirty="0" smtClean="0"/>
              <a:t> месяцем является январь. На побережье зима более мягкая, средняя температура за сезон - 8...-10 °С. По мере продвижения в глубь территории ее суровость возрастает и средняя температура за зиму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/>
              <a:t>равна -11...-14 °С.</a:t>
            </a:r>
          </a:p>
          <a:p>
            <a:pPr marL="0" indent="457200">
              <a:spcBef>
                <a:spcPts val="0"/>
              </a:spcBef>
              <a:buNone/>
            </a:pPr>
            <a:r>
              <a:rPr lang="ru-RU" sz="2400" dirty="0" smtClean="0"/>
              <a:t>Самый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тёплый</a:t>
            </a:r>
            <a:r>
              <a:rPr lang="ru-RU" sz="2400" dirty="0" smtClean="0"/>
              <a:t> месяц - июль. Средняя температура за лето изменяется от +14…+15°С в южных и центральных районах до +10…+12°С на севере.</a:t>
            </a:r>
          </a:p>
          <a:p>
            <a:pPr marL="0" indent="457200">
              <a:spcBef>
                <a:spcPts val="0"/>
              </a:spcBef>
              <a:buNone/>
            </a:pPr>
            <a:endParaRPr lang="ru-RU" sz="2400" dirty="0" smtClean="0"/>
          </a:p>
          <a:p>
            <a:endParaRPr lang="ru-RU" dirty="0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1285860"/>
            <a:ext cx="4132262" cy="521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Овал 11"/>
          <p:cNvSpPr/>
          <p:nvPr/>
        </p:nvSpPr>
        <p:spPr>
          <a:xfrm>
            <a:off x="5572132" y="5500702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5643570" y="5357826"/>
            <a:ext cx="13573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Архангельск</a:t>
            </a:r>
            <a:endParaRPr lang="ru-RU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7072330" y="2071678"/>
            <a:ext cx="1357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err="1" smtClean="0"/>
              <a:t>арх-г</a:t>
            </a:r>
            <a:r>
              <a:rPr lang="ru-RU" sz="1400" dirty="0" smtClean="0"/>
              <a:t>. Новая Земля</a:t>
            </a:r>
            <a:endParaRPr lang="ru-RU" sz="14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286380" y="5143512"/>
            <a:ext cx="1104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-8...-10 °С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643570" y="5857892"/>
            <a:ext cx="12218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-11...-14 °С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857884" y="5643578"/>
            <a:ext cx="12442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+14…+15°С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929322" y="4929198"/>
            <a:ext cx="12971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+10…+12°С 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Повторим, что знаем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928670"/>
            <a:ext cx="8572560" cy="5786478"/>
          </a:xfrm>
        </p:spPr>
        <p:txBody>
          <a:bodyPr>
            <a:normAutofit fontScale="92500"/>
          </a:bodyPr>
          <a:lstStyle/>
          <a:p>
            <a:pPr marL="457200" indent="-457200">
              <a:buAutoNum type="arabicPeriod"/>
            </a:pPr>
            <a:r>
              <a:rPr lang="ru-RU" sz="2600" dirty="0" smtClean="0"/>
              <a:t>Равнина, на которой расположена материковая часть территории Архангельской области?</a:t>
            </a:r>
          </a:p>
          <a:p>
            <a:pPr marL="457200" indent="-457200">
              <a:buAutoNum type="arabicPeriod"/>
            </a:pPr>
            <a:endParaRPr lang="ru-RU" sz="2600" dirty="0"/>
          </a:p>
          <a:p>
            <a:pPr marL="457200" indent="-457200">
              <a:buAutoNum type="arabicPeriod"/>
            </a:pPr>
            <a:r>
              <a:rPr lang="ru-RU" sz="2600" dirty="0" smtClean="0"/>
              <a:t>Территория Архангельской области в целом представляет собой обширную равнину со слабо выраженным уклоном к Белому и Баренцеву морям.</a:t>
            </a:r>
          </a:p>
          <a:p>
            <a:pPr marL="514350" indent="-514350">
              <a:buAutoNum type="arabicPeriod"/>
            </a:pPr>
            <a:r>
              <a:rPr lang="ru-RU" sz="2600" b="1" dirty="0" smtClean="0"/>
              <a:t>Вид рельефа равнины на территории области:</a:t>
            </a:r>
          </a:p>
          <a:p>
            <a:pPr marL="514350" indent="-514350">
              <a:buAutoNum type="arabicPeriod"/>
            </a:pPr>
            <a:endParaRPr lang="ru-RU" sz="2600" dirty="0"/>
          </a:p>
          <a:p>
            <a:pPr marL="514350" indent="-514350">
              <a:buAutoNum type="arabicPeriod"/>
            </a:pPr>
            <a:r>
              <a:rPr lang="ru-RU" sz="2600" b="1" dirty="0" smtClean="0"/>
              <a:t>Возвышенности области. Вставьте нужное слово.</a:t>
            </a:r>
          </a:p>
          <a:p>
            <a:pPr>
              <a:buNone/>
            </a:pPr>
            <a:endParaRPr lang="ru-RU" sz="1300" i="1" dirty="0" smtClean="0"/>
          </a:p>
          <a:p>
            <a:pPr>
              <a:buNone/>
            </a:pPr>
            <a:r>
              <a:rPr lang="ru-RU" sz="2800" b="1" dirty="0" err="1" smtClean="0">
                <a:solidFill>
                  <a:srgbClr val="C00000"/>
                </a:solidFill>
              </a:rPr>
              <a:t>Беломорско-Кулойское</a:t>
            </a:r>
            <a:r>
              <a:rPr lang="ru-RU" sz="2800" b="1" dirty="0" smtClean="0">
                <a:solidFill>
                  <a:srgbClr val="C00000"/>
                </a:solidFill>
              </a:rPr>
              <a:t> плато  </a:t>
            </a:r>
            <a:r>
              <a:rPr lang="ru-RU" sz="2800" b="1" dirty="0" err="1" smtClean="0">
                <a:solidFill>
                  <a:srgbClr val="92D050"/>
                </a:solidFill>
              </a:rPr>
              <a:t>Коношская</a:t>
            </a:r>
            <a:r>
              <a:rPr lang="ru-RU" sz="2800" b="1" dirty="0" smtClean="0">
                <a:solidFill>
                  <a:srgbClr val="92D050"/>
                </a:solidFill>
              </a:rPr>
              <a:t> возвышенность    </a:t>
            </a:r>
          </a:p>
          <a:p>
            <a:pPr>
              <a:buNone/>
            </a:pP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Кряж Ветреный пояс                </a:t>
            </a:r>
            <a:r>
              <a:rPr lang="ru-RU" sz="2800" b="1" dirty="0" err="1" smtClean="0">
                <a:solidFill>
                  <a:srgbClr val="7030A0"/>
                </a:solidFill>
              </a:rPr>
              <a:t>Няндомская</a:t>
            </a:r>
            <a:r>
              <a:rPr lang="ru-RU" sz="2800" b="1" dirty="0" smtClean="0">
                <a:solidFill>
                  <a:srgbClr val="7030A0"/>
                </a:solidFill>
              </a:rPr>
              <a:t> возвышенность</a:t>
            </a:r>
          </a:p>
          <a:p>
            <a:pPr algn="ctr">
              <a:buNone/>
            </a:pP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Тиманский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кряж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1714488"/>
            <a:ext cx="6643734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Восточно-Европейская (Русская) равнина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286644" y="2643182"/>
            <a:ext cx="1143008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?</a:t>
            </a:r>
            <a:endParaRPr lang="ru-RU" sz="24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000892" y="3786190"/>
            <a:ext cx="1857388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вогнутый</a:t>
            </a:r>
            <a:endParaRPr lang="ru-RU" sz="24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786314" y="3786190"/>
            <a:ext cx="1857388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холмистый</a:t>
            </a:r>
            <a:endParaRPr lang="ru-RU" sz="24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500298" y="3786190"/>
            <a:ext cx="1857388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волнистый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85720" y="3786190"/>
            <a:ext cx="1857388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плоский</a:t>
            </a:r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786182" y="4929198"/>
            <a:ext cx="857256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?</a:t>
            </a:r>
            <a:endParaRPr lang="ru-RU" sz="24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429388" y="4929198"/>
            <a:ext cx="2286016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?</a:t>
            </a:r>
            <a:endParaRPr lang="ru-RU" sz="24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85720" y="5429264"/>
            <a:ext cx="857256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?</a:t>
            </a:r>
            <a:endParaRPr lang="ru-RU" sz="24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000628" y="5929330"/>
            <a:ext cx="857256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?</a:t>
            </a:r>
            <a:endParaRPr lang="ru-RU" sz="24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429388" y="5429264"/>
            <a:ext cx="2286016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?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Особенности климата</a:t>
            </a:r>
            <a:endParaRPr lang="ru-RU" sz="32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142984"/>
          <a:ext cx="8229600" cy="4815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28916"/>
                <a:gridCol w="5400684"/>
              </a:tblGrid>
              <a:tr h="485144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Название пункта</a:t>
                      </a:r>
                      <a:endParaRPr lang="ru-RU" sz="28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Характеристика</a:t>
                      </a:r>
                      <a:endParaRPr lang="ru-RU" sz="28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85144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1. Типы</a:t>
                      </a:r>
                      <a:r>
                        <a:rPr lang="ru-RU" sz="2800" baseline="0" dirty="0" smtClean="0"/>
                        <a:t> климата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Арктический, субарктический, умеренно-континентальный.</a:t>
                      </a:r>
                      <a:endParaRPr lang="ru-RU" sz="2800" dirty="0"/>
                    </a:p>
                  </a:txBody>
                  <a:tcPr/>
                </a:tc>
              </a:tr>
              <a:tr h="485144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2. Воздушные массы</a:t>
                      </a:r>
                      <a:endParaRPr lang="ru-RU" sz="2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Часто сменяются. В основном циклоны.</a:t>
                      </a:r>
                      <a:endParaRPr lang="ru-RU" sz="2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08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3. Световой день</a:t>
                      </a:r>
                      <a:endParaRPr lang="ru-RU" sz="2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Летом увеличен (белые ночи).</a:t>
                      </a:r>
                    </a:p>
                    <a:p>
                      <a:r>
                        <a:rPr lang="ru-RU" sz="2800" dirty="0" smtClean="0"/>
                        <a:t>Зимой снижен (полярная ночь).</a:t>
                      </a:r>
                      <a:endParaRPr lang="ru-RU" sz="2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348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4. Средние температуры</a:t>
                      </a:r>
                      <a:endParaRPr lang="ru-RU" sz="28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Январь: - 8...-14 °С.</a:t>
                      </a:r>
                    </a:p>
                    <a:p>
                      <a:r>
                        <a:rPr lang="ru-RU" sz="2800" dirty="0" smtClean="0"/>
                        <a:t>Июль: +</a:t>
                      </a:r>
                      <a:r>
                        <a:rPr lang="ru-RU" sz="2800" baseline="0" dirty="0" smtClean="0"/>
                        <a:t> 10</a:t>
                      </a:r>
                      <a:r>
                        <a:rPr lang="ru-RU" sz="2800" dirty="0" smtClean="0"/>
                        <a:t>...+15 °С.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7659"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4. Осадки и их режим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71546"/>
            <a:ext cx="4572032" cy="5643626"/>
          </a:xfrm>
        </p:spPr>
        <p:txBody>
          <a:bodyPr>
            <a:noAutofit/>
          </a:bodyPr>
          <a:lstStyle/>
          <a:p>
            <a:pPr marL="0" indent="342900">
              <a:spcBef>
                <a:spcPts val="0"/>
              </a:spcBef>
              <a:buNone/>
            </a:pPr>
            <a:r>
              <a:rPr lang="ru-RU" sz="2400" dirty="0" smtClean="0"/>
              <a:t>Годовая сумма осадков в зоне тайги колеблется от 400 мм на севере и до 500-540 мм на юге. В зоне тундры годовая сумма осадков составляет 300-400 мм. </a:t>
            </a:r>
          </a:p>
          <a:p>
            <a:pPr marL="0" indent="342900">
              <a:spcBef>
                <a:spcPts val="0"/>
              </a:spcBef>
              <a:buNone/>
            </a:pPr>
            <a:r>
              <a:rPr lang="ru-RU" sz="2400" dirty="0" smtClean="0"/>
              <a:t>Больше осадков выпадает в тёплый период года. Летом преимущественно ливни, нередко с грозами. Осенью продолжительные дожди.</a:t>
            </a:r>
          </a:p>
          <a:p>
            <a:pPr marL="0" indent="342900">
              <a:spcBef>
                <a:spcPts val="0"/>
              </a:spcBef>
              <a:buNone/>
            </a:pPr>
            <a:r>
              <a:rPr lang="ru-RU" sz="2400" dirty="0" smtClean="0"/>
              <a:t>Зимой на территории области образуется мощный снеговой покров толщиной до 60-70 см. Снег выпадает в октябре-ноябре и лежит до конца апреля.</a:t>
            </a:r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1285860"/>
            <a:ext cx="4132262" cy="521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7072330" y="2071678"/>
            <a:ext cx="1357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err="1" smtClean="0"/>
              <a:t>арх-г</a:t>
            </a:r>
            <a:r>
              <a:rPr lang="ru-RU" sz="1400" dirty="0" smtClean="0"/>
              <a:t>. Новая Земля</a:t>
            </a:r>
            <a:endParaRPr lang="ru-RU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5643570" y="5357826"/>
            <a:ext cx="13573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Архангельск</a:t>
            </a:r>
            <a:endParaRPr lang="ru-RU" sz="1400" dirty="0"/>
          </a:p>
        </p:txBody>
      </p:sp>
      <p:sp>
        <p:nvSpPr>
          <p:cNvPr id="7" name="Овал 6"/>
          <p:cNvSpPr/>
          <p:nvPr/>
        </p:nvSpPr>
        <p:spPr>
          <a:xfrm>
            <a:off x="5572132" y="5500702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500694" y="5500702"/>
            <a:ext cx="9525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400 мм 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15008" y="5929330"/>
            <a:ext cx="13740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500-540 мм 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715140" y="4429132"/>
            <a:ext cx="13211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300-400 мм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Особенности климата</a:t>
            </a:r>
            <a:endParaRPr lang="ru-RU" sz="32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20" y="928670"/>
          <a:ext cx="8572560" cy="5763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46808"/>
                <a:gridCol w="5625752"/>
              </a:tblGrid>
              <a:tr h="485144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Название пункта</a:t>
                      </a:r>
                      <a:endParaRPr lang="ru-RU" sz="28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Характеристика</a:t>
                      </a:r>
                      <a:endParaRPr lang="ru-RU" sz="28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85144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1. Типы</a:t>
                      </a:r>
                      <a:r>
                        <a:rPr lang="ru-RU" sz="2800" baseline="0" dirty="0" smtClean="0"/>
                        <a:t> климата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Арктический, субарктический, умеренно-континентальный.</a:t>
                      </a:r>
                      <a:endParaRPr lang="ru-RU" sz="2800" dirty="0"/>
                    </a:p>
                  </a:txBody>
                  <a:tcPr/>
                </a:tc>
              </a:tr>
              <a:tr h="485144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2. Воздушные массы</a:t>
                      </a:r>
                      <a:endParaRPr lang="ru-RU" sz="2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Часто сменяются. В основном циклоны.</a:t>
                      </a:r>
                      <a:endParaRPr lang="ru-RU" sz="2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08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3. Световой день</a:t>
                      </a:r>
                      <a:endParaRPr lang="ru-RU" sz="2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Летом увеличен (белые ночи).</a:t>
                      </a:r>
                    </a:p>
                    <a:p>
                      <a:r>
                        <a:rPr lang="ru-RU" sz="2800" dirty="0" smtClean="0"/>
                        <a:t>Зимой снижен (полярная ночь).</a:t>
                      </a:r>
                      <a:endParaRPr lang="ru-RU" sz="2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348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4. Средние температуры</a:t>
                      </a:r>
                      <a:endParaRPr lang="ru-RU" sz="28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Январь: - 8...-14 °С.</a:t>
                      </a:r>
                    </a:p>
                    <a:p>
                      <a:r>
                        <a:rPr lang="ru-RU" sz="2800" dirty="0" smtClean="0"/>
                        <a:t>Июль: +</a:t>
                      </a:r>
                      <a:r>
                        <a:rPr lang="ru-RU" sz="2800" baseline="0" dirty="0" smtClean="0"/>
                        <a:t> 10</a:t>
                      </a:r>
                      <a:r>
                        <a:rPr lang="ru-RU" sz="2800" dirty="0" smtClean="0"/>
                        <a:t>...+15 °С.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060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5. Осадки за год</a:t>
                      </a:r>
                      <a:endParaRPr lang="ru-RU" sz="28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Тайга: 400-540 мм</a:t>
                      </a:r>
                    </a:p>
                    <a:p>
                      <a:r>
                        <a:rPr lang="ru-RU" sz="2800" dirty="0" smtClean="0"/>
                        <a:t>Тундра:</a:t>
                      </a:r>
                      <a:r>
                        <a:rPr lang="ru-RU" sz="2800" baseline="0" dirty="0" smtClean="0"/>
                        <a:t> </a:t>
                      </a:r>
                      <a:r>
                        <a:rPr lang="ru-RU" sz="2800" dirty="0" smtClean="0"/>
                        <a:t>300-400 мм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1000"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357166"/>
            <a:ext cx="8715436" cy="6143668"/>
          </a:xfrm>
        </p:spPr>
        <p:txBody>
          <a:bodyPr>
            <a:normAutofit/>
          </a:bodyPr>
          <a:lstStyle/>
          <a:p>
            <a:pPr marL="0" indent="342900">
              <a:spcBef>
                <a:spcPts val="0"/>
              </a:spcBef>
              <a:buNone/>
            </a:pPr>
            <a:r>
              <a:rPr lang="ru-RU" sz="2400" dirty="0" smtClean="0"/>
              <a:t>Воздух влажный во все сезоны года, особенно на побережье Северного Ледовитого океана и на островах (относительная влажность около 70-80%). В лесной зоне воздух также влажный. В южных континентальных районах относительная влажность летом понижается до 55%, а зимой держится до 70-80% и выше.</a:t>
            </a:r>
          </a:p>
          <a:p>
            <a:pPr marL="0" indent="342900">
              <a:spcBef>
                <a:spcPts val="0"/>
              </a:spcBef>
              <a:buNone/>
            </a:pPr>
            <a:r>
              <a:rPr lang="ru-RU" sz="2400" dirty="0" smtClean="0"/>
              <a:t>На всей территории области отмечается значительная облачность. В летние месяцы облачных дней больше, чем ясных. В приморских районах в этот период года часты туманы.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31746" name="Picture 2" descr="https://cdn.photocentra.ru/images/main37/378548_ma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1" y="3643314"/>
            <a:ext cx="4334029" cy="2857520"/>
          </a:xfrm>
          <a:prstGeom prst="rect">
            <a:avLst/>
          </a:prstGeom>
          <a:noFill/>
        </p:spPr>
      </p:pic>
      <p:pic>
        <p:nvPicPr>
          <p:cNvPr id="31748" name="Picture 4" descr="http://itd1.mycdn.me/image?id=837841811824&amp;t=20&amp;plc=WEB&amp;tkn=*8JW57b2JIm0wyk7Z_chqrHgcLT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07614" y="3643314"/>
            <a:ext cx="4290470" cy="2857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Особенности климата</a:t>
            </a:r>
            <a:endParaRPr lang="ru-RU" sz="32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20" y="928670"/>
          <a:ext cx="8572560" cy="5763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46808"/>
                <a:gridCol w="5625752"/>
              </a:tblGrid>
              <a:tr h="485144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Название пункта</a:t>
                      </a:r>
                      <a:endParaRPr lang="ru-RU" sz="28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Характеристика</a:t>
                      </a:r>
                      <a:endParaRPr lang="ru-RU" sz="28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85144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1. Типы</a:t>
                      </a:r>
                      <a:r>
                        <a:rPr lang="ru-RU" sz="2800" baseline="0" dirty="0" smtClean="0"/>
                        <a:t> климата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Арктический, субарктический, умеренно-континентальный.</a:t>
                      </a:r>
                      <a:endParaRPr lang="ru-RU" sz="2800" dirty="0"/>
                    </a:p>
                  </a:txBody>
                  <a:tcPr/>
                </a:tc>
              </a:tr>
              <a:tr h="485144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2. Воздушные массы</a:t>
                      </a:r>
                      <a:endParaRPr lang="ru-RU" sz="2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Часто сменяются. В основном циклоны.</a:t>
                      </a:r>
                      <a:endParaRPr lang="ru-RU" sz="2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08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3. Световой день</a:t>
                      </a:r>
                      <a:endParaRPr lang="ru-RU" sz="2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Летом – белые ночи.</a:t>
                      </a:r>
                    </a:p>
                    <a:p>
                      <a:r>
                        <a:rPr lang="ru-RU" sz="2800" dirty="0" smtClean="0"/>
                        <a:t>Зимой – полярная ночь.</a:t>
                      </a:r>
                      <a:endParaRPr lang="ru-RU" sz="2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348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4. Средние температуры</a:t>
                      </a:r>
                      <a:endParaRPr lang="ru-RU" sz="28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Январь: - 8...-14 °С.</a:t>
                      </a:r>
                    </a:p>
                    <a:p>
                      <a:r>
                        <a:rPr lang="ru-RU" sz="2800" dirty="0" smtClean="0"/>
                        <a:t>Июль: +</a:t>
                      </a:r>
                      <a:r>
                        <a:rPr lang="ru-RU" sz="2800" baseline="0" dirty="0" smtClean="0"/>
                        <a:t> 10</a:t>
                      </a:r>
                      <a:r>
                        <a:rPr lang="ru-RU" sz="2800" dirty="0" smtClean="0"/>
                        <a:t>...+15 °С.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060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5. Осадки за год</a:t>
                      </a:r>
                      <a:endParaRPr lang="ru-RU" sz="28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Тайга: 400-540 мм</a:t>
                      </a:r>
                    </a:p>
                    <a:p>
                      <a:r>
                        <a:rPr lang="ru-RU" sz="2800" dirty="0" smtClean="0"/>
                        <a:t>Тундра:</a:t>
                      </a:r>
                      <a:r>
                        <a:rPr lang="ru-RU" sz="2800" baseline="0" dirty="0" smtClean="0"/>
                        <a:t> </a:t>
                      </a:r>
                      <a:r>
                        <a:rPr lang="ru-RU" sz="2800" dirty="0" smtClean="0"/>
                        <a:t>300-400 мм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100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6. Влажность</a:t>
                      </a:r>
                      <a:endParaRPr lang="ru-RU" sz="28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Высокая - 55-80%</a:t>
                      </a:r>
                      <a:endParaRPr lang="ru-RU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Повторим, что узнали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00108"/>
            <a:ext cx="8715436" cy="5715040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800" dirty="0" smtClean="0"/>
              <a:t>1.</a:t>
            </a:r>
            <a:r>
              <a:rPr lang="ru-RU" sz="2800" b="1" dirty="0" smtClean="0"/>
              <a:t> Климат </a:t>
            </a:r>
            <a:r>
              <a:rPr lang="ru-RU" sz="2800" dirty="0" smtClean="0"/>
              <a:t>– это средний многолетний режим погоды,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 smtClean="0"/>
              <a:t>характерный для какой-либо территории.</a:t>
            </a:r>
          </a:p>
          <a:p>
            <a:pPr marL="0" indent="0">
              <a:spcBef>
                <a:spcPts val="0"/>
              </a:spcBef>
              <a:buNone/>
            </a:pPr>
            <a:endParaRPr lang="ru-RU" sz="1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 smtClean="0"/>
              <a:t>2. </a:t>
            </a:r>
            <a:r>
              <a:rPr lang="ru-RU" sz="2800" b="1" dirty="0" err="1" smtClean="0"/>
              <a:t>Цикло́н</a:t>
            </a:r>
            <a:r>
              <a:rPr lang="ru-RU" sz="2800" dirty="0" smtClean="0"/>
              <a:t> — воздушная масса в виде огромного атмосферного вихря.</a:t>
            </a:r>
          </a:p>
          <a:p>
            <a:pPr marL="0" indent="0">
              <a:spcBef>
                <a:spcPts val="0"/>
              </a:spcBef>
              <a:buNone/>
            </a:pPr>
            <a:endParaRPr lang="ru-RU" sz="2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 smtClean="0"/>
              <a:t>3. В каких климатических поясах расположена область?</a:t>
            </a:r>
          </a:p>
          <a:p>
            <a:pPr marL="0" indent="0">
              <a:spcBef>
                <a:spcPts val="0"/>
              </a:spcBef>
              <a:buNone/>
            </a:pPr>
            <a:endParaRPr lang="ru-RU" sz="2800" dirty="0" smtClean="0"/>
          </a:p>
          <a:p>
            <a:pPr marL="0" indent="0">
              <a:spcBef>
                <a:spcPts val="0"/>
              </a:spcBef>
              <a:buNone/>
            </a:pPr>
            <a:endParaRPr lang="ru-RU" sz="28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 smtClean="0"/>
              <a:t>4. Что чаще приходит в Архангельскую область – циклоны или антициклоны?</a:t>
            </a:r>
          </a:p>
          <a:p>
            <a:pPr marL="0" indent="0">
              <a:spcBef>
                <a:spcPts val="0"/>
              </a:spcBef>
              <a:buNone/>
            </a:pPr>
            <a:endParaRPr lang="ru-RU" sz="28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 smtClean="0"/>
              <a:t>5. В какой период года выпадает больше осадков?</a:t>
            </a:r>
          </a:p>
          <a:p>
            <a:pPr marL="0" indent="0">
              <a:spcBef>
                <a:spcPts val="0"/>
              </a:spcBef>
              <a:buNone/>
            </a:pPr>
            <a:endParaRPr lang="ru-RU" sz="28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 smtClean="0"/>
              <a:t>6. На территории области времена года ярко выражены?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3357562"/>
            <a:ext cx="8572560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Арктический, субарктический, умеренно-континентальный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071802" y="4357694"/>
            <a:ext cx="2071702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циклоны</a:t>
            </a:r>
            <a:endParaRPr lang="ru-RU" sz="28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357554" y="5429264"/>
            <a:ext cx="1857388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В тёплый</a:t>
            </a:r>
            <a:endParaRPr lang="ru-RU" sz="28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358214" y="5786454"/>
            <a:ext cx="571504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да</a:t>
            </a:r>
            <a:endParaRPr lang="ru-RU" sz="28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42910" y="1000108"/>
            <a:ext cx="1071570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?</a:t>
            </a:r>
            <a:endParaRPr lang="ru-RU" sz="28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42910" y="1857364"/>
            <a:ext cx="1071570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?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В тетради записать народные приметы, характеризующие погоду в области.</a:t>
            </a:r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514350" indent="-514350">
              <a:buAutoNum type="arabicPeriod"/>
            </a:pPr>
            <a:r>
              <a:rPr lang="ru-RU" dirty="0" smtClean="0"/>
              <a:t>Зубов </a:t>
            </a:r>
            <a:r>
              <a:rPr lang="ru-RU" dirty="0" smtClean="0"/>
              <a:t>Д.К</a:t>
            </a:r>
            <a:r>
              <a:rPr lang="ru-RU" dirty="0" smtClean="0"/>
              <a:t>. Климат Архангельской области. </a:t>
            </a:r>
            <a:r>
              <a:rPr lang="ru-RU" dirty="0" smtClean="0"/>
              <a:t>Реферат по дисциплине: «Океанография</a:t>
            </a:r>
            <a:r>
              <a:rPr lang="ru-RU" dirty="0" smtClean="0"/>
              <a:t>». Северодвинск, 2000 г.</a:t>
            </a:r>
          </a:p>
          <a:p>
            <a:pPr marL="514350" indent="-514350">
              <a:buAutoNum type="arabicPeriod"/>
            </a:pPr>
            <a:r>
              <a:rPr lang="ru-RU" dirty="0" smtClean="0"/>
              <a:t>Общая </a:t>
            </a:r>
            <a:r>
              <a:rPr lang="ru-RU" dirty="0" smtClean="0"/>
              <a:t>характеристика климата Архангельской области и </a:t>
            </a:r>
            <a:r>
              <a:rPr lang="ru-RU" dirty="0" smtClean="0"/>
              <a:t>Ненецкого автономного округа. Режим доступа: </a:t>
            </a:r>
            <a:r>
              <a:rPr lang="en-US" dirty="0" smtClean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sevmeteo.polarpost.ru/files/arh-nao.pdf</a:t>
            </a:r>
            <a:endParaRPr lang="ru-RU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ru-RU" dirty="0" smtClean="0"/>
              <a:t>Климат Архангельской </a:t>
            </a:r>
            <a:r>
              <a:rPr lang="ru-RU" dirty="0" smtClean="0"/>
              <a:t>области. Режим доступа: </a:t>
            </a:r>
            <a:r>
              <a:rPr lang="en-US" dirty="0" smtClean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trasa.ru/region/arhangelskaya_clim.html</a:t>
            </a:r>
            <a:endParaRPr lang="ru-RU" dirty="0" smtClean="0"/>
          </a:p>
          <a:p>
            <a:pPr marL="514350" indent="-514350">
              <a:buFont typeface="Arial" pitchFamily="34" charset="0"/>
              <a:buAutoNum type="arabicPeriod"/>
            </a:pPr>
            <a:r>
              <a:rPr lang="ru-RU" dirty="0" smtClean="0"/>
              <a:t>Географическое положение и климат. Режим доступа: </a:t>
            </a:r>
            <a:r>
              <a:rPr lang="en-US" dirty="0" smtClean="0">
                <a:hlinkClick r:id="rId4"/>
              </a:rPr>
              <a:t>https://ru.wikipedia.org/wiki</a:t>
            </a:r>
            <a:r>
              <a:rPr lang="en-US" dirty="0" smtClean="0">
                <a:hlinkClick r:id="rId4"/>
              </a:rPr>
              <a:t>/</a:t>
            </a:r>
            <a:endParaRPr lang="ru-RU" dirty="0" smtClean="0"/>
          </a:p>
          <a:p>
            <a:pPr marL="514350" indent="-514350">
              <a:buNone/>
            </a:pPr>
            <a:endParaRPr lang="ru-RU" dirty="0" smtClean="0"/>
          </a:p>
          <a:p>
            <a:pPr marL="514350" indent="-514350">
              <a:buFont typeface="Arial" pitchFamily="34" charset="0"/>
              <a:buAutoNum type="arabicPeriod"/>
            </a:pPr>
            <a:endParaRPr lang="ru-RU" dirty="0" smtClean="0"/>
          </a:p>
          <a:p>
            <a:pPr marL="514350" indent="-514350">
              <a:buAutoNum type="arabicPeriod"/>
            </a:pPr>
            <a:endParaRPr lang="ru-RU" dirty="0" smtClean="0"/>
          </a:p>
          <a:p>
            <a:pPr marL="514350" indent="-514350">
              <a:buAutoNum type="arabicPeriod"/>
            </a:pPr>
            <a:endParaRPr lang="ru-RU" dirty="0" smtClean="0"/>
          </a:p>
          <a:p>
            <a:pPr marL="514350" indent="-514350">
              <a:buAutoNum type="arabicPeriod"/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аталья\Desktop\Кк\1114520_gallery-475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825626"/>
            <a:ext cx="5495956" cy="546089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4282" y="357166"/>
            <a:ext cx="8715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5. Укажите направление возвышенностей, гор и низменностей</a:t>
            </a:r>
            <a:endParaRPr lang="ru-RU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14282" y="928670"/>
            <a:ext cx="2857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1. Горы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14282" y="1428736"/>
            <a:ext cx="2857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2. </a:t>
            </a:r>
            <a:r>
              <a:rPr lang="ru-RU" sz="2400" dirty="0" err="1" smtClean="0"/>
              <a:t>Тиманский</a:t>
            </a:r>
            <a:r>
              <a:rPr lang="ru-RU" sz="2400" dirty="0" smtClean="0"/>
              <a:t> кряж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14282" y="2000240"/>
            <a:ext cx="2857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3. Кряж Ветреный пояс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14282" y="2928934"/>
            <a:ext cx="2857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4. </a:t>
            </a:r>
            <a:r>
              <a:rPr lang="ru-RU" sz="2400" dirty="0" err="1" smtClean="0"/>
              <a:t>Беломорско-Кулойское</a:t>
            </a:r>
            <a:r>
              <a:rPr lang="ru-RU" sz="2400" dirty="0" smtClean="0"/>
              <a:t> плато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14282" y="3929066"/>
            <a:ext cx="2857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5. </a:t>
            </a:r>
            <a:r>
              <a:rPr lang="ru-RU" sz="2400" dirty="0" err="1" smtClean="0"/>
              <a:t>Няндомская</a:t>
            </a:r>
            <a:r>
              <a:rPr lang="ru-RU" sz="2400" dirty="0" smtClean="0"/>
              <a:t> возвышенность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214282" y="4857760"/>
            <a:ext cx="2857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6. </a:t>
            </a:r>
            <a:r>
              <a:rPr lang="ru-RU" sz="2400" dirty="0" err="1" smtClean="0"/>
              <a:t>Коношская</a:t>
            </a:r>
            <a:r>
              <a:rPr lang="ru-RU" sz="2400" dirty="0" smtClean="0"/>
              <a:t> возвышенность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214282" y="5715016"/>
            <a:ext cx="2857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7. Печорская низменность</a:t>
            </a:r>
            <a:endParaRPr lang="ru-RU" sz="2400" dirty="0"/>
          </a:p>
        </p:txBody>
      </p:sp>
      <p:cxnSp>
        <p:nvCxnSpPr>
          <p:cNvPr id="20" name="Прямая со стрелкой 19"/>
          <p:cNvCxnSpPr/>
          <p:nvPr/>
        </p:nvCxnSpPr>
        <p:spPr>
          <a:xfrm flipV="1">
            <a:off x="1285852" y="1000108"/>
            <a:ext cx="5429288" cy="142876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2857488" y="1714488"/>
            <a:ext cx="3357586" cy="135732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1071538" y="2571744"/>
            <a:ext cx="3143272" cy="207170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2357422" y="3286124"/>
            <a:ext cx="2786082" cy="42862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2285984" y="4357694"/>
            <a:ext cx="2500330" cy="928694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2214546" y="5286388"/>
            <a:ext cx="2500330" cy="35719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V="1">
            <a:off x="2071670" y="2500306"/>
            <a:ext cx="4643470" cy="357190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C:\Users\Наталья\Desktop\1000px-Compass_Rose_Russian_North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4429132"/>
            <a:ext cx="1933579" cy="1933579"/>
          </a:xfrm>
          <a:prstGeom prst="rect">
            <a:avLst/>
          </a:prstGeom>
          <a:noFill/>
        </p:spPr>
      </p:pic>
      <p:sp>
        <p:nvSpPr>
          <p:cNvPr id="35" name="TextBox 34"/>
          <p:cNvSpPr txBox="1"/>
          <p:nvPr/>
        </p:nvSpPr>
        <p:spPr>
          <a:xfrm rot="2400000">
            <a:off x="4814038" y="4783197"/>
            <a:ext cx="15716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 smtClean="0">
                <a:solidFill>
                  <a:srgbClr val="0070C0"/>
                </a:solidFill>
              </a:rPr>
              <a:t>Северная Двина</a:t>
            </a:r>
            <a:endParaRPr lang="ru-RU" sz="1200" b="1" i="1" dirty="0">
              <a:solidFill>
                <a:srgbClr val="0070C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 rot="4260000">
            <a:off x="6517759" y="2882186"/>
            <a:ext cx="7143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 smtClean="0">
                <a:solidFill>
                  <a:srgbClr val="0070C0"/>
                </a:solidFill>
              </a:rPr>
              <a:t>Печора</a:t>
            </a:r>
            <a:endParaRPr lang="ru-RU" sz="1200" b="1" i="1" dirty="0">
              <a:solidFill>
                <a:srgbClr val="0070C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 rot="4020000">
            <a:off x="4251736" y="4487766"/>
            <a:ext cx="7143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 smtClean="0">
                <a:solidFill>
                  <a:srgbClr val="0070C0"/>
                </a:solidFill>
              </a:rPr>
              <a:t>Онега</a:t>
            </a:r>
            <a:endParaRPr lang="ru-RU" sz="1200" b="1" i="1" dirty="0">
              <a:solidFill>
                <a:srgbClr val="0070C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 rot="2460000">
            <a:off x="5289630" y="3486489"/>
            <a:ext cx="7143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i="1" dirty="0" smtClean="0">
                <a:solidFill>
                  <a:srgbClr val="0070C0"/>
                </a:solidFill>
              </a:rPr>
              <a:t>Мезень</a:t>
            </a:r>
            <a:endParaRPr lang="ru-RU" sz="1200" b="1" i="1" dirty="0">
              <a:solidFill>
                <a:srgbClr val="0070C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143636" y="785794"/>
            <a:ext cx="15716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Новая Земля</a:t>
            </a:r>
            <a:endParaRPr lang="ru-RU" sz="16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4071934" y="1285860"/>
            <a:ext cx="22145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rgbClr val="0070C0"/>
                </a:solidFill>
              </a:rPr>
              <a:t>Баренцево море</a:t>
            </a:r>
            <a:endParaRPr lang="ru-RU" sz="1600" b="1" i="1" dirty="0">
              <a:solidFill>
                <a:srgbClr val="0070C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643306" y="3357562"/>
            <a:ext cx="107157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sz="1600" b="1" i="1" dirty="0" smtClean="0">
                <a:solidFill>
                  <a:srgbClr val="0070C0"/>
                </a:solidFill>
              </a:rPr>
              <a:t>Белое</a:t>
            </a:r>
          </a:p>
          <a:p>
            <a:pPr algn="ctr">
              <a:lnSpc>
                <a:spcPts val="1500"/>
              </a:lnSpc>
            </a:pPr>
            <a:r>
              <a:rPr lang="ru-RU" sz="1600" b="1" i="1" dirty="0" smtClean="0">
                <a:solidFill>
                  <a:srgbClr val="0070C0"/>
                </a:solidFill>
              </a:rPr>
              <a:t>море</a:t>
            </a:r>
            <a:endParaRPr lang="ru-RU" sz="1600" b="1" i="1" dirty="0">
              <a:solidFill>
                <a:srgbClr val="0070C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929454" y="1000108"/>
            <a:ext cx="1571636" cy="255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ru-RU" sz="1400" dirty="0" smtClean="0"/>
              <a:t>о. Вайгач</a:t>
            </a:r>
            <a:endParaRPr lang="ru-RU" sz="1400" dirty="0"/>
          </a:p>
        </p:txBody>
      </p:sp>
      <p:sp>
        <p:nvSpPr>
          <p:cNvPr id="43" name="TextBox 42"/>
          <p:cNvSpPr txBox="1"/>
          <p:nvPr/>
        </p:nvSpPr>
        <p:spPr>
          <a:xfrm>
            <a:off x="3357554" y="2786058"/>
            <a:ext cx="1571636" cy="255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ru-RU" sz="1400" dirty="0" smtClean="0"/>
              <a:t>Кольский п-ов</a:t>
            </a:r>
            <a:endParaRPr lang="ru-RU" sz="1400" dirty="0"/>
          </a:p>
        </p:txBody>
      </p:sp>
      <p:sp>
        <p:nvSpPr>
          <p:cNvPr id="44" name="TextBox 43"/>
          <p:cNvSpPr txBox="1"/>
          <p:nvPr/>
        </p:nvSpPr>
        <p:spPr>
          <a:xfrm>
            <a:off x="4714876" y="2357430"/>
            <a:ext cx="1571636" cy="409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ru-RU" sz="1400" dirty="0" smtClean="0"/>
              <a:t>п-ов </a:t>
            </a:r>
          </a:p>
          <a:p>
            <a:pPr algn="ctr">
              <a:lnSpc>
                <a:spcPts val="1200"/>
              </a:lnSpc>
            </a:pPr>
            <a:r>
              <a:rPr lang="ru-RU" sz="1400" dirty="0" smtClean="0"/>
              <a:t>Канин</a:t>
            </a:r>
            <a:endParaRPr lang="ru-RU" sz="1400" dirty="0"/>
          </a:p>
        </p:txBody>
      </p:sp>
      <p:sp>
        <p:nvSpPr>
          <p:cNvPr id="45" name="TextBox 44"/>
          <p:cNvSpPr txBox="1"/>
          <p:nvPr/>
        </p:nvSpPr>
        <p:spPr>
          <a:xfrm>
            <a:off x="5572132" y="1714488"/>
            <a:ext cx="1571636" cy="255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ru-RU" sz="1400" dirty="0" smtClean="0"/>
              <a:t>о. </a:t>
            </a:r>
            <a:r>
              <a:rPr lang="ru-RU" sz="1400" dirty="0" err="1" smtClean="0"/>
              <a:t>Колгуев</a:t>
            </a:r>
            <a:endParaRPr lang="ru-RU" sz="1400" dirty="0"/>
          </a:p>
        </p:txBody>
      </p:sp>
      <p:sp>
        <p:nvSpPr>
          <p:cNvPr id="46" name="TextBox 45"/>
          <p:cNvSpPr txBox="1"/>
          <p:nvPr/>
        </p:nvSpPr>
        <p:spPr>
          <a:xfrm>
            <a:off x="3500430" y="3857628"/>
            <a:ext cx="1571636" cy="409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ru-RU" sz="1400" dirty="0" smtClean="0"/>
              <a:t>Онежский</a:t>
            </a:r>
          </a:p>
          <a:p>
            <a:pPr algn="ctr">
              <a:lnSpc>
                <a:spcPts val="1200"/>
              </a:lnSpc>
            </a:pPr>
            <a:r>
              <a:rPr lang="ru-RU" sz="1400" dirty="0" smtClean="0"/>
              <a:t>п-ов 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6643702" y="1000108"/>
            <a:ext cx="357190" cy="214314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1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6000760" y="2714620"/>
            <a:ext cx="357190" cy="214314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2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4143372" y="4643446"/>
            <a:ext cx="357190" cy="214314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3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5000628" y="3643314"/>
            <a:ext cx="357190" cy="214314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4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4786314" y="5357826"/>
            <a:ext cx="357190" cy="214314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5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4714876" y="5715016"/>
            <a:ext cx="357190" cy="214314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6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6643702" y="2214554"/>
            <a:ext cx="357190" cy="214314"/>
          </a:xfrm>
          <a:prstGeom prst="rect">
            <a:avLst/>
          </a:prstGeom>
          <a:gradFill>
            <a:gsLst>
              <a:gs pos="0">
                <a:schemeClr val="accent3">
                  <a:lumMod val="60000"/>
                  <a:lumOff val="40000"/>
                  <a:alpha val="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7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55" name="Овал 54"/>
          <p:cNvSpPr/>
          <p:nvPr/>
        </p:nvSpPr>
        <p:spPr>
          <a:xfrm>
            <a:off x="4714876" y="4071942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4857752" y="4143380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Овал 56"/>
          <p:cNvSpPr/>
          <p:nvPr/>
        </p:nvSpPr>
        <p:spPr>
          <a:xfrm>
            <a:off x="4643438" y="4143380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TextBox 57"/>
          <p:cNvSpPr txBox="1"/>
          <p:nvPr/>
        </p:nvSpPr>
        <p:spPr>
          <a:xfrm>
            <a:off x="4572000" y="4143380"/>
            <a:ext cx="1285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Северодвинск</a:t>
            </a:r>
            <a:endParaRPr lang="ru-RU" sz="1200" b="1" dirty="0"/>
          </a:p>
        </p:txBody>
      </p:sp>
      <p:sp>
        <p:nvSpPr>
          <p:cNvPr id="59" name="TextBox 58"/>
          <p:cNvSpPr txBox="1"/>
          <p:nvPr/>
        </p:nvSpPr>
        <p:spPr>
          <a:xfrm>
            <a:off x="4857752" y="4000504"/>
            <a:ext cx="1285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err="1" smtClean="0"/>
              <a:t>Новодвинск</a:t>
            </a:r>
            <a:endParaRPr lang="ru-RU" sz="1200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4714876" y="3857628"/>
            <a:ext cx="1285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Архангельск</a:t>
            </a:r>
            <a:endParaRPr lang="ru-RU" sz="1200" b="1" dirty="0"/>
          </a:p>
        </p:txBody>
      </p:sp>
      <p:sp>
        <p:nvSpPr>
          <p:cNvPr id="61" name="Овал 60"/>
          <p:cNvSpPr/>
          <p:nvPr/>
        </p:nvSpPr>
        <p:spPr>
          <a:xfrm>
            <a:off x="4786314" y="5286388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Овал 61"/>
          <p:cNvSpPr/>
          <p:nvPr/>
        </p:nvSpPr>
        <p:spPr>
          <a:xfrm>
            <a:off x="4714876" y="5572140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TextBox 64"/>
          <p:cNvSpPr txBox="1"/>
          <p:nvPr/>
        </p:nvSpPr>
        <p:spPr>
          <a:xfrm>
            <a:off x="4786314" y="5143512"/>
            <a:ext cx="1285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err="1" smtClean="0"/>
              <a:t>Няндома</a:t>
            </a:r>
            <a:endParaRPr lang="ru-RU" sz="1200" b="1" dirty="0"/>
          </a:p>
        </p:txBody>
      </p:sp>
      <p:sp>
        <p:nvSpPr>
          <p:cNvPr id="66" name="TextBox 65"/>
          <p:cNvSpPr txBox="1"/>
          <p:nvPr/>
        </p:nvSpPr>
        <p:spPr>
          <a:xfrm>
            <a:off x="4714876" y="5500702"/>
            <a:ext cx="1285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Коноша</a:t>
            </a:r>
            <a:endParaRPr lang="ru-RU" sz="1200" b="1" dirty="0"/>
          </a:p>
        </p:txBody>
      </p:sp>
      <p:sp>
        <p:nvSpPr>
          <p:cNvPr id="67" name="Овал 66"/>
          <p:cNvSpPr/>
          <p:nvPr/>
        </p:nvSpPr>
        <p:spPr>
          <a:xfrm>
            <a:off x="6715140" y="2428868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TextBox 67"/>
          <p:cNvSpPr txBox="1"/>
          <p:nvPr/>
        </p:nvSpPr>
        <p:spPr>
          <a:xfrm>
            <a:off x="6715140" y="2357430"/>
            <a:ext cx="1285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Нарьян-Мар</a:t>
            </a:r>
            <a:endParaRPr lang="ru-RU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357166"/>
            <a:ext cx="8572560" cy="607223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/>
              <a:t>6. Добавьте понятие в определение:</a:t>
            </a:r>
          </a:p>
          <a:p>
            <a:pPr>
              <a:buNone/>
            </a:pPr>
            <a:r>
              <a:rPr lang="ru-RU" sz="2400" dirty="0" smtClean="0"/>
              <a:t>А</a:t>
            </a:r>
            <a:r>
              <a:rPr lang="ru-RU" sz="2800" dirty="0" smtClean="0"/>
              <a:t>) Смесь обломочного материала от гигантских глыб до глинистого материала, образованного в результате перетирания обломков при движении ледника -  </a:t>
            </a:r>
            <a:r>
              <a:rPr lang="ru-RU" sz="2800" b="1" dirty="0" smtClean="0"/>
              <a:t>морена</a:t>
            </a:r>
            <a:r>
              <a:rPr lang="ru-RU" sz="2800" dirty="0" smtClean="0"/>
              <a:t>.</a:t>
            </a:r>
          </a:p>
          <a:p>
            <a:pPr>
              <a:buNone/>
            </a:pPr>
            <a:r>
              <a:rPr lang="ru-RU" sz="2800" dirty="0" smtClean="0"/>
              <a:t>Б) Пещеры, пустоты, впадины, которые образовались в результате деятельности подземных вод – </a:t>
            </a:r>
            <a:r>
              <a:rPr lang="ru-RU" sz="2800" b="1" dirty="0" smtClean="0"/>
              <a:t>карст.</a:t>
            </a:r>
            <a:endParaRPr lang="ru-RU" sz="28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5984" y="2214554"/>
            <a:ext cx="1571636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понятие?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215206" y="3143248"/>
            <a:ext cx="1571636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понятие?</a:t>
            </a:r>
            <a:endParaRPr lang="ru-RU" sz="2400" b="1" dirty="0"/>
          </a:p>
        </p:txBody>
      </p:sp>
      <p:pic>
        <p:nvPicPr>
          <p:cNvPr id="6" name="Picture 2" descr="http://d2me0fuzw8a1c5.cloudfront.net/files/img1/2855/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3714752"/>
            <a:ext cx="3714776" cy="2830331"/>
          </a:xfrm>
          <a:prstGeom prst="rect">
            <a:avLst/>
          </a:prstGeom>
          <a:noFill/>
        </p:spPr>
      </p:pic>
      <p:pic>
        <p:nvPicPr>
          <p:cNvPr id="7" name="Picture 2" descr="http://mw2.google.com/mw-panoramio/photos/medium/6748508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714752"/>
            <a:ext cx="4214842" cy="28070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Догадайтесь о теме нашего урока используя изображения и определение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5357826"/>
            <a:ext cx="8572560" cy="1125527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800" dirty="0" smtClean="0"/>
              <a:t>Средний многолетний режим погоды,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800" dirty="0" smtClean="0"/>
              <a:t>характерный для какой-либо территории.</a:t>
            </a:r>
            <a:endParaRPr lang="ru-RU" sz="2800" dirty="0"/>
          </a:p>
        </p:txBody>
      </p:sp>
      <p:pic>
        <p:nvPicPr>
          <p:cNvPr id="1026" name="Picture 2" descr="http://tvmaria.ru/wp-content/uploads/2015/02/pogod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71613"/>
            <a:ext cx="4476781" cy="3357586"/>
          </a:xfrm>
          <a:prstGeom prst="rect">
            <a:avLst/>
          </a:prstGeom>
          <a:noFill/>
        </p:spPr>
      </p:pic>
      <p:pic>
        <p:nvPicPr>
          <p:cNvPr id="1028" name="Picture 4" descr="http://www.agroatlas.ru/content/agroecology/climatic_maps/Temperature_avg/Temperature_avg_07/Temperature_avg_07_ru_big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571744"/>
            <a:ext cx="4286280" cy="26919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358246" cy="100013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Климат</a:t>
            </a:r>
            <a:b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Архангельской области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2000240"/>
            <a:ext cx="850112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Вопросы для обсуждения:</a:t>
            </a:r>
          </a:p>
          <a:p>
            <a:endParaRPr lang="ru-RU" sz="3200" i="1" dirty="0" smtClean="0"/>
          </a:p>
          <a:p>
            <a:pPr marL="514350" indent="-514350">
              <a:buAutoNum type="arabicPeriod"/>
            </a:pPr>
            <a:r>
              <a:rPr lang="ru-RU" sz="3200" dirty="0" smtClean="0"/>
              <a:t>Расположение в климатических поясах.</a:t>
            </a:r>
          </a:p>
          <a:p>
            <a:pPr marL="514350" indent="-514350">
              <a:buAutoNum type="arabicPeriod"/>
            </a:pPr>
            <a:r>
              <a:rPr lang="ru-RU" sz="3200" dirty="0" smtClean="0"/>
              <a:t>Воздушные массы.</a:t>
            </a:r>
          </a:p>
          <a:p>
            <a:pPr marL="514350" indent="-514350">
              <a:buAutoNum type="arabicPeriod"/>
            </a:pPr>
            <a:r>
              <a:rPr lang="ru-RU" sz="3200" dirty="0" smtClean="0"/>
              <a:t>Средние температуры июля и января. </a:t>
            </a:r>
          </a:p>
          <a:p>
            <a:pPr marL="514350" indent="-514350">
              <a:buAutoNum type="arabicPeriod"/>
            </a:pPr>
            <a:r>
              <a:rPr lang="ru-RU" sz="3200" dirty="0" smtClean="0"/>
              <a:t>Осадки и их режим.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357290" y="5072074"/>
            <a:ext cx="75009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В ходе урока будем заполнять таблицу!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6" name="Picture 6" descr="http://s6.rimg.info/feec97fa2e5115b45844bcc5b0ae414b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000636"/>
            <a:ext cx="704850" cy="628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643998" cy="72547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1. Расположение в климатических поясах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21507" name="Picture 3" descr="C:\Users\Наталья\Desktop\atlas-kart-razlichnogo-naznacheniya-severo-zapadnogo-federalnogo-okrug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73080" y="2000240"/>
            <a:ext cx="5085200" cy="4658061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42844" y="2214554"/>
            <a:ext cx="3643338" cy="4228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000">
              <a:lnSpc>
                <a:spcPct val="80000"/>
              </a:lnSpc>
              <a:defRPr/>
            </a:pPr>
            <a:r>
              <a:rPr lang="ru-RU" sz="2400" dirty="0" smtClean="0"/>
              <a:t>Климат области определяют следующие черты географического положения:</a:t>
            </a:r>
          </a:p>
          <a:p>
            <a:pPr indent="342000">
              <a:lnSpc>
                <a:spcPct val="80000"/>
              </a:lnSpc>
              <a:defRPr/>
            </a:pPr>
            <a:endParaRPr lang="ru-RU" sz="2400" dirty="0" smtClean="0"/>
          </a:p>
          <a:p>
            <a:pPr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2400" dirty="0" smtClean="0"/>
              <a:t>большая протяженность области с севера на юг;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2400" dirty="0" smtClean="0"/>
              <a:t>приполярное положение;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2400" dirty="0" smtClean="0"/>
              <a:t>широкий выход к Северному Ледовитому океану;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sz="2400" dirty="0" smtClean="0"/>
              <a:t>близость Атлантического океана.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42844" y="1285860"/>
            <a:ext cx="8715436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000">
              <a:lnSpc>
                <a:spcPct val="80000"/>
              </a:lnSpc>
              <a:defRPr/>
            </a:pPr>
            <a:r>
              <a:rPr lang="ru-RU" sz="2400" dirty="0" smtClean="0"/>
              <a:t>Климат Архангельской области разнообразный, относительно холодный. Зима холодная и длинная, лето прохладное и короткое.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42844" y="2214554"/>
            <a:ext cx="3643338" cy="42148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14282" y="2571744"/>
            <a:ext cx="3429024" cy="30718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Почему у нас холодный климат?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Наталья\Desktop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285860"/>
            <a:ext cx="8267363" cy="5420114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214282" y="571480"/>
            <a:ext cx="8715436" cy="6906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000">
              <a:lnSpc>
                <a:spcPct val="80000"/>
              </a:lnSpc>
              <a:defRPr/>
            </a:pPr>
            <a:r>
              <a:rPr lang="ru-RU" sz="2400" dirty="0" smtClean="0"/>
              <a:t>На территории области представлены три типа климата: умеренно-континентальный, субарктический и арктический.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Особенности климата</a:t>
            </a:r>
            <a:endParaRPr lang="ru-RU" sz="32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142984"/>
          <a:ext cx="8229600" cy="2499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28916"/>
                <a:gridCol w="5400684"/>
              </a:tblGrid>
              <a:tr h="485144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Название пункта</a:t>
                      </a:r>
                      <a:endParaRPr lang="ru-RU" sz="28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Характеристика</a:t>
                      </a:r>
                      <a:endParaRPr lang="ru-RU" sz="28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85144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1. Типы</a:t>
                      </a:r>
                      <a:r>
                        <a:rPr lang="ru-RU" sz="2800" baseline="0" dirty="0" smtClean="0"/>
                        <a:t> климата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Арктический, субарктический, умеренно-континентальный.</a:t>
                      </a:r>
                      <a:endParaRPr lang="ru-RU" sz="2800" dirty="0"/>
                    </a:p>
                  </a:txBody>
                  <a:tcPr/>
                </a:tc>
              </a:tr>
              <a:tr h="485144"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5144"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814</TotalTime>
  <Words>1338</Words>
  <Application>Microsoft Office PowerPoint</Application>
  <PresentationFormat>Экран (4:3)</PresentationFormat>
  <Paragraphs>228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Слайд 1</vt:lpstr>
      <vt:lpstr>Повторим, что знаем</vt:lpstr>
      <vt:lpstr>Слайд 3</vt:lpstr>
      <vt:lpstr>Слайд 4</vt:lpstr>
      <vt:lpstr>Догадайтесь о теме нашего урока используя изображения и определение</vt:lpstr>
      <vt:lpstr>Климат Архангельской области</vt:lpstr>
      <vt:lpstr>1. Расположение в климатических поясах</vt:lpstr>
      <vt:lpstr>Слайд 8</vt:lpstr>
      <vt:lpstr>Особенности климата</vt:lpstr>
      <vt:lpstr>Слайд 10</vt:lpstr>
      <vt:lpstr>Слайд 11</vt:lpstr>
      <vt:lpstr>Слайд 12</vt:lpstr>
      <vt:lpstr>Слайд 13</vt:lpstr>
      <vt:lpstr>Особенности климата</vt:lpstr>
      <vt:lpstr>Слайд 15</vt:lpstr>
      <vt:lpstr>Слайд 16</vt:lpstr>
      <vt:lpstr>Слайд 17</vt:lpstr>
      <vt:lpstr>Особенности климата</vt:lpstr>
      <vt:lpstr>3. Средние температуры июля и января</vt:lpstr>
      <vt:lpstr>Особенности климата</vt:lpstr>
      <vt:lpstr>4. Осадки и их режим</vt:lpstr>
      <vt:lpstr>Особенности климата</vt:lpstr>
      <vt:lpstr>Слайд 23</vt:lpstr>
      <vt:lpstr>Особенности климата</vt:lpstr>
      <vt:lpstr>Повторим, что узнали</vt:lpstr>
      <vt:lpstr>Домашнее задание</vt:lpstr>
      <vt:lpstr>Источники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География Архангельской области</dc:title>
  <dc:creator>Наталья</dc:creator>
  <cp:lastModifiedBy>Прудова Наталья</cp:lastModifiedBy>
  <cp:revision>25</cp:revision>
  <dcterms:created xsi:type="dcterms:W3CDTF">2017-06-19T04:12:45Z</dcterms:created>
  <dcterms:modified xsi:type="dcterms:W3CDTF">2017-12-17T12:48:50Z</dcterms:modified>
</cp:coreProperties>
</file>