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3" r:id="rId3"/>
    <p:sldId id="256" r:id="rId4"/>
    <p:sldId id="268" r:id="rId5"/>
    <p:sldId id="270" r:id="rId6"/>
    <p:sldId id="265" r:id="rId7"/>
    <p:sldId id="257" r:id="rId8"/>
    <p:sldId id="258" r:id="rId9"/>
    <p:sldId id="259" r:id="rId10"/>
    <p:sldId id="260" r:id="rId11"/>
    <p:sldId id="261" r:id="rId12"/>
    <p:sldId id="266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Витраж в оформлении  интерьера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                Подготовила материал: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Трифонова Людмила Петровна,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учитель ИЗО, МХК,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МБОУ </a:t>
            </a:r>
            <a:r>
              <a:rPr lang="ru-RU" sz="2400" dirty="0" err="1" smtClean="0"/>
              <a:t>Арефинская</a:t>
            </a:r>
            <a:r>
              <a:rPr lang="ru-RU" sz="2400" dirty="0" smtClean="0"/>
              <a:t> СОШ,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Нижегородская область.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0"/>
            <a:ext cx="4635624" cy="16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ВИТРАЖ\i8VM287B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1352" y="0"/>
            <a:ext cx="5832648" cy="4374486"/>
          </a:xfrm>
          <a:prstGeom prst="rect">
            <a:avLst/>
          </a:prstGeom>
          <a:noFill/>
        </p:spPr>
      </p:pic>
      <p:pic>
        <p:nvPicPr>
          <p:cNvPr id="3075" name="Picture 3" descr="C:\Users\1\Desktop\ВИТРАЖ\-C9tH167_X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4156260"/>
            <a:ext cx="4032448" cy="2701740"/>
          </a:xfrm>
          <a:prstGeom prst="rect">
            <a:avLst/>
          </a:prstGeom>
          <a:noFill/>
        </p:spPr>
      </p:pic>
      <p:pic>
        <p:nvPicPr>
          <p:cNvPr id="3076" name="Picture 4" descr="C:\Users\1\Desktop\ВИТРАЖ\OGKxrX-RAJ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00372"/>
            <a:ext cx="4139952" cy="2759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Окна здания Арсенала в Царском селе , предназначенное для хранения коллекции оружия императора Николая </a:t>
            </a:r>
            <a:r>
              <a:rPr lang="en-US" sz="2000" dirty="0" smtClean="0"/>
              <a:t>I</a:t>
            </a:r>
            <a:r>
              <a:rPr lang="ru-RU" sz="2000" dirty="0" smtClean="0"/>
              <a:t>, были вставлены витражи </a:t>
            </a:r>
            <a:r>
              <a:rPr lang="en-US" sz="2000" dirty="0" smtClean="0"/>
              <a:t>XV-XVII </a:t>
            </a:r>
            <a:r>
              <a:rPr lang="ru-RU" sz="2000" dirty="0" smtClean="0"/>
              <a:t>вв., в том числе немецкие и швейцарские.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13176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Витраж Собора </a:t>
            </a:r>
            <a:r>
              <a:rPr lang="ru-RU" dirty="0" err="1" smtClean="0"/>
              <a:t>Нидарос</a:t>
            </a:r>
            <a:r>
              <a:rPr lang="ru-RU" dirty="0" smtClean="0"/>
              <a:t> , </a:t>
            </a:r>
            <a:r>
              <a:rPr lang="ru-RU" dirty="0" err="1" smtClean="0"/>
              <a:t>Трондхейм</a:t>
            </a:r>
            <a:r>
              <a:rPr lang="ru-RU" dirty="0" smtClean="0"/>
              <a:t> Норвегия</a:t>
            </a:r>
            <a:endParaRPr lang="ru-RU" dirty="0"/>
          </a:p>
        </p:txBody>
      </p:sp>
      <p:pic>
        <p:nvPicPr>
          <p:cNvPr id="9218" name="Picture 2" descr="C:\Users\1\Desktop\iA9COSI0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2752839" cy="38227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27784" y="594928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Витражи_в_Кентерберийском_соборе,_Кентербери.Великобритания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9744" y="4293096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Собор Парижской богоматери Париж, Франция.</a:t>
            </a:r>
            <a:endParaRPr lang="ru-RU" dirty="0"/>
          </a:p>
        </p:txBody>
      </p:sp>
      <p:pic>
        <p:nvPicPr>
          <p:cNvPr id="9221" name="Picture 5" descr="C:\Users\1\Desktop\Sobor-Parizhskoy-bogoma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9771" y="1124744"/>
            <a:ext cx="4094229" cy="3070672"/>
          </a:xfrm>
          <a:prstGeom prst="rect">
            <a:avLst/>
          </a:prstGeom>
          <a:noFill/>
        </p:spPr>
      </p:pic>
      <p:pic>
        <p:nvPicPr>
          <p:cNvPr id="9219" name="Picture 3" descr="C:\Users\1\Desktop\stained-glass-window-canterbury-cathedr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908720"/>
            <a:ext cx="2520280" cy="3528392"/>
          </a:xfrm>
          <a:prstGeom prst="rect">
            <a:avLst/>
          </a:prstGeom>
          <a:noFill/>
        </p:spPr>
      </p:pic>
      <p:pic>
        <p:nvPicPr>
          <p:cNvPr id="9220" name="Picture 4" descr="C:\Users\1\Desktop\Витражи_в_Кентерберийском_соборе,_Кентербер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3356992"/>
            <a:ext cx="3637351" cy="242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Контурный заливной витраж.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Процесс росписи по стеклу:</a:t>
            </a:r>
            <a:endParaRPr lang="ru-RU" dirty="0"/>
          </a:p>
        </p:txBody>
      </p:sp>
      <p:pic>
        <p:nvPicPr>
          <p:cNvPr id="5125" name="Picture 5" descr="C:\Users\1\Desktop\ВИТРАЖ\hello_html_1bb9989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84984"/>
            <a:ext cx="2066495" cy="1993404"/>
          </a:xfrm>
          <a:prstGeom prst="rect">
            <a:avLst/>
          </a:prstGeom>
          <a:noFill/>
        </p:spPr>
      </p:pic>
      <p:pic>
        <p:nvPicPr>
          <p:cNvPr id="5126" name="Picture 6" descr="C:\Users\1\Desktop\ВИТРАЖ\hello_html_m538dae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132856"/>
            <a:ext cx="2622455" cy="2316502"/>
          </a:xfrm>
          <a:prstGeom prst="rect">
            <a:avLst/>
          </a:prstGeom>
          <a:noFill/>
        </p:spPr>
      </p:pic>
      <p:pic>
        <p:nvPicPr>
          <p:cNvPr id="5124" name="Picture 4" descr="C:\Users\1\Desktop\ВИТРАЖ\hello_html_m18e2e3b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908720"/>
            <a:ext cx="3336032" cy="2502024"/>
          </a:xfrm>
          <a:prstGeom prst="rect">
            <a:avLst/>
          </a:prstGeom>
          <a:noFill/>
        </p:spPr>
      </p:pic>
      <p:pic>
        <p:nvPicPr>
          <p:cNvPr id="5123" name="Picture 3" descr="C:\Users\1\Desktop\ВИТРАЖ\hello_html_7c0f33a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412776"/>
            <a:ext cx="3727173" cy="1916832"/>
          </a:xfrm>
          <a:prstGeom prst="rect">
            <a:avLst/>
          </a:prstGeom>
          <a:noFill/>
        </p:spPr>
      </p:pic>
      <p:pic>
        <p:nvPicPr>
          <p:cNvPr id="5128" name="Picture 8" descr="C:\Users\1\Desktop\ВИТРАЖ\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696" y="4378077"/>
            <a:ext cx="3725652" cy="2479923"/>
          </a:xfrm>
          <a:prstGeom prst="rect">
            <a:avLst/>
          </a:prstGeom>
          <a:noFill/>
        </p:spPr>
      </p:pic>
      <p:pic>
        <p:nvPicPr>
          <p:cNvPr id="5127" name="Picture 7" descr="C:\Users\1\Desktop\ВИТРАЖ\222_132609345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6136" y="3501008"/>
            <a:ext cx="3155454" cy="3155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1\Desktop\ВИТРАЖ\foto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500570"/>
            <a:ext cx="3168352" cy="2110914"/>
          </a:xfrm>
          <a:prstGeom prst="rect">
            <a:avLst/>
          </a:prstGeom>
          <a:noFill/>
        </p:spPr>
      </p:pic>
      <p:pic>
        <p:nvPicPr>
          <p:cNvPr id="6149" name="Picture 5" descr="C:\Users\1\Desktop\ВИТРАЖ\kartina--vitrazh-na-stekle-kuvshin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4495800" cy="3609975"/>
          </a:xfrm>
          <a:prstGeom prst="rect">
            <a:avLst/>
          </a:prstGeom>
          <a:noFill/>
        </p:spPr>
      </p:pic>
      <p:pic>
        <p:nvPicPr>
          <p:cNvPr id="6146" name="Picture 2" descr="C:\Users\1\Desktop\ВИТРАЖ\5195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857232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200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Учебник. Изобразительное искусство. Декоративно-прикладное искусство в жизни человека. 5 класс: учеб. для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учреждений / Н.А.Горяева, О.В.Островская; под ред. Б.М. </a:t>
            </a:r>
            <a:r>
              <a:rPr lang="ru-RU" sz="2400" dirty="0" err="1" smtClean="0"/>
              <a:t>Неменского</a:t>
            </a:r>
            <a:r>
              <a:rPr lang="ru-RU" sz="2400" dirty="0" smtClean="0"/>
              <a:t>. – 2-е изд. – М</a:t>
            </a:r>
            <a:r>
              <a:rPr lang="ru-RU" sz="2400" smtClean="0"/>
              <a:t>.: </a:t>
            </a:r>
            <a:r>
              <a:rPr lang="ru-RU" sz="2400" smtClean="0"/>
              <a:t>Просвещение</a:t>
            </a:r>
            <a:r>
              <a:rPr lang="ru-RU" sz="2400" dirty="0" smtClean="0"/>
              <a:t>, 2013.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Витраж – стеклянная мозаика.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Во все времена самыми роскошными, самыми нарядными окнами были окна в виде витражей.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Куски цветных стекол крепятся в металлических переплетах специальной рамы-каркаса (арматуры) , а иногда скрепляются цементом.</a:t>
            </a:r>
            <a:endParaRPr lang="ru-RU" sz="2400" dirty="0"/>
          </a:p>
        </p:txBody>
      </p:sp>
      <p:pic>
        <p:nvPicPr>
          <p:cNvPr id="7" name="Picture 2" descr="C:\Users\1\Desktop\ВИТРАЖ\foto1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428736"/>
            <a:ext cx="300039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«Термин «витраж» происходит от (фр. </a:t>
            </a:r>
            <a:r>
              <a:rPr lang="en-US" dirty="0" err="1" smtClean="0"/>
              <a:t>Vitre</a:t>
            </a:r>
            <a:r>
              <a:rPr lang="ru-RU" dirty="0" smtClean="0"/>
              <a:t> – оконное стекло).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4582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ВИТРАЖ- в переводе с латинского – стекло.</a:t>
            </a:r>
            <a:endParaRPr lang="ru-RU" sz="2800" b="1" dirty="0"/>
          </a:p>
        </p:txBody>
      </p:sp>
      <p:pic>
        <p:nvPicPr>
          <p:cNvPr id="1026" name="Picture 2" descr="C:\Users\1\Desktop\sovremen7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124744"/>
            <a:ext cx="6677001" cy="376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76112" cy="1928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Солнечные лучи освещают витражи-узоры, витражи-картины как будто вспыхивают, загораются ярким цветом, начинают светиться, преображая внутреннее пространство, наполняя его фантастической игрой.</a:t>
            </a:r>
            <a:endParaRPr lang="ru-RU" sz="2400" dirty="0"/>
          </a:p>
        </p:txBody>
      </p:sp>
      <p:pic>
        <p:nvPicPr>
          <p:cNvPr id="7171" name="Picture 3" descr="C:\Users\1\Desktop\ВИТРАЖ\mountain%20poppies%20u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285992"/>
            <a:ext cx="5007110" cy="3313038"/>
          </a:xfrm>
          <a:prstGeom prst="rect">
            <a:avLst/>
          </a:prstGeom>
          <a:noFill/>
        </p:spPr>
      </p:pic>
      <p:pic>
        <p:nvPicPr>
          <p:cNvPr id="7172" name="Picture 4" descr="C:\Users\1\Desktop\ВИТРАЖ\kollag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2780928"/>
            <a:ext cx="22002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572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Витраж в интерьере</a:t>
            </a:r>
            <a:endParaRPr lang="ru-RU" sz="2400" dirty="0"/>
          </a:p>
        </p:txBody>
      </p:sp>
      <p:pic>
        <p:nvPicPr>
          <p:cNvPr id="11269" name="Picture 5" descr="C:\Users\1\Desktop\ВИТРАЖ\doo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3071810"/>
            <a:ext cx="5400600" cy="3540707"/>
          </a:xfrm>
          <a:prstGeom prst="rect">
            <a:avLst/>
          </a:prstGeom>
          <a:noFill/>
        </p:spPr>
      </p:pic>
      <p:pic>
        <p:nvPicPr>
          <p:cNvPr id="11270" name="Picture 6" descr="C:\Users\1\Desktop\ВИТРАЖ\780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5648" y="1124744"/>
            <a:ext cx="3168352" cy="2376264"/>
          </a:xfrm>
          <a:prstGeom prst="rect">
            <a:avLst/>
          </a:prstGeom>
          <a:noFill/>
        </p:spPr>
      </p:pic>
      <p:pic>
        <p:nvPicPr>
          <p:cNvPr id="11271" name="Picture 7" descr="C:\Users\1\Desktop\ВИТРАЖ\Hero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071546"/>
            <a:ext cx="2396944" cy="3385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Пластины одноцветного или бесцветного стекла скреплялись между собой свинцовым мягким профилем, спаянным оловом – такую технологию принято считать «классической».</a:t>
            </a:r>
            <a:endParaRPr lang="ru-RU" sz="2000" dirty="0"/>
          </a:p>
        </p:txBody>
      </p:sp>
      <p:pic>
        <p:nvPicPr>
          <p:cNvPr id="2051" name="Picture 3" descr="C:\Users\1\Desktop\ВИТРАЖ\Detail-soldering-gla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357298"/>
            <a:ext cx="4129891" cy="2323483"/>
          </a:xfrm>
          <a:prstGeom prst="rect">
            <a:avLst/>
          </a:prstGeom>
          <a:noFill/>
        </p:spPr>
      </p:pic>
      <p:pic>
        <p:nvPicPr>
          <p:cNvPr id="2052" name="Picture 4" descr="C:\Users\1\Desktop\ВИТРАЖ\tekhnologiya-izgotovleniya-vitrazhey-tiffani_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4488"/>
            <a:ext cx="5305907" cy="3382516"/>
          </a:xfrm>
          <a:prstGeom prst="rect">
            <a:avLst/>
          </a:prstGeom>
          <a:noFill/>
        </p:spPr>
      </p:pic>
      <p:pic>
        <p:nvPicPr>
          <p:cNvPr id="2050" name="Picture 2" descr="C:\Users\1\Desktop\ВИТРАЖ\PROTSESS5-OBMOTKA-MEDNOY-FOL`GO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3861048"/>
            <a:ext cx="3600053" cy="265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928670"/>
            <a:ext cx="3483496" cy="51714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Самым древним из образцов считается фрагмент головы Христа из монастыря </a:t>
            </a:r>
            <a:r>
              <a:rPr lang="ru-RU" sz="2400" dirty="0" err="1" smtClean="0"/>
              <a:t>Лорш</a:t>
            </a:r>
            <a:r>
              <a:rPr lang="ru-RU" sz="2400" dirty="0" smtClean="0"/>
              <a:t> на Рейне (Германия).</a:t>
            </a:r>
            <a:endParaRPr lang="ru-RU" sz="2400" dirty="0"/>
          </a:p>
        </p:txBody>
      </p:sp>
      <p:pic>
        <p:nvPicPr>
          <p:cNvPr id="2050" name="Picture 2" descr="C:\Users\1\Desktop\4fb18d0cf1abf786694573c820b998bf_i-1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764704"/>
            <a:ext cx="4774659" cy="5047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8748464" cy="13572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Окно бокового </a:t>
            </a:r>
            <a:r>
              <a:rPr lang="ru-RU" sz="2400" dirty="0" smtClean="0"/>
              <a:t>нефа</a:t>
            </a:r>
            <a:endParaRPr lang="ru-RU" sz="2400" dirty="0"/>
          </a:p>
        </p:txBody>
      </p:sp>
      <p:pic>
        <p:nvPicPr>
          <p:cNvPr id="3074" name="Picture 2" descr="C:\Users\1\Desktop\Kyolnskiy-sobor-Tchast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88640"/>
            <a:ext cx="5990307" cy="5015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928670"/>
            <a:ext cx="3771528" cy="51514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</a:t>
            </a:r>
            <a:r>
              <a:rPr lang="ru-RU" sz="2400" dirty="0" smtClean="0"/>
              <a:t> </a:t>
            </a:r>
            <a:r>
              <a:rPr lang="en-US" sz="2400" dirty="0" smtClean="0"/>
              <a:t>X</a:t>
            </a:r>
            <a:r>
              <a:rPr lang="ru-RU" sz="2400" dirty="0" smtClean="0"/>
              <a:t> веке </a:t>
            </a:r>
            <a:r>
              <a:rPr lang="ru-RU" sz="2400" dirty="0" smtClean="0"/>
              <a:t>огромные </a:t>
            </a:r>
            <a:r>
              <a:rPr lang="ru-RU" sz="2400" dirty="0" smtClean="0"/>
              <a:t>стеклянные окна с изображением Христа и персонажей Библии начали появляться в окнах французских и немецких церквей в Англии.</a:t>
            </a:r>
          </a:p>
          <a:p>
            <a:endParaRPr lang="ru-RU" dirty="0"/>
          </a:p>
        </p:txBody>
      </p:sp>
      <p:pic>
        <p:nvPicPr>
          <p:cNvPr id="4098" name="Picture 2" descr="C:\Users\1\Desktop\osh-brit-kor_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836712"/>
            <a:ext cx="5096125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437</TotalTime>
  <Words>285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Витраж в оформлении  интерьера</vt:lpstr>
      <vt:lpstr>                Витраж – стеклянная мозаика.</vt:lpstr>
      <vt:lpstr>«Термин «витраж» происходит от (фр. Vitre – оконное стекло).</vt:lpstr>
      <vt:lpstr>Слайд 4</vt:lpstr>
      <vt:lpstr>Витраж в интерьере</vt:lpstr>
      <vt:lpstr>Пластины одноцветного или бесцветного стекла скреплялись между собой свинцовым мягким профилем, спаянным оловом – такую технологию принято считать «классической».</vt:lpstr>
      <vt:lpstr>Слайд 7</vt:lpstr>
      <vt:lpstr>Слайд 8</vt:lpstr>
      <vt:lpstr>Слайд 9</vt:lpstr>
      <vt:lpstr>Слайд 10</vt:lpstr>
      <vt:lpstr>Окна здания Арсенала в Царском селе , предназначенное для хранения коллекции оружия императора Николая I, были вставлены витражи XV-XVII вв., в том числе немецкие и швейцарские.</vt:lpstr>
      <vt:lpstr>Контурный заливной витраж.</vt:lpstr>
      <vt:lpstr>Слайд 13</vt:lpstr>
      <vt:lpstr>                        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«Термин «витраж» происходит от (фр. Vitre – оконное стекло).</dc:title>
  <dc:creator>1</dc:creator>
  <cp:lastModifiedBy>User</cp:lastModifiedBy>
  <cp:revision>35</cp:revision>
  <dcterms:created xsi:type="dcterms:W3CDTF">2017-04-07T11:10:46Z</dcterms:created>
  <dcterms:modified xsi:type="dcterms:W3CDTF">2018-04-19T10:07:55Z</dcterms:modified>
</cp:coreProperties>
</file>